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6858000" cx="9144000"/>
  <p:notesSz cx="6807200" cy="9939325"/>
  <p:embeddedFontLst>
    <p:embeddedFont>
      <p:font typeface="Montserrat"/>
      <p:regular r:id="rId44"/>
      <p:bold r:id="rId45"/>
      <p:italic r:id="rId46"/>
      <p:boldItalic r:id="rId47"/>
    </p:embeddedFont>
    <p:embeddedFont>
      <p:font typeface="Lato"/>
      <p:regular r:id="rId48"/>
      <p:bold r:id="rId49"/>
      <p:italic r:id="rId50"/>
      <p:boldItalic r:id="rId51"/>
    </p:embeddedFont>
    <p:embeddedFont>
      <p:font typeface="Candara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56" roundtripDataSignature="AMtx7mhjSbe+aY3xy37DC4y2nCdm66J4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Montserrat-regular.fntdata"/><Relationship Id="rId43" Type="http://schemas.openxmlformats.org/officeDocument/2006/relationships/slide" Target="slides/slide38.xml"/><Relationship Id="rId46" Type="http://schemas.openxmlformats.org/officeDocument/2006/relationships/font" Target="fonts/Montserrat-italic.fntdata"/><Relationship Id="rId45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Lato-regular.fntdata"/><Relationship Id="rId47" Type="http://schemas.openxmlformats.org/officeDocument/2006/relationships/font" Target="fonts/Montserrat-boldItalic.fntdata"/><Relationship Id="rId49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Lato-boldItalic.fntdata"/><Relationship Id="rId50" Type="http://schemas.openxmlformats.org/officeDocument/2006/relationships/font" Target="fonts/Lato-italic.fntdata"/><Relationship Id="rId53" Type="http://schemas.openxmlformats.org/officeDocument/2006/relationships/font" Target="fonts/Candara-bold.fntdata"/><Relationship Id="rId52" Type="http://schemas.openxmlformats.org/officeDocument/2006/relationships/font" Target="fonts/Candara-regular.fntdata"/><Relationship Id="rId11" Type="http://schemas.openxmlformats.org/officeDocument/2006/relationships/slide" Target="slides/slide6.xml"/><Relationship Id="rId55" Type="http://schemas.openxmlformats.org/officeDocument/2006/relationships/font" Target="fonts/Candara-boldItalic.fntdata"/><Relationship Id="rId10" Type="http://schemas.openxmlformats.org/officeDocument/2006/relationships/slide" Target="slides/slide5.xml"/><Relationship Id="rId54" Type="http://schemas.openxmlformats.org/officeDocument/2006/relationships/font" Target="fonts/Candara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" y="4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5258" y="4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" y="9440337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5258" y="9440337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d-ID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77f44abdc3_0_266:notes"/>
          <p:cNvSpPr txBox="1"/>
          <p:nvPr>
            <p:ph idx="1" type="body"/>
          </p:nvPr>
        </p:nvSpPr>
        <p:spPr>
          <a:xfrm>
            <a:off x="680720" y="4721179"/>
            <a:ext cx="5445900" cy="44727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177f44abdc3_0_266:notes"/>
          <p:cNvSpPr/>
          <p:nvPr>
            <p:ph idx="2" type="sldImg"/>
          </p:nvPr>
        </p:nvSpPr>
        <p:spPr>
          <a:xfrm>
            <a:off x="1134533" y="745449"/>
            <a:ext cx="4538100" cy="3727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4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7a39daa2a3_0_3:notes"/>
          <p:cNvSpPr/>
          <p:nvPr>
            <p:ph idx="2" type="sldImg"/>
          </p:nvPr>
        </p:nvSpPr>
        <p:spPr>
          <a:xfrm>
            <a:off x="920750" y="746125"/>
            <a:ext cx="49656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7a39daa2a3_0_3:notes"/>
          <p:cNvSpPr txBox="1"/>
          <p:nvPr>
            <p:ph idx="1" type="body"/>
          </p:nvPr>
        </p:nvSpPr>
        <p:spPr>
          <a:xfrm>
            <a:off x="681338" y="4721866"/>
            <a:ext cx="5444400" cy="44724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17a39daa2a3_0_3:notes"/>
          <p:cNvSpPr txBox="1"/>
          <p:nvPr>
            <p:ph idx="12" type="sldNum"/>
          </p:nvPr>
        </p:nvSpPr>
        <p:spPr>
          <a:xfrm>
            <a:off x="3855258" y="9440337"/>
            <a:ext cx="2950500" cy="4974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 txBox="1"/>
          <p:nvPr>
            <p:ph idx="12" type="sldNum"/>
          </p:nvPr>
        </p:nvSpPr>
        <p:spPr>
          <a:xfrm>
            <a:off x="3855258" y="9440337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8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0" name="Google Shape;250;p8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8:notes"/>
          <p:cNvSpPr txBox="1"/>
          <p:nvPr>
            <p:ph idx="12" type="sldNum"/>
          </p:nvPr>
        </p:nvSpPr>
        <p:spPr>
          <a:xfrm>
            <a:off x="3855258" y="9440337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9" name="Google Shape;269;p9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9:notes"/>
          <p:cNvSpPr txBox="1"/>
          <p:nvPr>
            <p:ph idx="12" type="sldNum"/>
          </p:nvPr>
        </p:nvSpPr>
        <p:spPr>
          <a:xfrm>
            <a:off x="3855258" y="9440337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1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1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2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2" name="Google Shape;352;p12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2:notes"/>
          <p:cNvSpPr txBox="1"/>
          <p:nvPr>
            <p:ph idx="12" type="sldNum"/>
          </p:nvPr>
        </p:nvSpPr>
        <p:spPr>
          <a:xfrm>
            <a:off x="3855258" y="9440337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3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3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7a39daa2a3_0_11:notes"/>
          <p:cNvSpPr/>
          <p:nvPr>
            <p:ph idx="2" type="sldImg"/>
          </p:nvPr>
        </p:nvSpPr>
        <p:spPr>
          <a:xfrm>
            <a:off x="920750" y="746125"/>
            <a:ext cx="49656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7a39daa2a3_0_11:notes"/>
          <p:cNvSpPr txBox="1"/>
          <p:nvPr>
            <p:ph idx="1" type="body"/>
          </p:nvPr>
        </p:nvSpPr>
        <p:spPr>
          <a:xfrm>
            <a:off x="681338" y="4721866"/>
            <a:ext cx="5444400" cy="44724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17a39daa2a3_0_11:notes"/>
          <p:cNvSpPr txBox="1"/>
          <p:nvPr>
            <p:ph idx="12" type="sldNum"/>
          </p:nvPr>
        </p:nvSpPr>
        <p:spPr>
          <a:xfrm>
            <a:off x="3855258" y="9440337"/>
            <a:ext cx="2950500" cy="4974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5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5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6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6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7a39daa2a3_0_19:notes"/>
          <p:cNvSpPr/>
          <p:nvPr>
            <p:ph idx="2" type="sldImg"/>
          </p:nvPr>
        </p:nvSpPr>
        <p:spPr>
          <a:xfrm>
            <a:off x="920750" y="746125"/>
            <a:ext cx="49656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17a39daa2a3_0_19:notes"/>
          <p:cNvSpPr txBox="1"/>
          <p:nvPr>
            <p:ph idx="1" type="body"/>
          </p:nvPr>
        </p:nvSpPr>
        <p:spPr>
          <a:xfrm>
            <a:off x="681338" y="4721866"/>
            <a:ext cx="5444400" cy="44724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17a39daa2a3_0_19:notes"/>
          <p:cNvSpPr txBox="1"/>
          <p:nvPr>
            <p:ph idx="12" type="sldNum"/>
          </p:nvPr>
        </p:nvSpPr>
        <p:spPr>
          <a:xfrm>
            <a:off x="3855258" y="9440337"/>
            <a:ext cx="2950500" cy="4974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8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8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9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19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0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0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17a39daa2a3_0_26:notes"/>
          <p:cNvSpPr/>
          <p:nvPr>
            <p:ph idx="2" type="sldImg"/>
          </p:nvPr>
        </p:nvSpPr>
        <p:spPr>
          <a:xfrm>
            <a:off x="920750" y="746125"/>
            <a:ext cx="49656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17a39daa2a3_0_26:notes"/>
          <p:cNvSpPr txBox="1"/>
          <p:nvPr>
            <p:ph idx="1" type="body"/>
          </p:nvPr>
        </p:nvSpPr>
        <p:spPr>
          <a:xfrm>
            <a:off x="681338" y="4721866"/>
            <a:ext cx="5444400" cy="44724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g17a39daa2a3_0_26:notes"/>
          <p:cNvSpPr txBox="1"/>
          <p:nvPr>
            <p:ph idx="12" type="sldNum"/>
          </p:nvPr>
        </p:nvSpPr>
        <p:spPr>
          <a:xfrm>
            <a:off x="3855258" y="9440337"/>
            <a:ext cx="2950500" cy="4974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2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2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73" name="Google Shape;573;p23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23:notes"/>
          <p:cNvSpPr txBox="1"/>
          <p:nvPr>
            <p:ph idx="12" type="sldNum"/>
          </p:nvPr>
        </p:nvSpPr>
        <p:spPr>
          <a:xfrm>
            <a:off x="3855258" y="9440337"/>
            <a:ext cx="2950403" cy="497309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4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4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5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5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17a39daa2a3_0_34:notes"/>
          <p:cNvSpPr/>
          <p:nvPr>
            <p:ph idx="2" type="sldImg"/>
          </p:nvPr>
        </p:nvSpPr>
        <p:spPr>
          <a:xfrm>
            <a:off x="920750" y="746125"/>
            <a:ext cx="49656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17a39daa2a3_0_34:notes"/>
          <p:cNvSpPr txBox="1"/>
          <p:nvPr>
            <p:ph idx="1" type="body"/>
          </p:nvPr>
        </p:nvSpPr>
        <p:spPr>
          <a:xfrm>
            <a:off x="681338" y="4721866"/>
            <a:ext cx="5444400" cy="44724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17a39daa2a3_0_34:notes"/>
          <p:cNvSpPr txBox="1"/>
          <p:nvPr>
            <p:ph idx="12" type="sldNum"/>
          </p:nvPr>
        </p:nvSpPr>
        <p:spPr>
          <a:xfrm>
            <a:off x="3855258" y="9440337"/>
            <a:ext cx="2950500" cy="4974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7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7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8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28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29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29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0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30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17a39daa2a3_0_41:notes"/>
          <p:cNvSpPr/>
          <p:nvPr>
            <p:ph idx="2" type="sldImg"/>
          </p:nvPr>
        </p:nvSpPr>
        <p:spPr>
          <a:xfrm>
            <a:off x="920750" y="746125"/>
            <a:ext cx="49656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17a39daa2a3_0_41:notes"/>
          <p:cNvSpPr txBox="1"/>
          <p:nvPr>
            <p:ph idx="1" type="body"/>
          </p:nvPr>
        </p:nvSpPr>
        <p:spPr>
          <a:xfrm>
            <a:off x="681338" y="4721866"/>
            <a:ext cx="5444400" cy="44724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g17a39daa2a3_0_41:notes"/>
          <p:cNvSpPr txBox="1"/>
          <p:nvPr>
            <p:ph idx="12" type="sldNum"/>
          </p:nvPr>
        </p:nvSpPr>
        <p:spPr>
          <a:xfrm>
            <a:off x="3855258" y="9440337"/>
            <a:ext cx="2950500" cy="4974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32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32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3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33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34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4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35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35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7a39daa2a3_0_48:notes"/>
          <p:cNvSpPr/>
          <p:nvPr>
            <p:ph idx="2" type="sldImg"/>
          </p:nvPr>
        </p:nvSpPr>
        <p:spPr>
          <a:xfrm>
            <a:off x="920750" y="746125"/>
            <a:ext cx="49656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17a39daa2a3_0_48:notes"/>
          <p:cNvSpPr txBox="1"/>
          <p:nvPr>
            <p:ph idx="1" type="body"/>
          </p:nvPr>
        </p:nvSpPr>
        <p:spPr>
          <a:xfrm>
            <a:off x="681338" y="4721866"/>
            <a:ext cx="5444400" cy="44724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g17a39daa2a3_0_48:notes"/>
          <p:cNvSpPr txBox="1"/>
          <p:nvPr>
            <p:ph idx="12" type="sldNum"/>
          </p:nvPr>
        </p:nvSpPr>
        <p:spPr>
          <a:xfrm>
            <a:off x="3855258" y="9440337"/>
            <a:ext cx="2950500" cy="4974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37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37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38:notes"/>
          <p:cNvSpPr txBox="1"/>
          <p:nvPr>
            <p:ph idx="1" type="body"/>
          </p:nvPr>
        </p:nvSpPr>
        <p:spPr>
          <a:xfrm>
            <a:off x="681338" y="4721866"/>
            <a:ext cx="5444528" cy="4472363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38:notes"/>
          <p:cNvSpPr/>
          <p:nvPr>
            <p:ph idx="2" type="sldImg"/>
          </p:nvPr>
        </p:nvSpPr>
        <p:spPr>
          <a:xfrm>
            <a:off x="920750" y="746125"/>
            <a:ext cx="4965700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177f44abdc3_0_403:notes"/>
          <p:cNvSpPr/>
          <p:nvPr>
            <p:ph idx="2" type="sldImg"/>
          </p:nvPr>
        </p:nvSpPr>
        <p:spPr>
          <a:xfrm>
            <a:off x="1134533" y="745449"/>
            <a:ext cx="4538100" cy="3727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177f44abdc3_0_403:notes"/>
          <p:cNvSpPr txBox="1"/>
          <p:nvPr>
            <p:ph idx="1" type="body"/>
          </p:nvPr>
        </p:nvSpPr>
        <p:spPr>
          <a:xfrm>
            <a:off x="680720" y="4721179"/>
            <a:ext cx="5445900" cy="4472700"/>
          </a:xfrm>
          <a:prstGeom prst="rect">
            <a:avLst/>
          </a:prstGeom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g177f44abdc3_0_403:notes"/>
          <p:cNvSpPr txBox="1"/>
          <p:nvPr>
            <p:ph idx="12" type="sldNum"/>
          </p:nvPr>
        </p:nvSpPr>
        <p:spPr>
          <a:xfrm>
            <a:off x="3855838" y="9440634"/>
            <a:ext cx="2949900" cy="497100"/>
          </a:xfrm>
          <a:prstGeom prst="rect">
            <a:avLst/>
          </a:prstGeom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77f44abdc3_0_135"/>
          <p:cNvSpPr/>
          <p:nvPr/>
        </p:nvSpPr>
        <p:spPr>
          <a:xfrm rot="5400000">
            <a:off x="7226400" y="274573"/>
            <a:ext cx="21915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g177f44abdc3_0_135"/>
          <p:cNvGrpSpPr/>
          <p:nvPr/>
        </p:nvGrpSpPr>
        <p:grpSpPr>
          <a:xfrm>
            <a:off x="0" y="654"/>
            <a:ext cx="5153705" cy="6845694"/>
            <a:chOff x="0" y="75"/>
            <a:chExt cx="5153705" cy="5152950"/>
          </a:xfrm>
        </p:grpSpPr>
        <p:sp>
          <p:nvSpPr>
            <p:cNvPr id="16" name="Google Shape;16;g177f44abdc3_0_135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g177f44abdc3_0_135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g177f44abdc3_0_135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g177f44abdc3_0_135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Google Shape;20;g177f44abdc3_0_135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1" name="Google Shape;21;g177f44abdc3_0_135"/>
          <p:cNvSpPr txBox="1"/>
          <p:nvPr>
            <p:ph idx="1" type="subTitle"/>
          </p:nvPr>
        </p:nvSpPr>
        <p:spPr>
          <a:xfrm>
            <a:off x="5083950" y="5233233"/>
            <a:ext cx="34707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22" name="Google Shape;22;g177f44abdc3_0_13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g177f44abdc3_0_145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25" name="Google Shape;25;g177f44abdc3_0_145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g177f44abdc3_0_145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g177f44abdc3_0_145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g177f44abdc3_0_145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g177f44abdc3_0_14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g177f44abdc3_0_145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g177f44abdc3_0_145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177f44abdc3_0_145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g177f44abdc3_0_14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g177f44abdc3_0_145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g177f44abdc3_0_145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g177f44abdc3_0_145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g177f44abdc3_0_145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g177f44abdc3_0_145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g177f44abdc3_0_14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g177f44abdc3_0_145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177f44abdc3_0_145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177f44abdc3_0_145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g177f44abdc3_0_145"/>
          <p:cNvSpPr txBox="1"/>
          <p:nvPr>
            <p:ph type="title"/>
          </p:nvPr>
        </p:nvSpPr>
        <p:spPr>
          <a:xfrm>
            <a:off x="823850" y="2737333"/>
            <a:ext cx="45870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g177f44abdc3_0_14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g177f44abdc3_0_167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47" name="Google Shape;47;g177f44abdc3_0_16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g177f44abdc3_0_16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g177f44abdc3_0_167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0" name="Google Shape;50;g177f44abdc3_0_167"/>
          <p:cNvSpPr txBox="1"/>
          <p:nvPr>
            <p:ph idx="1" type="body"/>
          </p:nvPr>
        </p:nvSpPr>
        <p:spPr>
          <a:xfrm>
            <a:off x="1297500" y="2090067"/>
            <a:ext cx="70389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1" name="Google Shape;51;g177f44abdc3_0_16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g177f44abdc3_0_174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54" name="Google Shape;54;g177f44abdc3_0_17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g177f44abdc3_0_17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" name="Google Shape;56;g177f44abdc3_0_174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g177f44abdc3_0_174"/>
          <p:cNvSpPr txBox="1"/>
          <p:nvPr>
            <p:ph idx="1" type="body"/>
          </p:nvPr>
        </p:nvSpPr>
        <p:spPr>
          <a:xfrm>
            <a:off x="1297500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8" name="Google Shape;58;g177f44abdc3_0_174"/>
          <p:cNvSpPr txBox="1"/>
          <p:nvPr>
            <p:ph idx="2" type="body"/>
          </p:nvPr>
        </p:nvSpPr>
        <p:spPr>
          <a:xfrm>
            <a:off x="4933221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9" name="Google Shape;59;g177f44abdc3_0_17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g177f44abdc3_0_182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2" name="Google Shape;62;g177f44abdc3_0_182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g177f44abdc3_0_182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" name="Google Shape;64;g177f44abdc3_0_182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5" name="Google Shape;65;g177f44abdc3_0_18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g177f44abdc3_0_188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8" name="Google Shape;68;g177f44abdc3_0_18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g177f44abdc3_0_18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g177f44abdc3_0_188"/>
          <p:cNvSpPr txBox="1"/>
          <p:nvPr>
            <p:ph type="title"/>
          </p:nvPr>
        </p:nvSpPr>
        <p:spPr>
          <a:xfrm>
            <a:off x="1297500" y="525000"/>
            <a:ext cx="3798900" cy="19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g177f44abdc3_0_188"/>
          <p:cNvSpPr txBox="1"/>
          <p:nvPr>
            <p:ph idx="1" type="body"/>
          </p:nvPr>
        </p:nvSpPr>
        <p:spPr>
          <a:xfrm>
            <a:off x="1297500" y="2630067"/>
            <a:ext cx="3798900" cy="32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2" name="Google Shape;72;g177f44abdc3_0_18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177f44abdc3_0_195"/>
          <p:cNvGrpSpPr/>
          <p:nvPr/>
        </p:nvGrpSpPr>
        <p:grpSpPr>
          <a:xfrm>
            <a:off x="4406400" y="0"/>
            <a:ext cx="4737600" cy="6857829"/>
            <a:chOff x="4406400" y="0"/>
            <a:chExt cx="4737600" cy="5143500"/>
          </a:xfrm>
        </p:grpSpPr>
        <p:sp>
          <p:nvSpPr>
            <p:cNvPr id="75" name="Google Shape;75;g177f44abdc3_0_195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g177f44abdc3_0_195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g177f44abdc3_0_195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g177f44abdc3_0_195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g177f44abdc3_0_195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g177f44abdc3_0_195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g177f44abdc3_0_195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g177f44abdc3_0_195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g177f44abdc3_0_195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g177f44abdc3_0_195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g177f44abdc3_0_195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g177f44abdc3_0_195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177f44abdc3_0_195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g177f44abdc3_0_195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g177f44abdc3_0_19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g177f44abdc3_0_195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g177f44abdc3_0_195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g177f44abdc3_0_195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g177f44abdc3_0_195"/>
          <p:cNvSpPr txBox="1"/>
          <p:nvPr>
            <p:ph type="title"/>
          </p:nvPr>
        </p:nvSpPr>
        <p:spPr>
          <a:xfrm>
            <a:off x="823850" y="1155700"/>
            <a:ext cx="4587000" cy="46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g177f44abdc3_0_19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177f44abdc3_0_217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97" name="Google Shape;97;g177f44abdc3_0_21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g177f44abdc3_0_21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g177f44abdc3_0_217"/>
          <p:cNvSpPr txBox="1"/>
          <p:nvPr>
            <p:ph type="title"/>
          </p:nvPr>
        </p:nvSpPr>
        <p:spPr>
          <a:xfrm>
            <a:off x="1297500" y="2211100"/>
            <a:ext cx="3036300" cy="23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g177f44abdc3_0_217"/>
          <p:cNvSpPr txBox="1"/>
          <p:nvPr>
            <p:ph idx="1" type="subTitle"/>
          </p:nvPr>
        </p:nvSpPr>
        <p:spPr>
          <a:xfrm>
            <a:off x="1297500" y="4717333"/>
            <a:ext cx="30363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01" name="Google Shape;101;g177f44abdc3_0_217"/>
          <p:cNvSpPr txBox="1"/>
          <p:nvPr>
            <p:ph idx="2" type="body"/>
          </p:nvPr>
        </p:nvSpPr>
        <p:spPr>
          <a:xfrm>
            <a:off x="4648200" y="2262133"/>
            <a:ext cx="3676800" cy="31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g177f44abdc3_0_2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177f44abdc3_0_225"/>
          <p:cNvGrpSpPr/>
          <p:nvPr/>
        </p:nvGrpSpPr>
        <p:grpSpPr>
          <a:xfrm>
            <a:off x="0" y="5504636"/>
            <a:ext cx="698925" cy="912853"/>
            <a:chOff x="0" y="3785672"/>
            <a:chExt cx="698925" cy="684657"/>
          </a:xfrm>
        </p:grpSpPr>
        <p:sp>
          <p:nvSpPr>
            <p:cNvPr id="105" name="Google Shape;105;g177f44abdc3_0_225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g177f44abdc3_0_225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g177f44abdc3_0_225"/>
          <p:cNvSpPr txBox="1"/>
          <p:nvPr>
            <p:ph idx="1" type="body"/>
          </p:nvPr>
        </p:nvSpPr>
        <p:spPr>
          <a:xfrm>
            <a:off x="812725" y="5740500"/>
            <a:ext cx="69360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g177f44abdc3_0_2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177f44abdc3_0_231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111" name="Google Shape;111;g177f44abdc3_0_23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g177f44abdc3_0_23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177f44abdc3_0_23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177f44abdc3_0_23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g177f44abdc3_0_23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177f44abdc3_0_23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g177f44abdc3_0_23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g177f44abdc3_0_23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g177f44abdc3_0_23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g177f44abdc3_0_23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g177f44abdc3_0_2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g177f44abdc3_0_23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g177f44abdc3_0_23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g177f44abdc3_0_23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g177f44abdc3_0_23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g177f44abdc3_0_23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g177f44abdc3_0_23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g177f44abdc3_0_23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g177f44abdc3_0_231"/>
          <p:cNvSpPr txBox="1"/>
          <p:nvPr>
            <p:ph hasCustomPrompt="1" type="title"/>
          </p:nvPr>
        </p:nvSpPr>
        <p:spPr>
          <a:xfrm>
            <a:off x="823850" y="1712900"/>
            <a:ext cx="47760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0" name="Google Shape;130;g177f44abdc3_0_231"/>
          <p:cNvSpPr txBox="1"/>
          <p:nvPr>
            <p:ph idx="1" type="body"/>
          </p:nvPr>
        </p:nvSpPr>
        <p:spPr>
          <a:xfrm>
            <a:off x="823850" y="3524166"/>
            <a:ext cx="4776000" cy="16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1" name="Google Shape;131;g177f44abdc3_0_23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7f44abdc3_0_25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77f44abdc3_0_2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" name="Google Shape;136;g177f44abdc3_0_25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37" name="Google Shape;137;g177f44abdc3_0_256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177f44abdc3_0_256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177f44abdc3_0_256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77f44abdc3_0_13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" name="Google Shape;11;g177f44abdc3_0_13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g177f44abdc3_0_13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://rde.triact.co.id/" TargetMode="External"/><Relationship Id="rId4" Type="http://schemas.openxmlformats.org/officeDocument/2006/relationships/hyperlink" Target="http://rde.triact.co.id/" TargetMode="External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77f44abdc3_0_266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Lucida Sans"/>
              <a:buNone/>
            </a:pPr>
            <a:r>
              <a:rPr b="1" lang="id-ID"/>
              <a:t>SENGKETA PAJAK</a:t>
            </a:r>
            <a:endParaRPr b="1"/>
          </a:p>
        </p:txBody>
      </p:sp>
      <p:sp>
        <p:nvSpPr>
          <p:cNvPr id="145" name="Google Shape;145;g177f44abdc3_0_266"/>
          <p:cNvSpPr txBox="1"/>
          <p:nvPr/>
        </p:nvSpPr>
        <p:spPr>
          <a:xfrm>
            <a:off x="5236350" y="5385625"/>
            <a:ext cx="3655500" cy="6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JUAN KASMA, S.E., M.AK., CPA., BKP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6" name="Google Shape;146;g177f44abdc3_0_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950" y="328850"/>
            <a:ext cx="3725200" cy="11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 txBox="1"/>
          <p:nvPr/>
        </p:nvSpPr>
        <p:spPr>
          <a:xfrm>
            <a:off x="1143000" y="945925"/>
            <a:ext cx="65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REVIEW DASAR HUKUM</a:t>
            </a:r>
            <a:endParaRPr b="1"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8534400" y="6088472"/>
            <a:ext cx="609600" cy="609600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0" y="1828800"/>
            <a:ext cx="9144000" cy="13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0838" lvl="0" marL="363538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❑"/>
            </a:pP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Terkait dengan Permohonan sesuai </a:t>
            </a:r>
            <a:r>
              <a:rPr b="1"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Pasal 36 UU KUP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diatur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dalam </a:t>
            </a:r>
            <a:r>
              <a:rPr b="1"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PMK - 8/PMK.03/2013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Tentang Tata Cara Pengurangan atau Penghapusan Sanksi Administrasi dan Pengurangan atau Pembatalan Surat Ketetapan Pajak atau Surat Tagihan Pajak.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0" y="3383340"/>
            <a:ext cx="9144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0838" lvl="0" marL="363538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❑"/>
            </a:pP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Terkait dengan Permohonan sesuai </a:t>
            </a:r>
            <a:r>
              <a:rPr b="1"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Pasal 25/26 UU KUP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diatur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dalam </a:t>
            </a:r>
            <a:r>
              <a:rPr b="1"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PMK - 9/PMK.03/2013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Tentang Tata Cara Pengajuan dan Penyelesaian Keberatan.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0" y="4397514"/>
            <a:ext cx="9144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0838" lvl="0" marL="363538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❑"/>
            </a:pP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Terkait dengan Permohonan sesuai </a:t>
            </a:r>
            <a:r>
              <a:rPr b="1"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Pasal 16 UU KUP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diatur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dalam </a:t>
            </a:r>
            <a:r>
              <a:rPr b="1"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PMK - 11/PMK.03/2013</a:t>
            </a: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Tentang Tata Cara Pembetulan.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1981200" y="5467290"/>
            <a:ext cx="541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3538" lvl="0" marL="363538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Yang Berlaku sejak 1 Maret 2013.</a:t>
            </a:r>
            <a:endParaRPr b="1" sz="20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7" name="Google Shape;157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"/>
          <p:cNvSpPr/>
          <p:nvPr/>
        </p:nvSpPr>
        <p:spPr>
          <a:xfrm>
            <a:off x="3429000" y="2895600"/>
            <a:ext cx="2057400" cy="1371600"/>
          </a:xfrm>
          <a:prstGeom prst="diamond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d-ID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KPP</a:t>
            </a:r>
            <a:endParaRPr/>
          </a:p>
        </p:txBody>
      </p:sp>
      <p:sp>
        <p:nvSpPr>
          <p:cNvPr id="163" name="Google Shape;163;p4"/>
          <p:cNvSpPr/>
          <p:nvPr/>
        </p:nvSpPr>
        <p:spPr>
          <a:xfrm>
            <a:off x="235854" y="2833914"/>
            <a:ext cx="1981200" cy="1404258"/>
          </a:xfrm>
          <a:prstGeom prst="diamond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id-ID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</p:txBody>
      </p:sp>
      <p:sp>
        <p:nvSpPr>
          <p:cNvPr id="164" name="Google Shape;164;p4"/>
          <p:cNvSpPr/>
          <p:nvPr/>
        </p:nvSpPr>
        <p:spPr>
          <a:xfrm>
            <a:off x="6810828" y="2862942"/>
            <a:ext cx="2057400" cy="1328058"/>
          </a:xfrm>
          <a:prstGeom prst="diamond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id-ID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KANWIL</a:t>
            </a:r>
            <a:endParaRPr/>
          </a:p>
        </p:txBody>
      </p:sp>
      <p:cxnSp>
        <p:nvCxnSpPr>
          <p:cNvPr id="165" name="Google Shape;165;p4"/>
          <p:cNvCxnSpPr/>
          <p:nvPr/>
        </p:nvCxnSpPr>
        <p:spPr>
          <a:xfrm rot="5400000">
            <a:off x="-19914" y="4152858"/>
            <a:ext cx="50400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166" name="Google Shape;166;p4"/>
          <p:cNvCxnSpPr/>
          <p:nvPr/>
        </p:nvCxnSpPr>
        <p:spPr>
          <a:xfrm rot="5400000">
            <a:off x="4033200" y="4152858"/>
            <a:ext cx="50400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167" name="Google Shape;167;p4"/>
          <p:cNvCxnSpPr/>
          <p:nvPr/>
        </p:nvCxnSpPr>
        <p:spPr>
          <a:xfrm>
            <a:off x="2272800" y="3536043"/>
            <a:ext cx="1080000" cy="1815"/>
          </a:xfrm>
          <a:prstGeom prst="straightConnector1">
            <a:avLst/>
          </a:prstGeom>
          <a:solidFill>
            <a:schemeClr val="accent1"/>
          </a:solidFill>
          <a:ln cap="flat" cmpd="sng" w="50800">
            <a:solidFill>
              <a:schemeClr val="accent1"/>
            </a:solidFill>
            <a:prstDash val="dash"/>
            <a:round/>
            <a:headEnd len="sm" w="sm" type="none"/>
            <a:tailEnd len="med" w="med" type="stealth"/>
          </a:ln>
        </p:spPr>
      </p:cxnSp>
      <p:cxnSp>
        <p:nvCxnSpPr>
          <p:cNvPr id="168" name="Google Shape;168;p4"/>
          <p:cNvCxnSpPr/>
          <p:nvPr/>
        </p:nvCxnSpPr>
        <p:spPr>
          <a:xfrm>
            <a:off x="5533572" y="3534228"/>
            <a:ext cx="1260000" cy="1815"/>
          </a:xfrm>
          <a:prstGeom prst="straightConnector1">
            <a:avLst/>
          </a:prstGeom>
          <a:solidFill>
            <a:schemeClr val="accent1"/>
          </a:solidFill>
          <a:ln cap="flat" cmpd="sng" w="50800">
            <a:solidFill>
              <a:schemeClr val="accent1"/>
            </a:solidFill>
            <a:prstDash val="dash"/>
            <a:round/>
            <a:headEnd len="sm" w="sm" type="none"/>
            <a:tailEnd len="med" w="med" type="stealth"/>
          </a:ln>
        </p:spPr>
      </p:cxnSp>
      <p:cxnSp>
        <p:nvCxnSpPr>
          <p:cNvPr id="169" name="Google Shape;169;p4"/>
          <p:cNvCxnSpPr>
            <a:stCxn id="164" idx="0"/>
            <a:endCxn id="163" idx="0"/>
          </p:cNvCxnSpPr>
          <p:nvPr/>
        </p:nvCxnSpPr>
        <p:spPr>
          <a:xfrm flipH="1" rot="5400000">
            <a:off x="4518378" y="-458208"/>
            <a:ext cx="29100" cy="6613200"/>
          </a:xfrm>
          <a:prstGeom prst="curvedConnector3">
            <a:avLst>
              <a:gd fmla="val 885320" name="adj1"/>
            </a:avLst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med" w="med" type="stealth"/>
          </a:ln>
        </p:spPr>
      </p:cxnSp>
      <p:cxnSp>
        <p:nvCxnSpPr>
          <p:cNvPr id="170" name="Google Shape;170;p4"/>
          <p:cNvCxnSpPr>
            <a:stCxn id="164" idx="0"/>
          </p:cNvCxnSpPr>
          <p:nvPr/>
        </p:nvCxnSpPr>
        <p:spPr>
          <a:xfrm flipH="1" rot="5400000">
            <a:off x="6143178" y="1166592"/>
            <a:ext cx="10800" cy="3381900"/>
          </a:xfrm>
          <a:prstGeom prst="curvedConnector3">
            <a:avLst>
              <a:gd fmla="val 2217445" name="adj1"/>
            </a:avLst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med" w="med" type="stealth"/>
          </a:ln>
        </p:spPr>
      </p:cxnSp>
      <p:sp>
        <p:nvSpPr>
          <p:cNvPr id="171" name="Google Shape;171;p4"/>
          <p:cNvSpPr txBox="1"/>
          <p:nvPr/>
        </p:nvSpPr>
        <p:spPr>
          <a:xfrm>
            <a:off x="3810000" y="2148114"/>
            <a:ext cx="609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SK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5105400" y="2681514"/>
            <a:ext cx="685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SK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174" name="Google Shape;174;p4"/>
          <p:cNvSpPr txBox="1"/>
          <p:nvPr/>
        </p:nvSpPr>
        <p:spPr>
          <a:xfrm>
            <a:off x="1143000" y="641125"/>
            <a:ext cx="7848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SKEMA ALUR BERKAS SENGKETA PERPAJAKAN BERDASARKAN PERMOHONAN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7a39daa2a3_0_3"/>
          <p:cNvSpPr txBox="1"/>
          <p:nvPr>
            <p:ph type="title"/>
          </p:nvPr>
        </p:nvSpPr>
        <p:spPr>
          <a:xfrm>
            <a:off x="864175" y="2858350"/>
            <a:ext cx="56028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200"/>
              <a:t>PMK-202/PMK.03/2015</a:t>
            </a:r>
            <a:endParaRPr b="1"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TATA CARA PENGAJUAN DAN PENYELESAIAN KEBERATAN</a:t>
            </a:r>
            <a:endParaRPr/>
          </a:p>
        </p:txBody>
      </p:sp>
      <p:sp>
        <p:nvSpPr>
          <p:cNvPr id="181" name="Google Shape;181;g17a39daa2a3_0_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/>
          <p:nvPr/>
        </p:nvSpPr>
        <p:spPr>
          <a:xfrm flipH="1" rot="7910567">
            <a:off x="3199129" y="1863752"/>
            <a:ext cx="666114" cy="102306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9766"/>
                </a:quadBezTo>
                <a:lnTo>
                  <a:pt x="80666" y="0"/>
                </a:lnTo>
                <a:lnTo>
                  <a:pt x="120000" y="13552"/>
                </a:lnTo>
                <a:lnTo>
                  <a:pt x="87433" y="39105"/>
                </a:lnTo>
                <a:lnTo>
                  <a:pt x="85743" y="29338"/>
                </a:lnTo>
                <a:quadBezTo>
                  <a:pt x="30000" y="39338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142844" y="2857496"/>
            <a:ext cx="3643338" cy="192882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626167" y="119742"/>
            <a:ext cx="7460697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RUANG LINGKUP PENGAJUAN KEBERATAN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d-ID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Pasal 2 PMK </a:t>
            </a:r>
            <a:r>
              <a:rPr b="1" i="1" lang="id-ID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202</a:t>
            </a:r>
            <a:r>
              <a:rPr b="1" i="1" lang="id-ID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/201</a:t>
            </a:r>
            <a:r>
              <a:rPr b="1" i="1" lang="id-ID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6"/>
          <p:cNvSpPr txBox="1"/>
          <p:nvPr/>
        </p:nvSpPr>
        <p:spPr>
          <a:xfrm>
            <a:off x="71406" y="1000108"/>
            <a:ext cx="1500198" cy="9286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5786446" y="1071546"/>
            <a:ext cx="1500198" cy="8848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6"/>
          <p:cNvCxnSpPr>
            <a:stCxn id="193" idx="3"/>
            <a:endCxn id="194" idx="1"/>
          </p:cNvCxnSpPr>
          <p:nvPr/>
        </p:nvCxnSpPr>
        <p:spPr>
          <a:xfrm>
            <a:off x="1571604" y="1464455"/>
            <a:ext cx="4214700" cy="495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196" name="Google Shape;196;p6"/>
          <p:cNvSpPr txBox="1"/>
          <p:nvPr/>
        </p:nvSpPr>
        <p:spPr>
          <a:xfrm rot="543034">
            <a:off x="2247897" y="1492581"/>
            <a:ext cx="2017721" cy="338736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Keberatan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6"/>
          <p:cNvSpPr/>
          <p:nvPr/>
        </p:nvSpPr>
        <p:spPr>
          <a:xfrm rot="6870206">
            <a:off x="1509487" y="2370612"/>
            <a:ext cx="320823" cy="697888"/>
          </a:xfrm>
          <a:prstGeom prst="rightArrow">
            <a:avLst>
              <a:gd fmla="val 49380" name="adj1"/>
              <a:gd fmla="val 68709" name="adj2"/>
            </a:avLst>
          </a:prstGeom>
          <a:solidFill>
            <a:srgbClr val="D5ECED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6"/>
          <p:cNvSpPr txBox="1"/>
          <p:nvPr/>
        </p:nvSpPr>
        <p:spPr>
          <a:xfrm rot="-9329794">
            <a:off x="1520151" y="2564034"/>
            <a:ext cx="344617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428596" y="3000372"/>
            <a:ext cx="1500198" cy="5715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SKPKB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d-ID" sz="11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(Kec SKPKB 13A *)</a:t>
            </a:r>
            <a:endParaRPr b="1" i="1" sz="11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2000232" y="3000372"/>
            <a:ext cx="1500198" cy="5715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SKPKBT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428596" y="3643314"/>
            <a:ext cx="1500198" cy="5715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SKPLB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2000232" y="3643314"/>
            <a:ext cx="1500198" cy="5715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1285852" y="1928802"/>
            <a:ext cx="2071702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Pengajuan Keberatan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atas suatu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428596" y="4286256"/>
            <a:ext cx="3071834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Pot/put oleh pihak ketiga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6572275" y="2000225"/>
            <a:ext cx="2428800" cy="83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Terdapat  alasan keberatan selain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materi atau isi skp/pot/put</a:t>
            </a:r>
            <a:endParaRPr/>
          </a:p>
        </p:txBody>
      </p:sp>
      <p:sp>
        <p:nvSpPr>
          <p:cNvPr id="206" name="Google Shape;206;p6"/>
          <p:cNvSpPr/>
          <p:nvPr/>
        </p:nvSpPr>
        <p:spPr>
          <a:xfrm>
            <a:off x="4071925" y="1985501"/>
            <a:ext cx="2418900" cy="83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hanya terbatas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materi atau isi skp/pot/put</a:t>
            </a:r>
            <a:endParaRPr b="0" sz="1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 txBox="1"/>
          <p:nvPr/>
        </p:nvSpPr>
        <p:spPr>
          <a:xfrm>
            <a:off x="4071934" y="2849827"/>
            <a:ext cx="2428800" cy="116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DIPERTIMBANGKAN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DALAM PENYELESAIAN KEBERATAN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6572264" y="2862527"/>
            <a:ext cx="2428800" cy="116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TIDAK DIPERTIMBANGKAN</a:t>
            </a:r>
            <a:endParaRPr b="0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DALAM PENYELESAIAN KEBERATAN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3024221" y="5478069"/>
            <a:ext cx="5826098" cy="308384"/>
          </a:xfrm>
          <a:prstGeom prst="rect">
            <a:avLst/>
          </a:prstGeom>
          <a:solidFill>
            <a:srgbClr val="9A9AD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3032182" y="5833507"/>
            <a:ext cx="5826098" cy="576282"/>
          </a:xfrm>
          <a:prstGeom prst="rect">
            <a:avLst/>
          </a:prstGeom>
          <a:solidFill>
            <a:srgbClr val="9A9AD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3059696" y="5072074"/>
            <a:ext cx="5798584" cy="357189"/>
          </a:xfrm>
          <a:prstGeom prst="rect">
            <a:avLst/>
          </a:prstGeom>
          <a:solidFill>
            <a:srgbClr val="9A9AD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275194" y="5072074"/>
            <a:ext cx="3017865" cy="135732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581028" y="5357825"/>
            <a:ext cx="240773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Surat Keberatan</a:t>
            </a:r>
            <a:endParaRPr b="1" sz="2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3367111" y="5857891"/>
            <a:ext cx="5143536" cy="56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2563" lvl="1" marL="182563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b="0" i="0" lang="id-ID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surat ketetapan pajak; atau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1" marL="182563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b="0" i="0" lang="id-ID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pemotongan atau pemungutan pajak oleh pihak ketiga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3348809" y="5085931"/>
            <a:ext cx="5447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d-ID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surat yang diajukan oleh Wajib Pajak kepada Dirjen Pajak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3367142" y="5447899"/>
            <a:ext cx="45720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mengenai </a:t>
            </a:r>
            <a:r>
              <a:rPr b="1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keberatan</a:t>
            </a: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terhadap suatu: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"/>
          <p:cNvSpPr/>
          <p:nvPr/>
        </p:nvSpPr>
        <p:spPr>
          <a:xfrm>
            <a:off x="285720" y="273350"/>
            <a:ext cx="8627945" cy="641050"/>
          </a:xfrm>
          <a:prstGeom prst="roundRect">
            <a:avLst>
              <a:gd fmla="val 16667" name="adj"/>
            </a:avLst>
          </a:prstGeom>
          <a:solidFill>
            <a:srgbClr val="00B0F0">
              <a:alpha val="6784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285720" y="139386"/>
            <a:ext cx="8643900" cy="86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CARA PENYAMPAIAN DAN TANDA BUKTI PENERIMAAN SURAT KEBERATAN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Pasal 9 PMK 9/2013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21532" y="175092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8532813" y="600844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2257109" y="5786454"/>
            <a:ext cx="3786214" cy="71438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(KPP TERDAFTAR/PKP DIKUKUHKAN)</a:t>
            </a:r>
            <a:endParaRPr b="1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2285984" y="1142984"/>
            <a:ext cx="3643338" cy="50006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8" name="Google Shape;228;p7"/>
          <p:cNvCxnSpPr>
            <a:stCxn id="227" idx="2"/>
            <a:endCxn id="226" idx="0"/>
          </p:cNvCxnSpPr>
          <p:nvPr/>
        </p:nvCxnSpPr>
        <p:spPr>
          <a:xfrm flipH="1" rot="-5400000">
            <a:off x="2057303" y="3693400"/>
            <a:ext cx="4143300" cy="42600"/>
          </a:xfrm>
          <a:prstGeom prst="bentConnector3">
            <a:avLst>
              <a:gd fmla="val 50001" name="adj1"/>
            </a:avLst>
          </a:prstGeom>
          <a:noFill/>
          <a:ln cap="flat" cmpd="sng" w="38100">
            <a:solidFill>
              <a:schemeClr val="dk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229" name="Google Shape;229;p7"/>
          <p:cNvSpPr txBox="1"/>
          <p:nvPr/>
        </p:nvSpPr>
        <p:spPr>
          <a:xfrm>
            <a:off x="3357554" y="2857496"/>
            <a:ext cx="1643074" cy="500066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SECARA LANGSUNG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214282" y="2857496"/>
            <a:ext cx="1643074" cy="500066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7072330" y="2857496"/>
            <a:ext cx="1500198" cy="500066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CARA LAIN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2" name="Google Shape;232;p7"/>
          <p:cNvCxnSpPr>
            <a:stCxn id="227" idx="2"/>
            <a:endCxn id="230" idx="0"/>
          </p:cNvCxnSpPr>
          <p:nvPr/>
        </p:nvCxnSpPr>
        <p:spPr>
          <a:xfrm rot="5400000">
            <a:off x="1964603" y="714400"/>
            <a:ext cx="1214400" cy="3071700"/>
          </a:xfrm>
          <a:prstGeom prst="bentConnector3">
            <a:avLst>
              <a:gd fmla="val 50002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33" name="Google Shape;233;p7"/>
          <p:cNvCxnSpPr>
            <a:stCxn id="230" idx="2"/>
            <a:endCxn id="226" idx="0"/>
          </p:cNvCxnSpPr>
          <p:nvPr/>
        </p:nvCxnSpPr>
        <p:spPr>
          <a:xfrm flipH="1" rot="-5400000">
            <a:off x="1378569" y="3014812"/>
            <a:ext cx="2428800" cy="3114300"/>
          </a:xfrm>
          <a:prstGeom prst="bentConnector3">
            <a:avLst>
              <a:gd fmla="val 52486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234" name="Google Shape;234;p7"/>
          <p:cNvCxnSpPr>
            <a:stCxn id="227" idx="2"/>
            <a:endCxn id="231" idx="0"/>
          </p:cNvCxnSpPr>
          <p:nvPr/>
        </p:nvCxnSpPr>
        <p:spPr>
          <a:xfrm flipH="1" rot="-5400000">
            <a:off x="5357903" y="392800"/>
            <a:ext cx="1214400" cy="3714900"/>
          </a:xfrm>
          <a:prstGeom prst="bentConnector3">
            <a:avLst>
              <a:gd fmla="val 50002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35" name="Google Shape;235;p7"/>
          <p:cNvCxnSpPr>
            <a:stCxn id="231" idx="2"/>
            <a:endCxn id="226" idx="0"/>
          </p:cNvCxnSpPr>
          <p:nvPr/>
        </p:nvCxnSpPr>
        <p:spPr>
          <a:xfrm rot="5400000">
            <a:off x="4771879" y="2735812"/>
            <a:ext cx="2428800" cy="3672300"/>
          </a:xfrm>
          <a:prstGeom prst="bentConnector3">
            <a:avLst>
              <a:gd fmla="val 52988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236" name="Google Shape;236;p7"/>
          <p:cNvSpPr txBox="1"/>
          <p:nvPr/>
        </p:nvSpPr>
        <p:spPr>
          <a:xfrm>
            <a:off x="5929322" y="3357562"/>
            <a:ext cx="1500198" cy="500066"/>
          </a:xfrm>
          <a:prstGeom prst="rect">
            <a:avLst/>
          </a:prstGeom>
          <a:solidFill>
            <a:schemeClr val="accent4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jasa ekspedisi atau jasa kurir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/>
          <p:cNvSpPr txBox="1"/>
          <p:nvPr/>
        </p:nvSpPr>
        <p:spPr>
          <a:xfrm>
            <a:off x="7429520" y="3357562"/>
            <a:ext cx="1643042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Bukti Pengiriman Surat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7286644" y="3467500"/>
            <a:ext cx="311534" cy="295042"/>
          </a:xfrm>
          <a:prstGeom prst="rightArrow">
            <a:avLst>
              <a:gd fmla="val 49380" name="adj1"/>
              <a:gd fmla="val 68709" name="adj2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7"/>
          <p:cNvSpPr txBox="1"/>
          <p:nvPr/>
        </p:nvSpPr>
        <p:spPr>
          <a:xfrm rot="5400000">
            <a:off x="7319494" y="3509306"/>
            <a:ext cx="145692" cy="2114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7"/>
          <p:cNvSpPr txBox="1"/>
          <p:nvPr/>
        </p:nvSpPr>
        <p:spPr>
          <a:xfrm>
            <a:off x="214282" y="3500438"/>
            <a:ext cx="1643042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Bukti Pengiriman Surat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7"/>
          <p:cNvSpPr/>
          <p:nvPr/>
        </p:nvSpPr>
        <p:spPr>
          <a:xfrm rot="5400000">
            <a:off x="920416" y="3294370"/>
            <a:ext cx="168658" cy="295042"/>
          </a:xfrm>
          <a:prstGeom prst="rightArrow">
            <a:avLst>
              <a:gd fmla="val 49380" name="adj1"/>
              <a:gd fmla="val 68709" name="adj2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7"/>
          <p:cNvSpPr txBox="1"/>
          <p:nvPr/>
        </p:nvSpPr>
        <p:spPr>
          <a:xfrm rot="10800000">
            <a:off x="931883" y="3357542"/>
            <a:ext cx="145692" cy="1114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7"/>
          <p:cNvSpPr txBox="1"/>
          <p:nvPr/>
        </p:nvSpPr>
        <p:spPr>
          <a:xfrm>
            <a:off x="3357586" y="3500438"/>
            <a:ext cx="1643042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Bukti Penerimaan Surat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7"/>
          <p:cNvSpPr/>
          <p:nvPr/>
        </p:nvSpPr>
        <p:spPr>
          <a:xfrm rot="5400000">
            <a:off x="4063720" y="3294370"/>
            <a:ext cx="168658" cy="295042"/>
          </a:xfrm>
          <a:prstGeom prst="rightArrow">
            <a:avLst>
              <a:gd fmla="val 49380" name="adj1"/>
              <a:gd fmla="val 68709" name="adj2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7"/>
          <p:cNvSpPr txBox="1"/>
          <p:nvPr/>
        </p:nvSpPr>
        <p:spPr>
          <a:xfrm rot="10800000">
            <a:off x="4075183" y="3357542"/>
            <a:ext cx="145692" cy="1114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 txBox="1"/>
          <p:nvPr/>
        </p:nvSpPr>
        <p:spPr>
          <a:xfrm rot="542946">
            <a:off x="3372007" y="2071222"/>
            <a:ext cx="1566905" cy="3077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Keberatan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"/>
          <p:cNvSpPr/>
          <p:nvPr/>
        </p:nvSpPr>
        <p:spPr>
          <a:xfrm>
            <a:off x="287450" y="151399"/>
            <a:ext cx="8628000" cy="542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"/>
          <p:cNvSpPr txBox="1"/>
          <p:nvPr/>
        </p:nvSpPr>
        <p:spPr>
          <a:xfrm>
            <a:off x="626175" y="162575"/>
            <a:ext cx="8215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SYARAT PENGAJUAN KEBERATAN 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d-ID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Pasal 4 PMK.9/2013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>
            <a:off x="428596" y="1214422"/>
            <a:ext cx="3214710" cy="494921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sx="103000" rotWithShape="0" dir="16200000" dist="38100" sy="103000">
              <a:srgbClr val="164E5C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PENGAJUAN KEBERATAN</a:t>
            </a:r>
            <a:endParaRPr/>
          </a:p>
        </p:txBody>
      </p:sp>
      <p:sp>
        <p:nvSpPr>
          <p:cNvPr id="258" name="Google Shape;258;p8"/>
          <p:cNvSpPr txBox="1"/>
          <p:nvPr/>
        </p:nvSpPr>
        <p:spPr>
          <a:xfrm>
            <a:off x="428596" y="5674302"/>
            <a:ext cx="8215500" cy="3387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342900" lvl="4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id-ID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g. WP tidak mengajukan permohonan Pasal 36 KUP.</a:t>
            </a:r>
            <a:endParaRPr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8"/>
          <p:cNvSpPr/>
          <p:nvPr/>
        </p:nvSpPr>
        <p:spPr>
          <a:xfrm>
            <a:off x="428596" y="1835339"/>
            <a:ext cx="8215370" cy="369332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a. </a:t>
            </a: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secara tertulis dalam bahasa Indonesia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8"/>
          <p:cNvSpPr/>
          <p:nvPr/>
        </p:nvSpPr>
        <p:spPr>
          <a:xfrm>
            <a:off x="428596" y="2209792"/>
            <a:ext cx="8215500" cy="646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b. mengemukakan jumlah pajak yang terutang/dipot</a:t>
            </a:r>
            <a:r>
              <a:rPr lang="id-ID" sz="1600">
                <a:latin typeface="Montserrat"/>
                <a:ea typeface="Montserrat"/>
                <a:cs typeface="Montserrat"/>
                <a:sym typeface="Montserrat"/>
              </a:rPr>
              <a:t>ong</a:t>
            </a: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/put atau jumlah rugi menurut penghitungan Wajib Pajak dengan disertai alasan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8"/>
          <p:cNvSpPr/>
          <p:nvPr/>
        </p:nvSpPr>
        <p:spPr>
          <a:xfrm>
            <a:off x="428596" y="2847972"/>
            <a:ext cx="8215500" cy="3693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c. </a:t>
            </a: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keberatan untuk 1 skp, untuk 1 pot/put pajak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428596" y="3200400"/>
            <a:ext cx="8215500" cy="646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d. telah melunasi pajak yang masih harus dibayar paling sedikit sejumlah yang telah disetujui WP (tahun 2007 &amp; </a:t>
            </a:r>
            <a:r>
              <a:rPr lang="id-ID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sebelumnya</a:t>
            </a:r>
            <a:r>
              <a:rPr lang="id-ID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ga’ ada syarat ini )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428596" y="3843342"/>
            <a:ext cx="8215500" cy="12003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342900" lvl="4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id-ID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e. dalam jangka waktu 3 </a:t>
            </a:r>
            <a:r>
              <a:rPr lang="id-ID" sz="1600">
                <a:latin typeface="Montserrat"/>
                <a:ea typeface="Montserrat"/>
                <a:cs typeface="Montserrat"/>
                <a:sym typeface="Montserrat"/>
              </a:rPr>
              <a:t>bulan</a:t>
            </a:r>
            <a:r>
              <a:rPr i="0" lang="id-ID" sz="1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sejak tanggal: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50838" lvl="0" marL="7191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AutoNum type="alphaLcPeriod"/>
            </a:pPr>
            <a:r>
              <a:rPr lang="id-ID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skp dikirimkan</a:t>
            </a: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; </a:t>
            </a:r>
            <a:r>
              <a:rPr lang="id-ID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atau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0838" lvl="0" marL="7191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AutoNum type="alphaLcPeriod"/>
            </a:pPr>
            <a:r>
              <a:rPr lang="id-ID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potput pajak oleh pihak ke-3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kecuali keadaan diluar kekuasaan WP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8"/>
          <p:cNvSpPr/>
          <p:nvPr/>
        </p:nvSpPr>
        <p:spPr>
          <a:xfrm>
            <a:off x="428596" y="5053026"/>
            <a:ext cx="8215500" cy="646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f. ditandatangani oleh WP, dan dalam hal ditandatangani oleh bukan WP, dilampiri surat kuasa khusus</a:t>
            </a:r>
            <a:endParaRPr sz="16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8"/>
          <p:cNvSpPr/>
          <p:nvPr/>
        </p:nvSpPr>
        <p:spPr>
          <a:xfrm>
            <a:off x="4000501" y="1000100"/>
            <a:ext cx="4532400" cy="714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jangka waktu pelunasan pajak tertangguh sampai dengan 1 bln sejak tanggal penerbitan SK Keberatan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"/>
          <p:cNvSpPr/>
          <p:nvPr/>
        </p:nvSpPr>
        <p:spPr>
          <a:xfrm flipH="1" rot="6227158">
            <a:off x="3085355" y="2382173"/>
            <a:ext cx="571504" cy="47614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8637" y="15000"/>
                </a:quadBezTo>
                <a:lnTo>
                  <a:pt x="87229" y="0"/>
                </a:lnTo>
                <a:lnTo>
                  <a:pt x="120000" y="18786"/>
                </a:lnTo>
                <a:lnTo>
                  <a:pt x="91883" y="49572"/>
                </a:lnTo>
                <a:lnTo>
                  <a:pt x="90475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rgbClr val="7F7F7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9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9"/>
          <p:cNvSpPr txBox="1"/>
          <p:nvPr/>
        </p:nvSpPr>
        <p:spPr>
          <a:xfrm>
            <a:off x="626167" y="162580"/>
            <a:ext cx="7896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SYARAT PENGAJUAN KEBERATAN 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d-ID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Pasal 4 PMK.9/201</a:t>
            </a:r>
            <a:r>
              <a:rPr b="1" i="1" lang="id-ID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9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"/>
          <p:cNvSpPr txBox="1"/>
          <p:nvPr/>
        </p:nvSpPr>
        <p:spPr>
          <a:xfrm>
            <a:off x="214282" y="2643182"/>
            <a:ext cx="1500198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7643834" y="2674361"/>
            <a:ext cx="1500198" cy="8848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9" name="Google Shape;279;p9"/>
          <p:cNvCxnSpPr>
            <a:stCxn id="277" idx="3"/>
            <a:endCxn id="280" idx="1"/>
          </p:cNvCxnSpPr>
          <p:nvPr/>
        </p:nvCxnSpPr>
        <p:spPr>
          <a:xfrm>
            <a:off x="1714480" y="3107529"/>
            <a:ext cx="500100" cy="45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280" name="Google Shape;280;p9"/>
          <p:cNvSpPr txBox="1"/>
          <p:nvPr/>
        </p:nvSpPr>
        <p:spPr>
          <a:xfrm>
            <a:off x="2214546" y="2850533"/>
            <a:ext cx="1143008" cy="523220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Keberatan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3143240" y="2042331"/>
            <a:ext cx="1357322" cy="276999"/>
          </a:xfrm>
          <a:prstGeom prst="rect">
            <a:avLst/>
          </a:prstGeom>
          <a:solidFill>
            <a:srgbClr val="CBCBE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tanggal terima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2" name="Google Shape;282;p9"/>
          <p:cNvCxnSpPr>
            <a:stCxn id="280" idx="0"/>
            <a:endCxn id="278" idx="0"/>
          </p:cNvCxnSpPr>
          <p:nvPr/>
        </p:nvCxnSpPr>
        <p:spPr>
          <a:xfrm rot="-5400000">
            <a:off x="5501950" y="-41467"/>
            <a:ext cx="176100" cy="5607900"/>
          </a:xfrm>
          <a:prstGeom prst="bentConnector3">
            <a:avLst>
              <a:gd fmla="val 1023153" name="adj1"/>
            </a:avLst>
          </a:prstGeom>
          <a:noFill/>
          <a:ln cap="flat" cmpd="sng" w="3175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283" name="Google Shape;283;p9"/>
          <p:cNvCxnSpPr>
            <a:stCxn id="280" idx="3"/>
            <a:endCxn id="278" idx="1"/>
          </p:cNvCxnSpPr>
          <p:nvPr/>
        </p:nvCxnSpPr>
        <p:spPr>
          <a:xfrm>
            <a:off x="3357554" y="3112143"/>
            <a:ext cx="4286400" cy="4500"/>
          </a:xfrm>
          <a:prstGeom prst="bentConnector3">
            <a:avLst>
              <a:gd fmla="val 49999" name="adj1"/>
            </a:avLst>
          </a:prstGeom>
          <a:noFill/>
          <a:ln cap="flat" cmpd="sng" w="31750">
            <a:solidFill>
              <a:srgbClr val="FF0000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284" name="Google Shape;284;p9"/>
          <p:cNvCxnSpPr/>
          <p:nvPr/>
        </p:nvCxnSpPr>
        <p:spPr>
          <a:xfrm>
            <a:off x="785786" y="6427808"/>
            <a:ext cx="7643866" cy="1588"/>
          </a:xfrm>
          <a:prstGeom prst="straightConnector1">
            <a:avLst/>
          </a:prstGeom>
          <a:noFill/>
          <a:ln cap="flat" cmpd="sng" w="50800">
            <a:solidFill>
              <a:srgbClr val="19194C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85" name="Google Shape;285;p9"/>
          <p:cNvSpPr txBox="1"/>
          <p:nvPr/>
        </p:nvSpPr>
        <p:spPr>
          <a:xfrm>
            <a:off x="2428860" y="6050181"/>
            <a:ext cx="428628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4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d-ID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 bulan </a:t>
            </a:r>
            <a:r>
              <a:rPr b="0" i="0" lang="id-ID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sejak skp diterbitkan/ potput pajak oleh pihak ke-3</a:t>
            </a:r>
            <a:endParaRPr/>
          </a:p>
        </p:txBody>
      </p:sp>
      <p:sp>
        <p:nvSpPr>
          <p:cNvPr id="286" name="Google Shape;286;p9"/>
          <p:cNvSpPr txBox="1"/>
          <p:nvPr/>
        </p:nvSpPr>
        <p:spPr>
          <a:xfrm>
            <a:off x="3357554" y="1071546"/>
            <a:ext cx="18573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4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d-ID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MEMENUHI SYARAT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"/>
          <p:cNvSpPr txBox="1"/>
          <p:nvPr/>
        </p:nvSpPr>
        <p:spPr>
          <a:xfrm>
            <a:off x="3428992" y="2786058"/>
            <a:ext cx="22145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4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d-ID" sz="1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TIDAK MEMENUHI SYARAT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9"/>
          <p:cNvSpPr txBox="1"/>
          <p:nvPr/>
        </p:nvSpPr>
        <p:spPr>
          <a:xfrm rot="542946">
            <a:off x="6891447" y="4226974"/>
            <a:ext cx="2017686" cy="584775"/>
          </a:xfrm>
          <a:prstGeom prst="rect">
            <a:avLst/>
          </a:prstGeom>
          <a:solidFill>
            <a:srgbClr val="FFFF00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Perbaikan Surat Keberatan”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9"/>
          <p:cNvSpPr/>
          <p:nvPr/>
        </p:nvSpPr>
        <p:spPr>
          <a:xfrm flipH="1" rot="-8124957">
            <a:off x="7085773" y="4704080"/>
            <a:ext cx="571504" cy="47614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8637" y="15000"/>
                </a:quadBezTo>
                <a:lnTo>
                  <a:pt x="87229" y="0"/>
                </a:lnTo>
                <a:lnTo>
                  <a:pt x="120000" y="18786"/>
                </a:lnTo>
                <a:lnTo>
                  <a:pt x="91883" y="49572"/>
                </a:lnTo>
                <a:lnTo>
                  <a:pt x="90475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rgbClr val="7F7F7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9"/>
          <p:cNvSpPr txBox="1"/>
          <p:nvPr/>
        </p:nvSpPr>
        <p:spPr>
          <a:xfrm>
            <a:off x="7000892" y="5286388"/>
            <a:ext cx="1857388" cy="276999"/>
          </a:xfrm>
          <a:prstGeom prst="rect">
            <a:avLst/>
          </a:prstGeom>
          <a:solidFill>
            <a:srgbClr val="CBCBE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Tanda bukti penerimaan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9"/>
          <p:cNvSpPr/>
          <p:nvPr/>
        </p:nvSpPr>
        <p:spPr>
          <a:xfrm>
            <a:off x="3376942" y="3181349"/>
            <a:ext cx="2981008" cy="247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secara tertulis dalam bahasa Indonesia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9"/>
          <p:cNvSpPr/>
          <p:nvPr/>
        </p:nvSpPr>
        <p:spPr>
          <a:xfrm>
            <a:off x="3376942" y="3464720"/>
            <a:ext cx="2981008" cy="821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mengemukakan jumlah pajak yang terutang/dipot/put atau jumlah rugi menurut penghitungan Wajib Pajak dengan disertai alasan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9"/>
          <p:cNvSpPr/>
          <p:nvPr/>
        </p:nvSpPr>
        <p:spPr>
          <a:xfrm>
            <a:off x="3376942" y="4908560"/>
            <a:ext cx="2981008" cy="3571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keberatan untuk 1 skp, untuk 1 pot/put pajak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3376942" y="5322108"/>
            <a:ext cx="2981008" cy="6072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ditandatangani oleh WP, dan dalam hal ditandatangani oleh bukan WP, dilampiri surat kuasa khusus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5" name="Google Shape;295;p9"/>
          <p:cNvCxnSpPr/>
          <p:nvPr/>
        </p:nvCxnSpPr>
        <p:spPr>
          <a:xfrm>
            <a:off x="6429388" y="4429132"/>
            <a:ext cx="500066" cy="4614"/>
          </a:xfrm>
          <a:prstGeom prst="straightConnector1">
            <a:avLst/>
          </a:prstGeom>
          <a:noFill/>
          <a:ln cap="flat" cmpd="sng" w="50800">
            <a:solidFill>
              <a:srgbClr val="19194C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296" name="Google Shape;296;p9"/>
          <p:cNvSpPr txBox="1"/>
          <p:nvPr/>
        </p:nvSpPr>
        <p:spPr>
          <a:xfrm>
            <a:off x="3143240" y="1714488"/>
            <a:ext cx="1857388" cy="276999"/>
          </a:xfrm>
          <a:prstGeom prst="rect">
            <a:avLst/>
          </a:prstGeom>
          <a:solidFill>
            <a:srgbClr val="CBCBE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Tanda bukti penerimaan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9"/>
          <p:cNvSpPr txBox="1"/>
          <p:nvPr/>
        </p:nvSpPr>
        <p:spPr>
          <a:xfrm>
            <a:off x="7000892" y="5601531"/>
            <a:ext cx="1857388" cy="276999"/>
          </a:xfrm>
          <a:prstGeom prst="rect">
            <a:avLst/>
          </a:prstGeom>
          <a:solidFill>
            <a:srgbClr val="CBCBE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tanggal terima perbaikan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9"/>
          <p:cNvSpPr/>
          <p:nvPr/>
        </p:nvSpPr>
        <p:spPr>
          <a:xfrm>
            <a:off x="3382954" y="4324356"/>
            <a:ext cx="2981008" cy="5334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telah melunasi pajak yang masih harus dibayar paling sedikit sejumlah yang telah disetujui WP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0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0"/>
          <p:cNvSpPr txBox="1"/>
          <p:nvPr/>
        </p:nvSpPr>
        <p:spPr>
          <a:xfrm>
            <a:off x="626176" y="134250"/>
            <a:ext cx="8060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KEADAAN </a:t>
            </a:r>
            <a:r>
              <a:rPr b="1" lang="id-ID" sz="2400">
                <a:latin typeface="Montserrat"/>
                <a:ea typeface="Montserrat"/>
                <a:cs typeface="Montserrat"/>
                <a:sym typeface="Montserrat"/>
              </a:rPr>
              <a:t>DILUAR</a:t>
            </a:r>
            <a:r>
              <a:rPr b="1" lang="id-ID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KEKUASAAN WAJIB PAJAK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d-ID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Pasal 5 PMK.9/2013</a:t>
            </a:r>
            <a:endParaRPr b="1" sz="1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10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0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0"/>
          <p:cNvSpPr/>
          <p:nvPr/>
        </p:nvSpPr>
        <p:spPr>
          <a:xfrm>
            <a:off x="2514600" y="2667000"/>
            <a:ext cx="1600200" cy="738188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80975" lvl="0" marL="1809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Sejak</a:t>
            </a:r>
            <a:endParaRPr/>
          </a:p>
          <a:p>
            <a:pPr indent="-180975" lvl="0" marL="180975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AutoNum type="arabicPeriod"/>
            </a:pPr>
            <a:r>
              <a:rPr b="0" lang="id-ID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skp dikirim; atau</a:t>
            </a:r>
            <a:endParaRPr b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975" lvl="0" marL="180975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Arial"/>
              <a:buAutoNum type="arabicPeriod"/>
            </a:pPr>
            <a:r>
              <a:rPr b="0" lang="id-ID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Potput pajak </a:t>
            </a:r>
            <a:endParaRPr b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/>
          <p:nvPr/>
        </p:nvSpPr>
        <p:spPr>
          <a:xfrm>
            <a:off x="4572000" y="1304925"/>
            <a:ext cx="4419600" cy="2246313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Kecuali terdapat keadaan diluar kekuasaan:</a:t>
            </a:r>
            <a:endParaRPr>
              <a:solidFill>
                <a:schemeClr val="lt1"/>
              </a:solidFill>
            </a:endParaRPr>
          </a:p>
          <a:p>
            <a:pPr indent="-228600" lvl="0" marL="239713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b="0" lang="id-ID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bencana alam</a:t>
            </a:r>
            <a:endParaRPr b="0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39713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b="0" lang="id-ID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kebakaran</a:t>
            </a:r>
            <a:endParaRPr b="0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39713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b="0" lang="id-ID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huru-hara/kerusuhan massal</a:t>
            </a:r>
            <a:endParaRPr b="0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b="0" lang="id-ID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diterbitkan SK Pembetulan secara jabatan yang mengakibatkan jumlah pajak yang masih harus dibayar yang tertera dalam skp berubah, kecuali SK Pembetulan yang diterbitkan akibat hasil Persetujuan Bersama</a:t>
            </a:r>
            <a:endParaRPr b="0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AutoNum type="arabicPeriod"/>
            </a:pPr>
            <a:r>
              <a:rPr b="0" lang="id-ID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keadaan lain berdasarkan pertimbangan Dirjen Pajak</a:t>
            </a:r>
            <a:endParaRPr b="0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/>
          <p:nvPr/>
        </p:nvSpPr>
        <p:spPr>
          <a:xfrm>
            <a:off x="152400" y="2971800"/>
            <a:ext cx="1600200" cy="91940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107950" algn="ctr" dir="5400000" dist="1270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WP Keberatan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 txBox="1"/>
          <p:nvPr/>
        </p:nvSpPr>
        <p:spPr>
          <a:xfrm>
            <a:off x="1905000" y="2133600"/>
            <a:ext cx="2057400" cy="585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Dalam jangka waktu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 bulan</a:t>
            </a:r>
            <a:endParaRPr b="0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0"/>
          <p:cNvSpPr txBox="1"/>
          <p:nvPr/>
        </p:nvSpPr>
        <p:spPr>
          <a:xfrm>
            <a:off x="2514600" y="4495800"/>
            <a:ext cx="1447800" cy="73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sejak tanggal dikirim SK Pembetulan</a:t>
            </a:r>
            <a:endParaRPr b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0"/>
          <p:cNvSpPr txBox="1"/>
          <p:nvPr/>
        </p:nvSpPr>
        <p:spPr>
          <a:xfrm>
            <a:off x="4500562" y="4446588"/>
            <a:ext cx="4500600" cy="8310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Syarat: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belum mengajukan keberatan atas surat ketetapan pajak</a:t>
            </a:r>
            <a:endParaRPr b="0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 txBox="1"/>
          <p:nvPr/>
        </p:nvSpPr>
        <p:spPr>
          <a:xfrm>
            <a:off x="142844" y="5715016"/>
            <a:ext cx="8858312" cy="857256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setelah WP mengajukan keberatan terdapat penerbitan SK Pembetulan oleh Dirjen Pajak secara jabatan yang mengakibatkan jumlah pajak bertambah, proses penyelesaian keberatan tetap dilanjutkan oleh Dirjen Pajak.</a:t>
            </a:r>
            <a:endParaRPr b="0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0"/>
          <p:cNvSpPr txBox="1"/>
          <p:nvPr/>
        </p:nvSpPr>
        <p:spPr>
          <a:xfrm>
            <a:off x="1981200" y="3962400"/>
            <a:ext cx="1981200" cy="585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Dalam jangka waktu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 bulan</a:t>
            </a:r>
            <a:endParaRPr b="0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6" name="Google Shape;316;p10"/>
          <p:cNvCxnSpPr>
            <a:stCxn id="311" idx="3"/>
            <a:endCxn id="309" idx="1"/>
          </p:cNvCxnSpPr>
          <p:nvPr/>
        </p:nvCxnSpPr>
        <p:spPr>
          <a:xfrm>
            <a:off x="3962400" y="2426100"/>
            <a:ext cx="609600" cy="2100"/>
          </a:xfrm>
          <a:prstGeom prst="straightConnector1">
            <a:avLst/>
          </a:prstGeom>
          <a:noFill/>
          <a:ln cap="flat" cmpd="sng" w="38100">
            <a:solidFill>
              <a:srgbClr val="F38417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7" name="Google Shape;317;p10"/>
          <p:cNvCxnSpPr>
            <a:stCxn id="312" idx="3"/>
            <a:endCxn id="313" idx="1"/>
          </p:cNvCxnSpPr>
          <p:nvPr/>
        </p:nvCxnSpPr>
        <p:spPr>
          <a:xfrm flipH="1" rot="10800000">
            <a:off x="3962400" y="4861950"/>
            <a:ext cx="538200" cy="3300"/>
          </a:xfrm>
          <a:prstGeom prst="straightConnector1">
            <a:avLst/>
          </a:prstGeom>
          <a:noFill/>
          <a:ln cap="flat" cmpd="sng" w="38100">
            <a:solidFill>
              <a:srgbClr val="F38417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18" name="Google Shape;318;p10"/>
          <p:cNvSpPr/>
          <p:nvPr/>
        </p:nvSpPr>
        <p:spPr>
          <a:xfrm flipH="1" rot="8835621">
            <a:off x="938085" y="3670737"/>
            <a:ext cx="666114" cy="102306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9766"/>
                </a:quadBezTo>
                <a:lnTo>
                  <a:pt x="80666" y="0"/>
                </a:lnTo>
                <a:lnTo>
                  <a:pt x="120000" y="13552"/>
                </a:lnTo>
                <a:lnTo>
                  <a:pt x="87433" y="39105"/>
                </a:lnTo>
                <a:lnTo>
                  <a:pt x="85743" y="29338"/>
                </a:lnTo>
                <a:quadBezTo>
                  <a:pt x="30000" y="39338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0"/>
          <p:cNvSpPr/>
          <p:nvPr/>
        </p:nvSpPr>
        <p:spPr>
          <a:xfrm rot="1726131">
            <a:off x="793446" y="1967040"/>
            <a:ext cx="736166" cy="12020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9186"/>
                </a:quadBezTo>
                <a:lnTo>
                  <a:pt x="80666" y="0"/>
                </a:lnTo>
                <a:lnTo>
                  <a:pt x="120000" y="12972"/>
                </a:lnTo>
                <a:lnTo>
                  <a:pt x="87647" y="37944"/>
                </a:lnTo>
                <a:lnTo>
                  <a:pt x="85957" y="28758"/>
                </a:lnTo>
                <a:quadBezTo>
                  <a:pt x="30000" y="38758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"/>
          <p:cNvSpPr txBox="1"/>
          <p:nvPr/>
        </p:nvSpPr>
        <p:spPr>
          <a:xfrm>
            <a:off x="3786182" y="857232"/>
            <a:ext cx="5214900" cy="4433100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1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1"/>
          <p:cNvSpPr txBox="1"/>
          <p:nvPr/>
        </p:nvSpPr>
        <p:spPr>
          <a:xfrm>
            <a:off x="626175" y="201025"/>
            <a:ext cx="8289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PEMBERITAHUAN TERTULIS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d-ID" sz="16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Pasal 7,8 PMK 9/2013</a:t>
            </a:r>
            <a:endParaRPr sz="16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11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1"/>
          <p:cNvSpPr txBox="1"/>
          <p:nvPr/>
        </p:nvSpPr>
        <p:spPr>
          <a:xfrm>
            <a:off x="2500300" y="1642000"/>
            <a:ext cx="1285800" cy="2257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KEBERATAN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 txBox="1"/>
          <p:nvPr/>
        </p:nvSpPr>
        <p:spPr>
          <a:xfrm>
            <a:off x="214282" y="2537782"/>
            <a:ext cx="1500198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2" name="Google Shape;332;p11"/>
          <p:cNvCxnSpPr/>
          <p:nvPr/>
        </p:nvCxnSpPr>
        <p:spPr>
          <a:xfrm flipH="1" rot="10800000">
            <a:off x="1714480" y="2779403"/>
            <a:ext cx="785700" cy="168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333" name="Google Shape;333;p11"/>
          <p:cNvCxnSpPr>
            <a:stCxn id="334" idx="1"/>
            <a:endCxn id="331" idx="2"/>
          </p:cNvCxnSpPr>
          <p:nvPr/>
        </p:nvCxnSpPr>
        <p:spPr>
          <a:xfrm rot="10800000">
            <a:off x="964298" y="3037743"/>
            <a:ext cx="3063900" cy="1719900"/>
          </a:xfrm>
          <a:prstGeom prst="bentConnector2">
            <a:avLst/>
          </a:prstGeom>
          <a:noFill/>
          <a:ln cap="flat" cmpd="sng" w="3175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335" name="Google Shape;335;p11"/>
          <p:cNvSpPr txBox="1"/>
          <p:nvPr/>
        </p:nvSpPr>
        <p:spPr>
          <a:xfrm>
            <a:off x="4714876" y="4399933"/>
            <a:ext cx="2786100" cy="646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PEMBERITAHUAN TERTULIS </a:t>
            </a:r>
            <a:endParaRPr b="1" sz="18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1"/>
          <p:cNvSpPr txBox="1"/>
          <p:nvPr/>
        </p:nvSpPr>
        <p:spPr>
          <a:xfrm>
            <a:off x="4857752" y="1299941"/>
            <a:ext cx="1428760" cy="1357322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Memenuhi Persyaratan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1"/>
          <p:cNvSpPr txBox="1"/>
          <p:nvPr/>
        </p:nvSpPr>
        <p:spPr>
          <a:xfrm>
            <a:off x="4857752" y="2728701"/>
            <a:ext cx="1428760" cy="1285884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Memenuhi Persyaratan dan Tidak Ada Perbaikan dalam 3 Bulan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8" name="Google Shape;338;p11"/>
          <p:cNvCxnSpPr>
            <a:stCxn id="330" idx="3"/>
            <a:endCxn id="337" idx="1"/>
          </p:cNvCxnSpPr>
          <p:nvPr/>
        </p:nvCxnSpPr>
        <p:spPr>
          <a:xfrm>
            <a:off x="3786100" y="2770900"/>
            <a:ext cx="1071600" cy="600600"/>
          </a:xfrm>
          <a:prstGeom prst="bentConnector3">
            <a:avLst>
              <a:gd fmla="val 50002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339" name="Google Shape;339;p11"/>
          <p:cNvCxnSpPr>
            <a:stCxn id="330" idx="3"/>
            <a:endCxn id="336" idx="1"/>
          </p:cNvCxnSpPr>
          <p:nvPr/>
        </p:nvCxnSpPr>
        <p:spPr>
          <a:xfrm flipH="1" rot="10800000">
            <a:off x="3786100" y="1978600"/>
            <a:ext cx="1071600" cy="792300"/>
          </a:xfrm>
          <a:prstGeom prst="bentConnector3">
            <a:avLst>
              <a:gd fmla="val 50002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340" name="Google Shape;340;p11"/>
          <p:cNvCxnSpPr>
            <a:stCxn id="336" idx="3"/>
            <a:endCxn id="341" idx="1"/>
          </p:cNvCxnSpPr>
          <p:nvPr/>
        </p:nvCxnSpPr>
        <p:spPr>
          <a:xfrm>
            <a:off x="6286512" y="1978602"/>
            <a:ext cx="928800" cy="600"/>
          </a:xfrm>
          <a:prstGeom prst="bentConnector3">
            <a:avLst>
              <a:gd fmla="val 49994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341" name="Google Shape;341;p11"/>
          <p:cNvSpPr txBox="1"/>
          <p:nvPr/>
        </p:nvSpPr>
        <p:spPr>
          <a:xfrm>
            <a:off x="7215206" y="1299941"/>
            <a:ext cx="1643100" cy="13572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Proses Penyelesaian Keberatan</a:t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1"/>
          <p:cNvSpPr txBox="1"/>
          <p:nvPr/>
        </p:nvSpPr>
        <p:spPr>
          <a:xfrm>
            <a:off x="7215206" y="2728701"/>
            <a:ext cx="1643074" cy="1285884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09538" lvl="0" marL="109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Tidak Dipertimbangkan</a:t>
            </a:r>
            <a:endParaRPr>
              <a:solidFill>
                <a:schemeClr val="lt1"/>
              </a:solidFill>
            </a:endParaRPr>
          </a:p>
          <a:p>
            <a:pPr indent="-20637" lvl="0" marL="109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9538" lvl="0" marL="109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Tidak Diterbitkan SK Keberatan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43" name="Google Shape;343;p11"/>
          <p:cNvCxnSpPr>
            <a:stCxn id="337" idx="3"/>
            <a:endCxn id="342" idx="1"/>
          </p:cNvCxnSpPr>
          <p:nvPr/>
        </p:nvCxnSpPr>
        <p:spPr>
          <a:xfrm>
            <a:off x="6286512" y="3371643"/>
            <a:ext cx="928800" cy="600"/>
          </a:xfrm>
          <a:prstGeom prst="bentConnector3">
            <a:avLst>
              <a:gd fmla="val 49994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pic>
        <p:nvPicPr>
          <p:cNvPr id="334" name="Google Shape;3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8198" y="4371775"/>
            <a:ext cx="829554" cy="771737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1"/>
          <p:cNvSpPr/>
          <p:nvPr/>
        </p:nvSpPr>
        <p:spPr>
          <a:xfrm rot="5400000">
            <a:off x="5903540" y="4911700"/>
            <a:ext cx="320823" cy="697888"/>
          </a:xfrm>
          <a:prstGeom prst="rightArrow">
            <a:avLst>
              <a:gd fmla="val 49380" name="adj1"/>
              <a:gd fmla="val 68709" name="adj2"/>
            </a:avLst>
          </a:prstGeom>
          <a:solidFill>
            <a:srgbClr val="D5ECED"/>
          </a:solidFill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1"/>
          <p:cNvSpPr txBox="1"/>
          <p:nvPr/>
        </p:nvSpPr>
        <p:spPr>
          <a:xfrm rot="10800000">
            <a:off x="5891628" y="5100233"/>
            <a:ext cx="344617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1"/>
          <p:cNvSpPr txBox="1"/>
          <p:nvPr/>
        </p:nvSpPr>
        <p:spPr>
          <a:xfrm>
            <a:off x="4786314" y="5457422"/>
            <a:ext cx="2714644" cy="829098"/>
          </a:xfrm>
          <a:prstGeom prst="rect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TIDAK DAPAT DIAJUKAN BANDING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(Pasal 8 PMK 9/2013)</a:t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1"/>
          <p:cNvSpPr txBox="1"/>
          <p:nvPr/>
        </p:nvSpPr>
        <p:spPr>
          <a:xfrm>
            <a:off x="285720" y="5072074"/>
            <a:ext cx="3357586" cy="1214446"/>
          </a:xfrm>
          <a:prstGeom prst="rect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Masa/Bagian Tahun/Tahun Pajak 2008 dan sesudahnya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SKPKB/SKPKBT yang tidak disetujui menjadi UTANG PAJAK</a:t>
            </a:r>
            <a:endParaRPr b="0" sz="1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1"/>
          <p:cNvSpPr/>
          <p:nvPr/>
        </p:nvSpPr>
        <p:spPr>
          <a:xfrm rot="9280079">
            <a:off x="7469936" y="4011581"/>
            <a:ext cx="812350" cy="705414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7311" y="15000"/>
                </a:quadBezTo>
                <a:lnTo>
                  <a:pt x="85844" y="0"/>
                </a:lnTo>
                <a:lnTo>
                  <a:pt x="120000" y="18786"/>
                </a:lnTo>
                <a:lnTo>
                  <a:pt x="90694" y="49572"/>
                </a:lnTo>
                <a:lnTo>
                  <a:pt x="89226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"/>
          <p:cNvSpPr txBox="1"/>
          <p:nvPr/>
        </p:nvSpPr>
        <p:spPr>
          <a:xfrm>
            <a:off x="2571736" y="857232"/>
            <a:ext cx="6286544" cy="442915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2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2"/>
          <p:cNvSpPr txBox="1"/>
          <p:nvPr/>
        </p:nvSpPr>
        <p:spPr>
          <a:xfrm>
            <a:off x="626179" y="177225"/>
            <a:ext cx="7161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PENCABUTAN PENGAJUAN KEBERATAN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Pasal 11,12 PMK.9/2013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12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2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2"/>
          <p:cNvSpPr txBox="1"/>
          <p:nvPr/>
        </p:nvSpPr>
        <p:spPr>
          <a:xfrm>
            <a:off x="0" y="2143116"/>
            <a:ext cx="1714512" cy="928694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2"/>
          <p:cNvSpPr txBox="1"/>
          <p:nvPr/>
        </p:nvSpPr>
        <p:spPr>
          <a:xfrm>
            <a:off x="2285974" y="1341725"/>
            <a:ext cx="1785900" cy="6465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</a:rPr>
              <a:t>SURAT </a:t>
            </a:r>
            <a:endParaRPr b="1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</a:rPr>
              <a:t>KEBERATAN</a:t>
            </a:r>
            <a:endParaRPr b="1" sz="1800">
              <a:solidFill>
                <a:srgbClr val="000000"/>
              </a:solidFill>
            </a:endParaRPr>
          </a:p>
        </p:txBody>
      </p:sp>
      <p:sp>
        <p:nvSpPr>
          <p:cNvPr id="362" name="Google Shape;362;p12"/>
          <p:cNvSpPr txBox="1"/>
          <p:nvPr/>
        </p:nvSpPr>
        <p:spPr>
          <a:xfrm>
            <a:off x="4929190" y="1293163"/>
            <a:ext cx="785818" cy="7419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SPUH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3" name="Google Shape;363;p12"/>
          <p:cNvCxnSpPr>
            <a:stCxn id="361" idx="3"/>
            <a:endCxn id="362" idx="1"/>
          </p:cNvCxnSpPr>
          <p:nvPr/>
        </p:nvCxnSpPr>
        <p:spPr>
          <a:xfrm flipH="1" rot="10800000">
            <a:off x="4071874" y="1664075"/>
            <a:ext cx="857400" cy="9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364" name="Google Shape;364;p12"/>
          <p:cNvSpPr/>
          <p:nvPr/>
        </p:nvSpPr>
        <p:spPr>
          <a:xfrm>
            <a:off x="1643050" y="2286000"/>
            <a:ext cx="928800" cy="6429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>
                <a:solidFill>
                  <a:schemeClr val="lt1"/>
                </a:solidFill>
              </a:rPr>
              <a:t>Dapat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65" name="Google Shape;365;p12"/>
          <p:cNvSpPr txBox="1"/>
          <p:nvPr/>
        </p:nvSpPr>
        <p:spPr>
          <a:xfrm>
            <a:off x="2590784" y="2428868"/>
            <a:ext cx="2143200" cy="461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200">
                <a:solidFill>
                  <a:srgbClr val="000000"/>
                </a:solidFill>
              </a:rPr>
              <a:t>mencabut </a:t>
            </a:r>
            <a:endParaRPr b="1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200">
                <a:solidFill>
                  <a:srgbClr val="000000"/>
                </a:solidFill>
              </a:rPr>
              <a:t>pengajuan keberatan</a:t>
            </a:r>
            <a:endParaRPr b="1" sz="1200">
              <a:solidFill>
                <a:srgbClr val="000000"/>
              </a:solidFill>
            </a:endParaRPr>
          </a:p>
        </p:txBody>
      </p:sp>
      <p:sp>
        <p:nvSpPr>
          <p:cNvPr id="366" name="Google Shape;366;p12"/>
          <p:cNvSpPr/>
          <p:nvPr/>
        </p:nvSpPr>
        <p:spPr>
          <a:xfrm>
            <a:off x="1304900" y="3500438"/>
            <a:ext cx="3429000" cy="461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secara tertulis dalam bahasa Indonesia beserta alasan</a:t>
            </a:r>
            <a:endParaRPr/>
          </a:p>
        </p:txBody>
      </p:sp>
      <p:sp>
        <p:nvSpPr>
          <p:cNvPr id="367" name="Google Shape;367;p12"/>
          <p:cNvSpPr/>
          <p:nvPr/>
        </p:nvSpPr>
        <p:spPr>
          <a:xfrm>
            <a:off x="1304900" y="4000504"/>
            <a:ext cx="3429000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ditandatangani oleh WP, dan dalam hal ditandatangani oleh bukan WP, dilampiri surat kuasa khusus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2"/>
          <p:cNvSpPr/>
          <p:nvPr/>
        </p:nvSpPr>
        <p:spPr>
          <a:xfrm>
            <a:off x="1304900" y="4609437"/>
            <a:ext cx="3429000" cy="6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d-ID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disampaikan ke KPP terdaftar dengan tembusan Dirjen Pajak dan Kepala Kanwil DJP atasan Kepala KPP</a:t>
            </a:r>
            <a:endParaRPr/>
          </a:p>
        </p:txBody>
      </p:sp>
      <p:sp>
        <p:nvSpPr>
          <p:cNvPr id="369" name="Google Shape;369;p12"/>
          <p:cNvSpPr/>
          <p:nvPr/>
        </p:nvSpPr>
        <p:spPr>
          <a:xfrm rot="2626514">
            <a:off x="4644503" y="2684476"/>
            <a:ext cx="926564" cy="994877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3970"/>
                </a:quadBezTo>
                <a:lnTo>
                  <a:pt x="80666" y="0"/>
                </a:lnTo>
                <a:lnTo>
                  <a:pt x="120000" y="17756"/>
                </a:lnTo>
                <a:lnTo>
                  <a:pt x="86414" y="47512"/>
                </a:lnTo>
                <a:lnTo>
                  <a:pt x="84724" y="33542"/>
                </a:lnTo>
                <a:quadBezTo>
                  <a:pt x="30000" y="4354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2"/>
          <p:cNvSpPr txBox="1"/>
          <p:nvPr/>
        </p:nvSpPr>
        <p:spPr>
          <a:xfrm>
            <a:off x="2590784" y="2928934"/>
            <a:ext cx="2143200" cy="5232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</a:rPr>
              <a:t>SURAT PERMOHONAN PENCABUTAN</a:t>
            </a:r>
            <a:endParaRPr b="1" sz="1400">
              <a:solidFill>
                <a:srgbClr val="000000"/>
              </a:solidFill>
            </a:endParaRPr>
          </a:p>
        </p:txBody>
      </p:sp>
      <p:sp>
        <p:nvSpPr>
          <p:cNvPr id="371" name="Google Shape;371;p12"/>
          <p:cNvSpPr/>
          <p:nvPr/>
        </p:nvSpPr>
        <p:spPr>
          <a:xfrm>
            <a:off x="5715008" y="3357586"/>
            <a:ext cx="1928826" cy="50006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surat penolakan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2"/>
          <p:cNvSpPr txBox="1"/>
          <p:nvPr/>
        </p:nvSpPr>
        <p:spPr>
          <a:xfrm>
            <a:off x="6072198" y="4071942"/>
            <a:ext cx="2928958" cy="1643074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09538" lvl="0" marL="109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Tidak dapat mengajukan permohonan</a:t>
            </a: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id-ID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Pasal 36 ayat (1) huruf b</a:t>
            </a: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UU KUP </a:t>
            </a:r>
            <a:endParaRPr>
              <a:solidFill>
                <a:schemeClr val="lt1"/>
              </a:solidFill>
            </a:endParaRPr>
          </a:p>
          <a:p>
            <a:pPr indent="-109538" lvl="0" marL="109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Masa/Bagian Tahun/Tahun Pajak 2008 dan sesudahnya</a:t>
            </a:r>
            <a:endParaRPr>
              <a:solidFill>
                <a:schemeClr val="lt1"/>
              </a:solidFill>
            </a:endParaRPr>
          </a:p>
          <a:p>
            <a:pPr indent="0" lvl="0" marL="1095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SKPKB/SKPKBT yg tidak disetujui menjadi UTANG PAJAK</a:t>
            </a:r>
            <a:endParaRPr b="0" sz="1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2"/>
          <p:cNvSpPr/>
          <p:nvPr/>
        </p:nvSpPr>
        <p:spPr>
          <a:xfrm rot="6039804">
            <a:off x="7430650" y="3150604"/>
            <a:ext cx="867282" cy="841902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3458" y="15000"/>
                </a:quadBezTo>
                <a:lnTo>
                  <a:pt x="81817" y="0"/>
                </a:lnTo>
                <a:lnTo>
                  <a:pt x="120000" y="18786"/>
                </a:lnTo>
                <a:lnTo>
                  <a:pt x="87239" y="49572"/>
                </a:lnTo>
                <a:lnTo>
                  <a:pt x="85598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2"/>
          <p:cNvSpPr/>
          <p:nvPr/>
        </p:nvSpPr>
        <p:spPr>
          <a:xfrm>
            <a:off x="5715008" y="2786082"/>
            <a:ext cx="1928826" cy="4814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surat persetujuan/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2"/>
          <p:cNvSpPr/>
          <p:nvPr/>
        </p:nvSpPr>
        <p:spPr>
          <a:xfrm>
            <a:off x="7000892" y="1428760"/>
            <a:ext cx="1785950" cy="48143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 KEBERATAN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6" name="Google Shape;376;p12"/>
          <p:cNvCxnSpPr>
            <a:endCxn id="375" idx="1"/>
          </p:cNvCxnSpPr>
          <p:nvPr/>
        </p:nvCxnSpPr>
        <p:spPr>
          <a:xfrm>
            <a:off x="5715092" y="1656875"/>
            <a:ext cx="1285800" cy="126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377" name="Google Shape;377;p12"/>
          <p:cNvCxnSpPr/>
          <p:nvPr/>
        </p:nvCxnSpPr>
        <p:spPr>
          <a:xfrm rot="10800000">
            <a:off x="214233" y="3071913"/>
            <a:ext cx="5607900" cy="195600"/>
          </a:xfrm>
          <a:prstGeom prst="bentConnector3">
            <a:avLst>
              <a:gd fmla="val 0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378" name="Google Shape;378;p12"/>
          <p:cNvCxnSpPr/>
          <p:nvPr/>
        </p:nvCxnSpPr>
        <p:spPr>
          <a:xfrm>
            <a:off x="2428860" y="5857892"/>
            <a:ext cx="6429420" cy="1588"/>
          </a:xfrm>
          <a:prstGeom prst="straightConnector1">
            <a:avLst/>
          </a:prstGeom>
          <a:noFill/>
          <a:ln cap="flat" cmpd="sng" w="50800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79" name="Google Shape;379;p12"/>
          <p:cNvSpPr txBox="1"/>
          <p:nvPr/>
        </p:nvSpPr>
        <p:spPr>
          <a:xfrm>
            <a:off x="4495800" y="5857892"/>
            <a:ext cx="142876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4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d-ID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 bulan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0" name="Google Shape;380;p12"/>
          <p:cNvCxnSpPr/>
          <p:nvPr/>
        </p:nvCxnSpPr>
        <p:spPr>
          <a:xfrm flipH="1" rot="10800000">
            <a:off x="214282" y="1643016"/>
            <a:ext cx="2097900" cy="500100"/>
          </a:xfrm>
          <a:prstGeom prst="bentConnector3">
            <a:avLst>
              <a:gd fmla="val -1141" name="adj1"/>
            </a:avLst>
          </a:prstGeom>
          <a:noFill/>
          <a:ln cap="flat" cmpd="sng" w="381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381" name="Google Shape;381;p12"/>
          <p:cNvCxnSpPr/>
          <p:nvPr/>
        </p:nvCxnSpPr>
        <p:spPr>
          <a:xfrm rot="5400000">
            <a:off x="2639266" y="3566348"/>
            <a:ext cx="4572000" cy="15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82" name="Google Shape;382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3"/>
          <p:cNvSpPr/>
          <p:nvPr/>
        </p:nvSpPr>
        <p:spPr>
          <a:xfrm>
            <a:off x="287455" y="2733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3"/>
          <p:cNvSpPr txBox="1"/>
          <p:nvPr/>
        </p:nvSpPr>
        <p:spPr>
          <a:xfrm>
            <a:off x="626172" y="332275"/>
            <a:ext cx="6820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PUTUSAN KEBERATAN:</a:t>
            </a:r>
            <a:endParaRPr b="1" sz="2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13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3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id-ID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2" name="Google Shape;392;p13"/>
          <p:cNvSpPr/>
          <p:nvPr/>
        </p:nvSpPr>
        <p:spPr>
          <a:xfrm>
            <a:off x="287455" y="14925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MENGABULKAN SELURUHNYA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13"/>
          <p:cNvSpPr/>
          <p:nvPr/>
        </p:nvSpPr>
        <p:spPr>
          <a:xfrm>
            <a:off x="304800" y="23307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MENGABULKAN SEBAGIAN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13"/>
          <p:cNvSpPr/>
          <p:nvPr/>
        </p:nvSpPr>
        <p:spPr>
          <a:xfrm>
            <a:off x="287455" y="327660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MENOLAK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13"/>
          <p:cNvSpPr/>
          <p:nvPr/>
        </p:nvSpPr>
        <p:spPr>
          <a:xfrm>
            <a:off x="228600" y="41595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MENAMBAH UTANG PAJAK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7a39daa2a3_0_11"/>
          <p:cNvSpPr txBox="1"/>
          <p:nvPr>
            <p:ph type="title"/>
          </p:nvPr>
        </p:nvSpPr>
        <p:spPr>
          <a:xfrm>
            <a:off x="864175" y="2858350"/>
            <a:ext cx="78939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200"/>
              <a:t>PMK-8/PMK.03/2013</a:t>
            </a:r>
            <a:endParaRPr b="1"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Tata Cara Pengurangan atau Penghapusan Sanksi Administrasi dan Pengurangan atau Pembatalan Surat Ketetapan Pajak atau Surat Tagihan Pajak</a:t>
            </a:r>
            <a:endParaRPr/>
          </a:p>
        </p:txBody>
      </p:sp>
      <p:sp>
        <p:nvSpPr>
          <p:cNvPr id="402" name="Google Shape;402;g17a39daa2a3_0_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5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15"/>
          <p:cNvSpPr txBox="1"/>
          <p:nvPr/>
        </p:nvSpPr>
        <p:spPr>
          <a:xfrm>
            <a:off x="626167" y="142852"/>
            <a:ext cx="74644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PENGURANGAN, PENGHAPUSAN, ATAU PEMBATALAN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BERDASARKAN PERMOHONAN WAJIB PAJAK (Pasal 36 UU KUP)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5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5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5"/>
          <p:cNvSpPr txBox="1"/>
          <p:nvPr/>
        </p:nvSpPr>
        <p:spPr>
          <a:xfrm>
            <a:off x="3643306" y="1500174"/>
            <a:ext cx="5214974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DIRJEN PAJAK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2" name="Google Shape;412;p15"/>
          <p:cNvSpPr txBox="1"/>
          <p:nvPr/>
        </p:nvSpPr>
        <p:spPr>
          <a:xfrm>
            <a:off x="76200" y="1428736"/>
            <a:ext cx="1500300" cy="928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WAJIB PAJAK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13" name="Google Shape;413;p15"/>
          <p:cNvCxnSpPr>
            <a:stCxn id="412" idx="3"/>
            <a:endCxn id="411" idx="1"/>
          </p:cNvCxnSpPr>
          <p:nvPr/>
        </p:nvCxnSpPr>
        <p:spPr>
          <a:xfrm>
            <a:off x="1576500" y="1893136"/>
            <a:ext cx="2066700" cy="495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414" name="Google Shape;414;p15"/>
          <p:cNvSpPr txBox="1"/>
          <p:nvPr/>
        </p:nvSpPr>
        <p:spPr>
          <a:xfrm rot="542721">
            <a:off x="1654209" y="1270354"/>
            <a:ext cx="1707838" cy="33873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PERMOHONAN</a:t>
            </a:r>
            <a:endParaRPr sz="16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5" name="Google Shape;415;p15"/>
          <p:cNvSpPr/>
          <p:nvPr/>
        </p:nvSpPr>
        <p:spPr>
          <a:xfrm>
            <a:off x="3643306" y="2869638"/>
            <a:ext cx="5143568" cy="1010015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Mengurangkan/menghapuskan sanksi administrasi berupa bunga, denda, dan kenaikan yg dikenakan karena kekhilafan WP atau bukan karena kesalahannya </a:t>
            </a:r>
            <a:r>
              <a:rPr b="1" lang="id-ID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(Psl 36 (1a));</a:t>
            </a:r>
            <a:endParaRPr b="1"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6" name="Google Shape;416;p15"/>
          <p:cNvSpPr/>
          <p:nvPr/>
        </p:nvSpPr>
        <p:spPr>
          <a:xfrm>
            <a:off x="5643570" y="2438400"/>
            <a:ext cx="9455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DAPAT</a:t>
            </a:r>
            <a:endParaRPr b="1"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5"/>
          <p:cNvSpPr/>
          <p:nvPr/>
        </p:nvSpPr>
        <p:spPr>
          <a:xfrm>
            <a:off x="3643306" y="3919442"/>
            <a:ext cx="5143536" cy="500066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Mengurangkan/membatalkan skp tidak benar </a:t>
            </a:r>
            <a:r>
              <a:rPr b="1"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(Psl 36 (1b))</a:t>
            </a: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;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8" name="Google Shape;418;p15"/>
          <p:cNvSpPr/>
          <p:nvPr/>
        </p:nvSpPr>
        <p:spPr>
          <a:xfrm>
            <a:off x="3643306" y="4471695"/>
            <a:ext cx="5143536" cy="71438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Mengurangkan/membatalkan STP Pasal 14 KUP yang tidak benar </a:t>
            </a:r>
            <a:r>
              <a:rPr b="1"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(Psl 36 (1c));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9" name="Google Shape;419;p15"/>
          <p:cNvSpPr/>
          <p:nvPr/>
        </p:nvSpPr>
        <p:spPr>
          <a:xfrm>
            <a:off x="3643306" y="5224575"/>
            <a:ext cx="5143536" cy="1252425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membatalkan skp hasil pemeriksaan/verifikasi yang dilaksanakan tanpa: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AutoNum type="arabicPeriod"/>
            </a:pP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penyampaian SPHP atau surat SPHV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AutoNum type="arabicPeriod"/>
            </a:pP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PAHP atau PAHV dengan WP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(Psl 36 (1d)).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0" name="Google Shape;420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6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16"/>
          <p:cNvSpPr txBox="1"/>
          <p:nvPr/>
        </p:nvSpPr>
        <p:spPr>
          <a:xfrm>
            <a:off x="626178" y="273575"/>
            <a:ext cx="7305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CARA PENYAMPAIAN SURAT PERMOHONAN</a:t>
            </a:r>
            <a:endParaRPr sz="1700"/>
          </a:p>
        </p:txBody>
      </p:sp>
      <p:sp>
        <p:nvSpPr>
          <p:cNvPr id="427" name="Google Shape;427;p16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6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6"/>
          <p:cNvSpPr txBox="1"/>
          <p:nvPr/>
        </p:nvSpPr>
        <p:spPr>
          <a:xfrm>
            <a:off x="2428860" y="5143512"/>
            <a:ext cx="3786214" cy="71438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(KPP TERDAFTAR/PKP DIKUKUHKAN)</a:t>
            </a:r>
            <a:endParaRPr b="1" sz="1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6"/>
          <p:cNvSpPr txBox="1"/>
          <p:nvPr/>
        </p:nvSpPr>
        <p:spPr>
          <a:xfrm>
            <a:off x="2285984" y="1142984"/>
            <a:ext cx="3643338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 b="1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6"/>
          <p:cNvSpPr txBox="1"/>
          <p:nvPr/>
        </p:nvSpPr>
        <p:spPr>
          <a:xfrm rot="542946">
            <a:off x="3372007" y="1692919"/>
            <a:ext cx="1566905" cy="307777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PERMOHONAN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6"/>
          <p:cNvSpPr txBox="1"/>
          <p:nvPr/>
        </p:nvSpPr>
        <p:spPr>
          <a:xfrm>
            <a:off x="2843832" y="2571744"/>
            <a:ext cx="2857520" cy="113338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SECARA LANGSUNG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6"/>
          <p:cNvSpPr txBox="1"/>
          <p:nvPr/>
        </p:nvSpPr>
        <p:spPr>
          <a:xfrm>
            <a:off x="272064" y="2571744"/>
            <a:ext cx="2500330" cy="113338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6"/>
          <p:cNvSpPr txBox="1"/>
          <p:nvPr/>
        </p:nvSpPr>
        <p:spPr>
          <a:xfrm>
            <a:off x="5772790" y="2571744"/>
            <a:ext cx="3228366" cy="71438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CARA LAIN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6"/>
          <p:cNvSpPr txBox="1"/>
          <p:nvPr/>
        </p:nvSpPr>
        <p:spPr>
          <a:xfrm>
            <a:off x="5762038" y="3214675"/>
            <a:ext cx="3228300" cy="500100"/>
          </a:xfrm>
          <a:prstGeom prst="rect">
            <a:avLst/>
          </a:prstGeom>
          <a:solidFill>
            <a:srgbClr val="F9CB9C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jasa ekspedisi atau jasa kurir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6"/>
          <p:cNvSpPr txBox="1"/>
          <p:nvPr/>
        </p:nvSpPr>
        <p:spPr>
          <a:xfrm>
            <a:off x="5751566" y="3857625"/>
            <a:ext cx="3228300" cy="5001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Bukti Pengiriman Surat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6"/>
          <p:cNvSpPr/>
          <p:nvPr/>
        </p:nvSpPr>
        <p:spPr>
          <a:xfrm rot="5400000">
            <a:off x="7259480" y="3660644"/>
            <a:ext cx="311400" cy="2949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6"/>
          <p:cNvSpPr txBox="1"/>
          <p:nvPr/>
        </p:nvSpPr>
        <p:spPr>
          <a:xfrm>
            <a:off x="272064" y="3848004"/>
            <a:ext cx="2500330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Bukti Pengiriman Surat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6"/>
          <p:cNvSpPr/>
          <p:nvPr/>
        </p:nvSpPr>
        <p:spPr>
          <a:xfrm rot="5400000">
            <a:off x="1442545" y="3320465"/>
            <a:ext cx="311534" cy="795108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6"/>
          <p:cNvSpPr txBox="1"/>
          <p:nvPr/>
        </p:nvSpPr>
        <p:spPr>
          <a:xfrm rot="10800000">
            <a:off x="1401980" y="3562237"/>
            <a:ext cx="392624" cy="2058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6"/>
          <p:cNvSpPr txBox="1"/>
          <p:nvPr/>
        </p:nvSpPr>
        <p:spPr>
          <a:xfrm>
            <a:off x="2843832" y="3848004"/>
            <a:ext cx="2857520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Bukti Penerimaan Surat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6"/>
          <p:cNvSpPr/>
          <p:nvPr/>
        </p:nvSpPr>
        <p:spPr>
          <a:xfrm rot="5400000">
            <a:off x="4206580" y="3356168"/>
            <a:ext cx="311534" cy="723702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6"/>
          <p:cNvSpPr txBox="1"/>
          <p:nvPr/>
        </p:nvSpPr>
        <p:spPr>
          <a:xfrm rot="10800000">
            <a:off x="4183660" y="3562234"/>
            <a:ext cx="357364" cy="2058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6"/>
          <p:cNvSpPr/>
          <p:nvPr/>
        </p:nvSpPr>
        <p:spPr>
          <a:xfrm flipH="1" rot="-5400000">
            <a:off x="2357422" y="1714490"/>
            <a:ext cx="571504" cy="1285884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6667"/>
                </a:quadBezTo>
                <a:lnTo>
                  <a:pt x="80666" y="0"/>
                </a:lnTo>
                <a:lnTo>
                  <a:pt x="120000" y="10453"/>
                </a:lnTo>
                <a:lnTo>
                  <a:pt x="89008" y="32905"/>
                </a:lnTo>
                <a:lnTo>
                  <a:pt x="87318" y="26239"/>
                </a:lnTo>
                <a:quadBezTo>
                  <a:pt x="30000" y="36239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6"/>
          <p:cNvSpPr/>
          <p:nvPr/>
        </p:nvSpPr>
        <p:spPr>
          <a:xfrm rot="5400000">
            <a:off x="3960133" y="4245896"/>
            <a:ext cx="785815" cy="866546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6"/>
          <p:cNvSpPr txBox="1"/>
          <p:nvPr/>
        </p:nvSpPr>
        <p:spPr>
          <a:xfrm rot="10800000">
            <a:off x="4139082" y="4286241"/>
            <a:ext cx="427900" cy="5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6"/>
          <p:cNvSpPr/>
          <p:nvPr/>
        </p:nvSpPr>
        <p:spPr>
          <a:xfrm flipH="1" rot="-9843911">
            <a:off x="928662" y="4429133"/>
            <a:ext cx="1214446" cy="1285884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4167"/>
                </a:quadBezTo>
                <a:lnTo>
                  <a:pt x="80666" y="0"/>
                </a:lnTo>
                <a:lnTo>
                  <a:pt x="120000" y="17953"/>
                </a:lnTo>
                <a:lnTo>
                  <a:pt x="86381" y="47905"/>
                </a:lnTo>
                <a:lnTo>
                  <a:pt x="84691" y="33739"/>
                </a:lnTo>
                <a:quadBezTo>
                  <a:pt x="30000" y="43739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6"/>
          <p:cNvSpPr/>
          <p:nvPr/>
        </p:nvSpPr>
        <p:spPr>
          <a:xfrm rot="9878166">
            <a:off x="6341372" y="4514329"/>
            <a:ext cx="1335267" cy="1133484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8045" y="15000"/>
                </a:quadBezTo>
                <a:lnTo>
                  <a:pt x="86610" y="0"/>
                </a:lnTo>
                <a:lnTo>
                  <a:pt x="120000" y="18786"/>
                </a:lnTo>
                <a:lnTo>
                  <a:pt x="91351" y="49572"/>
                </a:lnTo>
                <a:lnTo>
                  <a:pt x="89917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6"/>
          <p:cNvSpPr/>
          <p:nvPr/>
        </p:nvSpPr>
        <p:spPr>
          <a:xfrm>
            <a:off x="1357290" y="6215082"/>
            <a:ext cx="5857916" cy="500066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Tanggal pada tanda bukti penerimaan merupakan tanggal surat permohonan diterima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50" name="Google Shape;450;p16"/>
          <p:cNvSpPr/>
          <p:nvPr/>
        </p:nvSpPr>
        <p:spPr>
          <a:xfrm rot="5400000">
            <a:off x="4046325" y="1929055"/>
            <a:ext cx="489000" cy="8667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6"/>
          <p:cNvSpPr txBox="1"/>
          <p:nvPr/>
        </p:nvSpPr>
        <p:spPr>
          <a:xfrm rot="10800000">
            <a:off x="4076936" y="2285987"/>
            <a:ext cx="427900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6"/>
          <p:cNvSpPr/>
          <p:nvPr/>
        </p:nvSpPr>
        <p:spPr>
          <a:xfrm rot="5400000">
            <a:off x="5581026" y="1790689"/>
            <a:ext cx="571504" cy="1133484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7563"/>
                </a:quadBezTo>
                <a:lnTo>
                  <a:pt x="80666" y="0"/>
                </a:lnTo>
                <a:lnTo>
                  <a:pt x="120000" y="11349"/>
                </a:lnTo>
                <a:lnTo>
                  <a:pt x="88420" y="34698"/>
                </a:lnTo>
                <a:lnTo>
                  <a:pt x="86730" y="27135"/>
                </a:lnTo>
                <a:quadBezTo>
                  <a:pt x="30000" y="3713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7a39daa2a3_0_19"/>
          <p:cNvSpPr txBox="1"/>
          <p:nvPr>
            <p:ph type="title"/>
          </p:nvPr>
        </p:nvSpPr>
        <p:spPr>
          <a:xfrm>
            <a:off x="864175" y="2858350"/>
            <a:ext cx="78939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200"/>
              <a:t>PASAL 36 AYAT 1 (A) UU KUP</a:t>
            </a:r>
            <a:endParaRPr b="1"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PENGURANGAN /PENGHAPUSAN SANKSI ADMINISTRASI BERDASARKAN PERMOHONAN WAJIB PAJAK</a:t>
            </a:r>
            <a:endParaRPr/>
          </a:p>
        </p:txBody>
      </p:sp>
      <p:sp>
        <p:nvSpPr>
          <p:cNvPr id="460" name="Google Shape;460;g17a39daa2a3_0_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8"/>
          <p:cNvSpPr/>
          <p:nvPr/>
        </p:nvSpPr>
        <p:spPr>
          <a:xfrm rot="4687312">
            <a:off x="5555441" y="1447330"/>
            <a:ext cx="747763" cy="1010737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1097"/>
                </a:quadBezTo>
                <a:lnTo>
                  <a:pt x="80666" y="0"/>
                </a:lnTo>
                <a:lnTo>
                  <a:pt x="120000" y="14883"/>
                </a:lnTo>
                <a:lnTo>
                  <a:pt x="87027" y="41767"/>
                </a:lnTo>
                <a:lnTo>
                  <a:pt x="85337" y="30669"/>
                </a:lnTo>
                <a:quadBezTo>
                  <a:pt x="30000" y="40669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8"/>
          <p:cNvSpPr/>
          <p:nvPr/>
        </p:nvSpPr>
        <p:spPr>
          <a:xfrm>
            <a:off x="5143504" y="2857496"/>
            <a:ext cx="3214710" cy="456421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sx="103000" rotWithShape="0" dir="16200000" dist="38100" sy="103000">
              <a:srgbClr val="164E5C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dengan ketentuan STP tersebut:</a:t>
            </a:r>
            <a:endParaRPr/>
          </a:p>
        </p:txBody>
      </p:sp>
      <p:sp>
        <p:nvSpPr>
          <p:cNvPr id="467" name="Google Shape;467;p18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8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8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8"/>
          <p:cNvSpPr txBox="1"/>
          <p:nvPr/>
        </p:nvSpPr>
        <p:spPr>
          <a:xfrm>
            <a:off x="428596" y="1000108"/>
            <a:ext cx="2143140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8"/>
          <p:cNvSpPr txBox="1"/>
          <p:nvPr/>
        </p:nvSpPr>
        <p:spPr>
          <a:xfrm>
            <a:off x="6500826" y="1071546"/>
            <a:ext cx="2286016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2" name="Google Shape;472;p18"/>
          <p:cNvCxnSpPr>
            <a:stCxn id="470" idx="3"/>
            <a:endCxn id="471" idx="1"/>
          </p:cNvCxnSpPr>
          <p:nvPr/>
        </p:nvCxnSpPr>
        <p:spPr>
          <a:xfrm>
            <a:off x="2571736" y="1464455"/>
            <a:ext cx="3929100" cy="49500"/>
          </a:xfrm>
          <a:prstGeom prst="straightConnector1">
            <a:avLst/>
          </a:prstGeom>
          <a:noFill/>
          <a:ln cap="flat" cmpd="sng" w="50800">
            <a:solidFill>
              <a:schemeClr val="accen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473" name="Google Shape;473;p18"/>
          <p:cNvSpPr txBox="1"/>
          <p:nvPr/>
        </p:nvSpPr>
        <p:spPr>
          <a:xfrm rot="542946">
            <a:off x="2978070" y="1090367"/>
            <a:ext cx="2759508" cy="830997"/>
          </a:xfrm>
          <a:prstGeom prst="rect">
            <a:avLst/>
          </a:prstGeom>
          <a:solidFill>
            <a:schemeClr val="lt2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Permohonan Pengurangan/Penghapusan sanksi administrasi dlm</a:t>
            </a:r>
            <a:endParaRPr b="0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8"/>
          <p:cNvSpPr/>
          <p:nvPr/>
        </p:nvSpPr>
        <p:spPr>
          <a:xfrm flipH="1" rot="-4487584">
            <a:off x="2700036" y="1582317"/>
            <a:ext cx="774008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2353"/>
                </a:quadBezTo>
                <a:lnTo>
                  <a:pt x="80666" y="0"/>
                </a:lnTo>
                <a:lnTo>
                  <a:pt x="120000" y="16139"/>
                </a:lnTo>
                <a:lnTo>
                  <a:pt x="86724" y="44278"/>
                </a:lnTo>
                <a:lnTo>
                  <a:pt x="85034" y="31925"/>
                </a:lnTo>
                <a:quadBezTo>
                  <a:pt x="30000" y="4192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8"/>
          <p:cNvSpPr/>
          <p:nvPr/>
        </p:nvSpPr>
        <p:spPr>
          <a:xfrm>
            <a:off x="857225" y="3347925"/>
            <a:ext cx="3876900" cy="3669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tidak diajukan keberatan</a:t>
            </a:r>
            <a:endParaRPr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6" name="Google Shape;476;p18"/>
          <p:cNvSpPr/>
          <p:nvPr/>
        </p:nvSpPr>
        <p:spPr>
          <a:xfrm>
            <a:off x="857224" y="3849944"/>
            <a:ext cx="3876900" cy="5949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diajukan keberatan, tetapi dicabut oleh WP dan Dirjen Pajak telah menyetujui permohonan pencabutan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7" name="Google Shape;477;p18"/>
          <p:cNvSpPr/>
          <p:nvPr/>
        </p:nvSpPr>
        <p:spPr>
          <a:xfrm>
            <a:off x="857224" y="5140047"/>
            <a:ext cx="3876900" cy="5577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tidak diajukan permohonan pengurangan/pembatalan skp yang tidak benar atau diajukan tetapi dicabut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18"/>
          <p:cNvSpPr/>
          <p:nvPr/>
        </p:nvSpPr>
        <p:spPr>
          <a:xfrm>
            <a:off x="857224" y="5805502"/>
            <a:ext cx="3876900" cy="6429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tidak sedang</a:t>
            </a:r>
            <a:r>
              <a:rPr i="1" lang="id-ID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id-ID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diajukan permohonan pembatalan skp hasil pemeriksaan/verifikasi atau diajukan tetapi dicabut oleh WP/ditolak Dirjen Pajak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18"/>
          <p:cNvSpPr/>
          <p:nvPr/>
        </p:nvSpPr>
        <p:spPr>
          <a:xfrm>
            <a:off x="1285852" y="2857496"/>
            <a:ext cx="3143271" cy="456421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sx="103000" rotWithShape="0" dir="16200000" dist="38100" sy="103000">
              <a:srgbClr val="164E5C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dengan ketentuan skp tersebut:</a:t>
            </a:r>
            <a:endParaRPr/>
          </a:p>
        </p:txBody>
      </p:sp>
      <p:sp>
        <p:nvSpPr>
          <p:cNvPr id="480" name="Google Shape;480;p18"/>
          <p:cNvSpPr/>
          <p:nvPr/>
        </p:nvSpPr>
        <p:spPr>
          <a:xfrm>
            <a:off x="214282" y="2285993"/>
            <a:ext cx="2500330" cy="642942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</a:t>
            </a:r>
            <a:endParaRPr/>
          </a:p>
        </p:txBody>
      </p:sp>
      <p:sp>
        <p:nvSpPr>
          <p:cNvPr id="481" name="Google Shape;481;p18"/>
          <p:cNvSpPr/>
          <p:nvPr/>
        </p:nvSpPr>
        <p:spPr>
          <a:xfrm>
            <a:off x="3357554" y="2285992"/>
            <a:ext cx="2571768" cy="602963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terkait skp</a:t>
            </a:r>
            <a:endParaRPr/>
          </a:p>
        </p:txBody>
      </p:sp>
      <p:sp>
        <p:nvSpPr>
          <p:cNvPr id="482" name="Google Shape;482;p18"/>
          <p:cNvSpPr/>
          <p:nvPr/>
        </p:nvSpPr>
        <p:spPr>
          <a:xfrm>
            <a:off x="6572280" y="2285992"/>
            <a:ext cx="2357438" cy="602963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</a:t>
            </a:r>
            <a:endParaRPr/>
          </a:p>
        </p:txBody>
      </p:sp>
      <p:sp>
        <p:nvSpPr>
          <p:cNvPr id="483" name="Google Shape;483;p18"/>
          <p:cNvSpPr/>
          <p:nvPr/>
        </p:nvSpPr>
        <p:spPr>
          <a:xfrm>
            <a:off x="4965766" y="3338312"/>
            <a:ext cx="3571900" cy="71438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id-ID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tidak diajukan permohonan pengurangan /pembatalan STP yang tidak benar; atau diajukan tetapi dicabut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18"/>
          <p:cNvSpPr txBox="1"/>
          <p:nvPr/>
        </p:nvSpPr>
        <p:spPr>
          <a:xfrm>
            <a:off x="538534" y="142852"/>
            <a:ext cx="837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KETENTUAN PERMOHONAN PENGURANGAN/PENGHAPUSAN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SANKSI ADMINISTRASI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18"/>
          <p:cNvSpPr/>
          <p:nvPr/>
        </p:nvSpPr>
        <p:spPr>
          <a:xfrm rot="5400000">
            <a:off x="4201919" y="1655941"/>
            <a:ext cx="320823" cy="866546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8"/>
          <p:cNvSpPr txBox="1"/>
          <p:nvPr/>
        </p:nvSpPr>
        <p:spPr>
          <a:xfrm rot="10800000">
            <a:off x="4148361" y="1928787"/>
            <a:ext cx="427900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488" name="Google Shape;488;p18"/>
          <p:cNvSpPr/>
          <p:nvPr/>
        </p:nvSpPr>
        <p:spPr>
          <a:xfrm>
            <a:off x="857225" y="4558225"/>
            <a:ext cx="3876900" cy="4518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diajukan keberatan, tetapi tidak dipertimbangkan</a:t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9"/>
          <p:cNvSpPr/>
          <p:nvPr/>
        </p:nvSpPr>
        <p:spPr>
          <a:xfrm>
            <a:off x="2857488" y="1928802"/>
            <a:ext cx="3143400" cy="52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dapat diajukan paling banyak 2 kali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19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5" name="Google Shape;495;p19"/>
          <p:cNvSpPr txBox="1"/>
          <p:nvPr/>
        </p:nvSpPr>
        <p:spPr>
          <a:xfrm>
            <a:off x="538524" y="142850"/>
            <a:ext cx="837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PERSYARATAN PERMOHONAN PENGURANGAN/PENGHAPUSAN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SANKSI ADMINISTRASI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6" name="Google Shape;496;p19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9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9"/>
          <p:cNvSpPr txBox="1"/>
          <p:nvPr/>
        </p:nvSpPr>
        <p:spPr>
          <a:xfrm>
            <a:off x="428596" y="1000108"/>
            <a:ext cx="2143140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9"/>
          <p:cNvSpPr txBox="1"/>
          <p:nvPr/>
        </p:nvSpPr>
        <p:spPr>
          <a:xfrm>
            <a:off x="6500826" y="1071546"/>
            <a:ext cx="2286016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0" name="Google Shape;500;p19"/>
          <p:cNvCxnSpPr>
            <a:stCxn id="498" idx="3"/>
            <a:endCxn id="499" idx="1"/>
          </p:cNvCxnSpPr>
          <p:nvPr/>
        </p:nvCxnSpPr>
        <p:spPr>
          <a:xfrm>
            <a:off x="2571736" y="1464455"/>
            <a:ext cx="3929100" cy="49500"/>
          </a:xfrm>
          <a:prstGeom prst="straightConnector1">
            <a:avLst/>
          </a:prstGeom>
          <a:noFill/>
          <a:ln cap="flat" cmpd="sng" w="50800">
            <a:solidFill>
              <a:schemeClr val="accen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501" name="Google Shape;501;p19"/>
          <p:cNvSpPr txBox="1"/>
          <p:nvPr/>
        </p:nvSpPr>
        <p:spPr>
          <a:xfrm rot="542946">
            <a:off x="3248109" y="1492564"/>
            <a:ext cx="2017686" cy="338554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19"/>
          <p:cNvSpPr/>
          <p:nvPr/>
        </p:nvSpPr>
        <p:spPr>
          <a:xfrm>
            <a:off x="1909544" y="2549720"/>
            <a:ext cx="6715172" cy="785818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permohonan untuk 1 skp/STP, kecuali STP Pasal 19 ayat (1) KUP, sepanjang terkait dengan skp yg sama maka 1 permohonan dapat diajukan untuk lebih dari satu STP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19"/>
          <p:cNvSpPr/>
          <p:nvPr/>
        </p:nvSpPr>
        <p:spPr>
          <a:xfrm>
            <a:off x="1909544" y="3368475"/>
            <a:ext cx="6715172" cy="35719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secara tertulis dalam bahasa Indonesia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9"/>
          <p:cNvSpPr/>
          <p:nvPr/>
        </p:nvSpPr>
        <p:spPr>
          <a:xfrm>
            <a:off x="1909550" y="3762825"/>
            <a:ext cx="6715200" cy="3573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mengemukakan jumlah sanksi administrasi menurut WP dengan disertai alasan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9"/>
          <p:cNvSpPr/>
          <p:nvPr/>
        </p:nvSpPr>
        <p:spPr>
          <a:xfrm>
            <a:off x="1909544" y="4153130"/>
            <a:ext cx="6715172" cy="35719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disampaikan ke KPP terdaftar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19"/>
          <p:cNvSpPr/>
          <p:nvPr/>
        </p:nvSpPr>
        <p:spPr>
          <a:xfrm>
            <a:off x="1909550" y="4542975"/>
            <a:ext cx="6715200" cy="450600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ditandatangani oleh WP, dan dalam hal ditandatangani oleh bukan WP, dilampiri surat kuasa khusus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9"/>
          <p:cNvSpPr/>
          <p:nvPr/>
        </p:nvSpPr>
        <p:spPr>
          <a:xfrm>
            <a:off x="3343866" y="5043199"/>
            <a:ext cx="5286412" cy="71438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jangka waktu paling lama 3 bulan sejak SK Dirjen Pajak atas permohonan pertama dikirim, kecuali terdapat keadaan di luar kekuasaan WP</a:t>
            </a:r>
            <a:endParaRPr/>
          </a:p>
        </p:txBody>
      </p:sp>
      <p:sp>
        <p:nvSpPr>
          <p:cNvPr id="508" name="Google Shape;508;p19"/>
          <p:cNvSpPr/>
          <p:nvPr/>
        </p:nvSpPr>
        <p:spPr>
          <a:xfrm>
            <a:off x="3343866" y="5809767"/>
            <a:ext cx="5286412" cy="669485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tetap diajukan terhadap skp/STP yang telah diterbitkan SK Dirjen Pajak terhadap permohonan yg pertama</a:t>
            </a:r>
            <a:endParaRPr/>
          </a:p>
        </p:txBody>
      </p:sp>
      <p:sp>
        <p:nvSpPr>
          <p:cNvPr id="509" name="Google Shape;509;p19"/>
          <p:cNvSpPr/>
          <p:nvPr/>
        </p:nvSpPr>
        <p:spPr>
          <a:xfrm>
            <a:off x="500034" y="2538806"/>
            <a:ext cx="1357322" cy="3962028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Syarat Permohonan</a:t>
            </a:r>
            <a:endParaRPr/>
          </a:p>
        </p:txBody>
      </p:sp>
      <p:sp>
        <p:nvSpPr>
          <p:cNvPr id="510" name="Google Shape;510;p19"/>
          <p:cNvSpPr/>
          <p:nvPr/>
        </p:nvSpPr>
        <p:spPr>
          <a:xfrm>
            <a:off x="1901375" y="5032475"/>
            <a:ext cx="1386300" cy="14682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Syarat Tambahan Permohonan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Ke-2</a:t>
            </a:r>
            <a:endParaRPr/>
          </a:p>
        </p:txBody>
      </p:sp>
      <p:sp>
        <p:nvSpPr>
          <p:cNvPr id="511" name="Google Shape;511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0"/>
          <p:cNvSpPr txBox="1"/>
          <p:nvPr/>
        </p:nvSpPr>
        <p:spPr>
          <a:xfrm>
            <a:off x="1500166" y="1357298"/>
            <a:ext cx="6000792" cy="50006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0"/>
          <p:cNvSpPr/>
          <p:nvPr/>
        </p:nvSpPr>
        <p:spPr>
          <a:xfrm>
            <a:off x="1500166" y="2307951"/>
            <a:ext cx="6000791" cy="584775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Menguji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KETENTUAN dan PERSYARATAN</a:t>
            </a:r>
            <a:endParaRPr/>
          </a:p>
        </p:txBody>
      </p:sp>
      <p:sp>
        <p:nvSpPr>
          <p:cNvPr id="518" name="Google Shape;518;p20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0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0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0"/>
          <p:cNvSpPr txBox="1"/>
          <p:nvPr/>
        </p:nvSpPr>
        <p:spPr>
          <a:xfrm>
            <a:off x="538524" y="142850"/>
            <a:ext cx="817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PENGUJIAN PERMOHONAN PENGURANGAN/PENGHAPUSAN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SANKSI ADMINISTRASI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p20"/>
          <p:cNvSpPr txBox="1"/>
          <p:nvPr/>
        </p:nvSpPr>
        <p:spPr>
          <a:xfrm>
            <a:off x="1529993" y="1956257"/>
            <a:ext cx="1898999" cy="307777"/>
          </a:xfrm>
          <a:prstGeom prst="rect">
            <a:avLst/>
          </a:prstGeom>
          <a:solidFill>
            <a:schemeClr val="accent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 I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0"/>
          <p:cNvSpPr txBox="1"/>
          <p:nvPr/>
        </p:nvSpPr>
        <p:spPr>
          <a:xfrm>
            <a:off x="5500694" y="1956257"/>
            <a:ext cx="1955374" cy="307777"/>
          </a:xfrm>
          <a:prstGeom prst="rect">
            <a:avLst/>
          </a:prstGeom>
          <a:solidFill>
            <a:schemeClr val="accent4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 II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0"/>
          <p:cNvSpPr txBox="1"/>
          <p:nvPr/>
        </p:nvSpPr>
        <p:spPr>
          <a:xfrm>
            <a:off x="3643306" y="3000372"/>
            <a:ext cx="1643074" cy="571504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MEMENUHI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20"/>
          <p:cNvSpPr txBox="1"/>
          <p:nvPr/>
        </p:nvSpPr>
        <p:spPr>
          <a:xfrm>
            <a:off x="3428992" y="4090990"/>
            <a:ext cx="2143200" cy="428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DITINDAKLANJUTI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0"/>
          <p:cNvSpPr/>
          <p:nvPr/>
        </p:nvSpPr>
        <p:spPr>
          <a:xfrm rot="5400000">
            <a:off x="4115250" y="3385561"/>
            <a:ext cx="636900" cy="8667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0"/>
          <p:cNvSpPr txBox="1"/>
          <p:nvPr/>
        </p:nvSpPr>
        <p:spPr>
          <a:xfrm rot="10800000">
            <a:off x="4219900" y="3500515"/>
            <a:ext cx="4278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0"/>
          <p:cNvSpPr txBox="1"/>
          <p:nvPr/>
        </p:nvSpPr>
        <p:spPr>
          <a:xfrm>
            <a:off x="142844" y="3000372"/>
            <a:ext cx="1643074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0"/>
          <p:cNvSpPr/>
          <p:nvPr/>
        </p:nvSpPr>
        <p:spPr>
          <a:xfrm>
            <a:off x="-32" y="3571876"/>
            <a:ext cx="1785950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pengembalian permohonan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0"/>
          <p:cNvSpPr txBox="1"/>
          <p:nvPr/>
        </p:nvSpPr>
        <p:spPr>
          <a:xfrm>
            <a:off x="3643306" y="5929330"/>
            <a:ext cx="1785950" cy="71438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0"/>
          <p:cNvSpPr/>
          <p:nvPr/>
        </p:nvSpPr>
        <p:spPr>
          <a:xfrm>
            <a:off x="7286612" y="3500438"/>
            <a:ext cx="1857388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pengembalian permohonan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20"/>
          <p:cNvSpPr txBox="1"/>
          <p:nvPr/>
        </p:nvSpPr>
        <p:spPr>
          <a:xfrm>
            <a:off x="500034" y="4572032"/>
            <a:ext cx="2714644" cy="57150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PERSYARATAN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dianggap belum mengajukan permohonan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20"/>
          <p:cNvSpPr txBox="1"/>
          <p:nvPr/>
        </p:nvSpPr>
        <p:spPr>
          <a:xfrm>
            <a:off x="7500926" y="2928934"/>
            <a:ext cx="1643074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20"/>
          <p:cNvSpPr txBox="1"/>
          <p:nvPr/>
        </p:nvSpPr>
        <p:spPr>
          <a:xfrm>
            <a:off x="6000760" y="4214818"/>
            <a:ext cx="2714644" cy="92869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PERSYARATAN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masih dapat mengajukan permohonan ke-2 sepanjang belum lewat 3 bulan dari SK pertama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20"/>
          <p:cNvSpPr txBox="1"/>
          <p:nvPr/>
        </p:nvSpPr>
        <p:spPr>
          <a:xfrm>
            <a:off x="500034" y="5214974"/>
            <a:ext cx="3143272" cy="785794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KETENTUAN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tidak dapat mengajukan permohonan kembali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0"/>
          <p:cNvSpPr txBox="1"/>
          <p:nvPr/>
        </p:nvSpPr>
        <p:spPr>
          <a:xfrm>
            <a:off x="5500694" y="5214950"/>
            <a:ext cx="3214710" cy="785818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KETENTUAN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termasuk jangka waktu 3 bulan WP tidak dapat mengajukan permohonan kembali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0"/>
          <p:cNvSpPr/>
          <p:nvPr/>
        </p:nvSpPr>
        <p:spPr>
          <a:xfrm rot="10302854">
            <a:off x="1326170" y="2636311"/>
            <a:ext cx="941543" cy="62774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94902" y="15000"/>
                </a:quadBezTo>
                <a:lnTo>
                  <a:pt x="93775" y="0"/>
                </a:lnTo>
                <a:lnTo>
                  <a:pt x="120000" y="18786"/>
                </a:lnTo>
                <a:lnTo>
                  <a:pt x="97499" y="49572"/>
                </a:lnTo>
                <a:lnTo>
                  <a:pt x="96372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0"/>
          <p:cNvSpPr/>
          <p:nvPr/>
        </p:nvSpPr>
        <p:spPr>
          <a:xfrm flipH="1" rot="-10583183">
            <a:off x="2368381" y="2624727"/>
            <a:ext cx="941543" cy="775372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9000" y="15000"/>
                </a:quadBezTo>
                <a:lnTo>
                  <a:pt x="87608" y="0"/>
                </a:lnTo>
                <a:lnTo>
                  <a:pt x="120000" y="18786"/>
                </a:lnTo>
                <a:lnTo>
                  <a:pt x="92208" y="49572"/>
                </a:lnTo>
                <a:lnTo>
                  <a:pt x="90816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0"/>
          <p:cNvSpPr/>
          <p:nvPr/>
        </p:nvSpPr>
        <p:spPr>
          <a:xfrm rot="10302854">
            <a:off x="5850895" y="2493435"/>
            <a:ext cx="941543" cy="62774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94902" y="15000"/>
                </a:quadBezTo>
                <a:lnTo>
                  <a:pt x="93775" y="0"/>
                </a:lnTo>
                <a:lnTo>
                  <a:pt x="120000" y="18786"/>
                </a:lnTo>
                <a:lnTo>
                  <a:pt x="97499" y="49572"/>
                </a:lnTo>
                <a:lnTo>
                  <a:pt x="96372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0"/>
          <p:cNvSpPr/>
          <p:nvPr/>
        </p:nvSpPr>
        <p:spPr>
          <a:xfrm flipH="1" rot="-10583183">
            <a:off x="6893106" y="2481851"/>
            <a:ext cx="941543" cy="775372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9000" y="15000"/>
                </a:quadBezTo>
                <a:lnTo>
                  <a:pt x="87608" y="0"/>
                </a:lnTo>
                <a:lnTo>
                  <a:pt x="120000" y="18786"/>
                </a:lnTo>
                <a:lnTo>
                  <a:pt x="92208" y="49572"/>
                </a:lnTo>
                <a:lnTo>
                  <a:pt x="90816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1" name="Google Shape;541;p20"/>
          <p:cNvCxnSpPr>
            <a:endCxn id="530" idx="1"/>
          </p:cNvCxnSpPr>
          <p:nvPr/>
        </p:nvCxnSpPr>
        <p:spPr>
          <a:xfrm>
            <a:off x="428506" y="4143320"/>
            <a:ext cx="3214800" cy="2143200"/>
          </a:xfrm>
          <a:prstGeom prst="bentConnector3">
            <a:avLst>
              <a:gd fmla="val -438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42" name="Google Shape;542;p20"/>
          <p:cNvCxnSpPr>
            <a:endCxn id="530" idx="3"/>
          </p:cNvCxnSpPr>
          <p:nvPr/>
        </p:nvCxnSpPr>
        <p:spPr>
          <a:xfrm flipH="1">
            <a:off x="5429256" y="4000520"/>
            <a:ext cx="3357600" cy="2286000"/>
          </a:xfrm>
          <a:prstGeom prst="bentConnector3">
            <a:avLst>
              <a:gd fmla="val -473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43" name="Google Shape;543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17a39daa2a3_0_26"/>
          <p:cNvSpPr txBox="1"/>
          <p:nvPr>
            <p:ph type="title"/>
          </p:nvPr>
        </p:nvSpPr>
        <p:spPr>
          <a:xfrm>
            <a:off x="864175" y="2858350"/>
            <a:ext cx="78939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200"/>
              <a:t>PASAL 36 AYAT 1 (B) UU KUP</a:t>
            </a:r>
            <a:endParaRPr b="1"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PENGURANGAN ATAU PEMBATALAN SURAT KETETAPAN PAJAK YANG TIDAK BENAR BERDASARKAN PERMOHONAN WAJIB PAJAK</a:t>
            </a:r>
            <a:endParaRPr/>
          </a:p>
        </p:txBody>
      </p:sp>
      <p:sp>
        <p:nvSpPr>
          <p:cNvPr id="550" name="Google Shape;550;g17a39daa2a3_0_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2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22"/>
          <p:cNvSpPr txBox="1"/>
          <p:nvPr/>
        </p:nvSpPr>
        <p:spPr>
          <a:xfrm>
            <a:off x="626177" y="273575"/>
            <a:ext cx="748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SKP YANG DAPAT DIKURANGKAN ATAU DIBATALKAN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22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2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22"/>
          <p:cNvSpPr txBox="1"/>
          <p:nvPr/>
        </p:nvSpPr>
        <p:spPr>
          <a:xfrm>
            <a:off x="2071670" y="1000108"/>
            <a:ext cx="5357850" cy="157163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/>
              <a:t>SKP</a:t>
            </a: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yang dapat dikurangkan atau dibatalkan berdasarkan </a:t>
            </a:r>
            <a:r>
              <a:rPr b="0" lang="id-ID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PERMOHONAN WP</a:t>
            </a:r>
            <a:endParaRPr b="1"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2"/>
          <p:cNvSpPr/>
          <p:nvPr/>
        </p:nvSpPr>
        <p:spPr>
          <a:xfrm>
            <a:off x="142844" y="4429132"/>
            <a:ext cx="4500594" cy="1000132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 yang jumlah pajak terutangnya tidak benar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2"/>
          <p:cNvSpPr/>
          <p:nvPr/>
        </p:nvSpPr>
        <p:spPr>
          <a:xfrm>
            <a:off x="4786314" y="4429132"/>
            <a:ext cx="4143404" cy="1000132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 yang seharusnya tidak diterbitkan</a:t>
            </a:r>
            <a:endParaRPr/>
          </a:p>
        </p:txBody>
      </p:sp>
      <p:sp>
        <p:nvSpPr>
          <p:cNvPr id="562" name="Google Shape;562;p22"/>
          <p:cNvSpPr/>
          <p:nvPr/>
        </p:nvSpPr>
        <p:spPr>
          <a:xfrm>
            <a:off x="2714612" y="5857892"/>
            <a:ext cx="3929090" cy="642942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kecuali SKPKB Pasal 13A KUP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22"/>
          <p:cNvSpPr/>
          <p:nvPr/>
        </p:nvSpPr>
        <p:spPr>
          <a:xfrm>
            <a:off x="2500298" y="2928934"/>
            <a:ext cx="4500594" cy="85725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514350" lvl="0" marL="5143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skp yang tidak benar</a:t>
            </a:r>
            <a:endParaRPr b="0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22"/>
          <p:cNvSpPr/>
          <p:nvPr/>
        </p:nvSpPr>
        <p:spPr>
          <a:xfrm rot="4687312">
            <a:off x="6269820" y="3607841"/>
            <a:ext cx="747763" cy="1010737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1097"/>
                </a:quadBezTo>
                <a:lnTo>
                  <a:pt x="80666" y="0"/>
                </a:lnTo>
                <a:lnTo>
                  <a:pt x="120000" y="14883"/>
                </a:lnTo>
                <a:lnTo>
                  <a:pt x="87027" y="41767"/>
                </a:lnTo>
                <a:lnTo>
                  <a:pt x="85337" y="30669"/>
                </a:lnTo>
                <a:quadBezTo>
                  <a:pt x="30000" y="40669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2"/>
          <p:cNvSpPr/>
          <p:nvPr/>
        </p:nvSpPr>
        <p:spPr>
          <a:xfrm flipH="1" rot="-4487584">
            <a:off x="2382535" y="3670100"/>
            <a:ext cx="774008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2353"/>
                </a:quadBezTo>
                <a:lnTo>
                  <a:pt x="80666" y="0"/>
                </a:lnTo>
                <a:lnTo>
                  <a:pt x="120000" y="16139"/>
                </a:lnTo>
                <a:lnTo>
                  <a:pt x="86724" y="44278"/>
                </a:lnTo>
                <a:lnTo>
                  <a:pt x="85034" y="31925"/>
                </a:lnTo>
                <a:quadBezTo>
                  <a:pt x="30000" y="4192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2"/>
          <p:cNvSpPr/>
          <p:nvPr/>
        </p:nvSpPr>
        <p:spPr>
          <a:xfrm rot="5400000">
            <a:off x="4326150" y="2274547"/>
            <a:ext cx="786600" cy="8667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2"/>
          <p:cNvSpPr txBox="1"/>
          <p:nvPr/>
        </p:nvSpPr>
        <p:spPr>
          <a:xfrm rot="10800000">
            <a:off x="4505561" y="2589112"/>
            <a:ext cx="427900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22"/>
          <p:cNvSpPr/>
          <p:nvPr/>
        </p:nvSpPr>
        <p:spPr>
          <a:xfrm>
            <a:off x="1071538" y="3786190"/>
            <a:ext cx="14414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dikurangkan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22"/>
          <p:cNvSpPr/>
          <p:nvPr/>
        </p:nvSpPr>
        <p:spPr>
          <a:xfrm>
            <a:off x="6929454" y="3774048"/>
            <a:ext cx="1300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dibatalkan 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3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23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23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23"/>
          <p:cNvSpPr txBox="1"/>
          <p:nvPr/>
        </p:nvSpPr>
        <p:spPr>
          <a:xfrm>
            <a:off x="538524" y="142850"/>
            <a:ext cx="837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KETENTUAN PERMOHONAN PENGURANGAN/PEMBATALAN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SKP YANG TIDAK BENAR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0" name="Google Shape;580;p23"/>
          <p:cNvSpPr txBox="1"/>
          <p:nvPr/>
        </p:nvSpPr>
        <p:spPr>
          <a:xfrm>
            <a:off x="428596" y="1571612"/>
            <a:ext cx="2143140" cy="92869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3"/>
          <p:cNvSpPr txBox="1"/>
          <p:nvPr/>
        </p:nvSpPr>
        <p:spPr>
          <a:xfrm>
            <a:off x="6500826" y="1643050"/>
            <a:ext cx="2286016" cy="884815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2" name="Google Shape;582;p23"/>
          <p:cNvCxnSpPr>
            <a:stCxn id="580" idx="3"/>
            <a:endCxn id="581" idx="1"/>
          </p:cNvCxnSpPr>
          <p:nvPr/>
        </p:nvCxnSpPr>
        <p:spPr>
          <a:xfrm>
            <a:off x="2571736" y="2035959"/>
            <a:ext cx="3929100" cy="49500"/>
          </a:xfrm>
          <a:prstGeom prst="straightConnector1">
            <a:avLst/>
          </a:prstGeom>
          <a:noFill/>
          <a:ln cap="flat" cmpd="sng" w="50800">
            <a:solidFill>
              <a:schemeClr val="accen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583" name="Google Shape;583;p23"/>
          <p:cNvSpPr txBox="1"/>
          <p:nvPr/>
        </p:nvSpPr>
        <p:spPr>
          <a:xfrm>
            <a:off x="3428992" y="1643050"/>
            <a:ext cx="2017686" cy="33855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23"/>
          <p:cNvSpPr/>
          <p:nvPr/>
        </p:nvSpPr>
        <p:spPr>
          <a:xfrm>
            <a:off x="1909544" y="2913919"/>
            <a:ext cx="6715172" cy="417714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diajukan keberatan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23"/>
          <p:cNvSpPr/>
          <p:nvPr/>
        </p:nvSpPr>
        <p:spPr>
          <a:xfrm>
            <a:off x="1909544" y="3360508"/>
            <a:ext cx="6715172" cy="35719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keberatan, tetapi tidak dipertimbangkan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23"/>
          <p:cNvSpPr/>
          <p:nvPr/>
        </p:nvSpPr>
        <p:spPr>
          <a:xfrm>
            <a:off x="1909544" y="3741011"/>
            <a:ext cx="6715172" cy="519316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diajukan permohonan pengurangan atau penghapusan sanksi administrasi atau diajukan tetapi dicabut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23"/>
          <p:cNvSpPr/>
          <p:nvPr/>
        </p:nvSpPr>
        <p:spPr>
          <a:xfrm>
            <a:off x="1909544" y="4298827"/>
            <a:ext cx="6715172" cy="461566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sedang diajukan permohonan pembatalan surat ketetapan pajak hasil pemeriksaan atau verifikasi atau diajukan tetapi dicabut/ditolak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23"/>
          <p:cNvSpPr/>
          <p:nvPr/>
        </p:nvSpPr>
        <p:spPr>
          <a:xfrm>
            <a:off x="500034" y="2903005"/>
            <a:ext cx="1357322" cy="1857388"/>
          </a:xfrm>
          <a:prstGeom prst="rect">
            <a:avLst/>
          </a:prstGeom>
          <a:solidFill>
            <a:srgbClr val="8AC6CC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/>
              <a:t>T</a:t>
            </a: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erhadap </a:t>
            </a:r>
            <a:r>
              <a:rPr lang="id-ID" sz="1600"/>
              <a:t>SKP</a:t>
            </a: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tersebut:</a:t>
            </a:r>
            <a:endParaRPr/>
          </a:p>
        </p:txBody>
      </p:sp>
      <p:sp>
        <p:nvSpPr>
          <p:cNvPr id="589" name="Google Shape;589;p23"/>
          <p:cNvSpPr/>
          <p:nvPr/>
        </p:nvSpPr>
        <p:spPr>
          <a:xfrm>
            <a:off x="3357554" y="2462235"/>
            <a:ext cx="2133918" cy="36933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Dengan ketentuan 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23"/>
          <p:cNvSpPr/>
          <p:nvPr/>
        </p:nvSpPr>
        <p:spPr>
          <a:xfrm>
            <a:off x="500034" y="4812581"/>
            <a:ext cx="8143932" cy="830997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dapat diajukan dalam hal surat ketetapan pajak tersebut diajukan keberatan, tetapi dicabut oleh Wajib Pajak</a:t>
            </a:r>
            <a:endParaRPr b="0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4"/>
          <p:cNvSpPr/>
          <p:nvPr/>
        </p:nvSpPr>
        <p:spPr>
          <a:xfrm>
            <a:off x="2857488" y="2081202"/>
            <a:ext cx="3143400" cy="52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dapat diajukan paling banyak 2 kali</a:t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24"/>
          <p:cNvSpPr txBox="1"/>
          <p:nvPr/>
        </p:nvSpPr>
        <p:spPr>
          <a:xfrm>
            <a:off x="600000" y="142850"/>
            <a:ext cx="8186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PERSYARATAN PERMOHONAN PENGURANGAN/PEMBATALAN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SKP YANG TIDAK BENAR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24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24"/>
          <p:cNvSpPr txBox="1"/>
          <p:nvPr/>
        </p:nvSpPr>
        <p:spPr>
          <a:xfrm>
            <a:off x="428596" y="1000108"/>
            <a:ext cx="2143140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4"/>
          <p:cNvSpPr txBox="1"/>
          <p:nvPr/>
        </p:nvSpPr>
        <p:spPr>
          <a:xfrm>
            <a:off x="6500826" y="1071546"/>
            <a:ext cx="2286016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3" name="Google Shape;603;p24"/>
          <p:cNvCxnSpPr>
            <a:stCxn id="601" idx="3"/>
            <a:endCxn id="602" idx="1"/>
          </p:cNvCxnSpPr>
          <p:nvPr/>
        </p:nvCxnSpPr>
        <p:spPr>
          <a:xfrm>
            <a:off x="2571736" y="1464455"/>
            <a:ext cx="3929100" cy="49500"/>
          </a:xfrm>
          <a:prstGeom prst="straightConnector1">
            <a:avLst/>
          </a:prstGeom>
          <a:noFill/>
          <a:ln cap="flat" cmpd="sng" w="50800">
            <a:solidFill>
              <a:schemeClr val="accen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604" name="Google Shape;604;p24"/>
          <p:cNvSpPr txBox="1"/>
          <p:nvPr/>
        </p:nvSpPr>
        <p:spPr>
          <a:xfrm rot="543034">
            <a:off x="3248029" y="1492581"/>
            <a:ext cx="2017721" cy="33873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4"/>
          <p:cNvSpPr/>
          <p:nvPr/>
        </p:nvSpPr>
        <p:spPr>
          <a:xfrm>
            <a:off x="1909544" y="2549720"/>
            <a:ext cx="6715172" cy="785818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 (satu) permohonan untuk 1 (satu) surat ketetapan pajak</a:t>
            </a:r>
            <a:endParaRPr sz="15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6" name="Google Shape;606;p24"/>
          <p:cNvSpPr/>
          <p:nvPr/>
        </p:nvSpPr>
        <p:spPr>
          <a:xfrm>
            <a:off x="1909544" y="3368475"/>
            <a:ext cx="6715172" cy="35719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diajukan secara tertulis dalam bahasa Indonesia</a:t>
            </a:r>
            <a:endParaRPr sz="15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7" name="Google Shape;607;p24"/>
          <p:cNvSpPr/>
          <p:nvPr/>
        </p:nvSpPr>
        <p:spPr>
          <a:xfrm>
            <a:off x="1909544" y="3754540"/>
            <a:ext cx="6715200" cy="3573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mengemukakan jumlah pajak yang terutang menurut WP dengan disertai alasan</a:t>
            </a: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8" name="Google Shape;608;p24"/>
          <p:cNvSpPr/>
          <p:nvPr/>
        </p:nvSpPr>
        <p:spPr>
          <a:xfrm>
            <a:off x="1909544" y="4144668"/>
            <a:ext cx="6715172" cy="35719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disampaikan ke KPP terdaftar</a:t>
            </a:r>
            <a:endParaRPr sz="15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9" name="Google Shape;609;p24"/>
          <p:cNvSpPr/>
          <p:nvPr/>
        </p:nvSpPr>
        <p:spPr>
          <a:xfrm>
            <a:off x="1909544" y="4549983"/>
            <a:ext cx="6715172" cy="450653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ditandatangani oleh WP, dan dalam hal ditandatangani oleh bukan WP, dilampiri surat kuasa khusus</a:t>
            </a:r>
            <a:endParaRPr sz="15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0" name="Google Shape;610;p24"/>
          <p:cNvSpPr/>
          <p:nvPr/>
        </p:nvSpPr>
        <p:spPr>
          <a:xfrm>
            <a:off x="3343866" y="5043199"/>
            <a:ext cx="5286412" cy="71438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dalam jangka waktu paling lama 3 bulan sejak SK Dirjen Pajak atas permohonan pertama dikirim, kecuali terdapat keadaan di luar kekuasaan WP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1" name="Google Shape;611;p24"/>
          <p:cNvSpPr/>
          <p:nvPr/>
        </p:nvSpPr>
        <p:spPr>
          <a:xfrm>
            <a:off x="3343866" y="5809767"/>
            <a:ext cx="5286300" cy="6696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tetap diajukan terhadap skp yang telah diterbitkan SK Dirjen Pajak terhadap permohonan yg pertama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2" name="Google Shape;612;p24"/>
          <p:cNvSpPr/>
          <p:nvPr/>
        </p:nvSpPr>
        <p:spPr>
          <a:xfrm>
            <a:off x="500034" y="2538806"/>
            <a:ext cx="1357322" cy="3962028"/>
          </a:xfrm>
          <a:prstGeom prst="rect">
            <a:avLst/>
          </a:prstGeom>
          <a:solidFill>
            <a:srgbClr val="8AC6CC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Syarat Permohonan</a:t>
            </a:r>
            <a:endParaRPr b="1" sz="15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3" name="Google Shape;613;p24"/>
          <p:cNvSpPr/>
          <p:nvPr/>
        </p:nvSpPr>
        <p:spPr>
          <a:xfrm>
            <a:off x="1899925" y="5058374"/>
            <a:ext cx="1386300" cy="14424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Syarat Tambahan Permohonan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Ke-2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4" name="Google Shape;614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5"/>
          <p:cNvSpPr txBox="1"/>
          <p:nvPr/>
        </p:nvSpPr>
        <p:spPr>
          <a:xfrm>
            <a:off x="1500166" y="1357298"/>
            <a:ext cx="6000792" cy="50006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25"/>
          <p:cNvSpPr/>
          <p:nvPr/>
        </p:nvSpPr>
        <p:spPr>
          <a:xfrm>
            <a:off x="1500166" y="2307951"/>
            <a:ext cx="6000791" cy="584775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</a:rPr>
              <a:t>Menguji </a:t>
            </a:r>
            <a:endParaRPr b="1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</a:rPr>
              <a:t>KETENTUAN dan PERSYARATAN</a:t>
            </a:r>
            <a:endParaRPr b="1"/>
          </a:p>
        </p:txBody>
      </p:sp>
      <p:sp>
        <p:nvSpPr>
          <p:cNvPr id="621" name="Google Shape;621;p25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25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25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25"/>
          <p:cNvSpPr txBox="1"/>
          <p:nvPr/>
        </p:nvSpPr>
        <p:spPr>
          <a:xfrm>
            <a:off x="538523" y="142850"/>
            <a:ext cx="837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PENGUJIAN PERMOHONAN PENGURANGAN/PEMBATALAN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SKP YANG TIDAK BENAR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25"/>
          <p:cNvSpPr txBox="1"/>
          <p:nvPr/>
        </p:nvSpPr>
        <p:spPr>
          <a:xfrm>
            <a:off x="1529993" y="1956257"/>
            <a:ext cx="1898999" cy="30777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 I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25"/>
          <p:cNvSpPr txBox="1"/>
          <p:nvPr/>
        </p:nvSpPr>
        <p:spPr>
          <a:xfrm>
            <a:off x="5500694" y="1956257"/>
            <a:ext cx="1955374" cy="30777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 II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25"/>
          <p:cNvSpPr txBox="1"/>
          <p:nvPr/>
        </p:nvSpPr>
        <p:spPr>
          <a:xfrm>
            <a:off x="3643306" y="3000372"/>
            <a:ext cx="1643074" cy="571504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MEMENUHI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8" name="Google Shape;628;p25"/>
          <p:cNvSpPr txBox="1"/>
          <p:nvPr/>
        </p:nvSpPr>
        <p:spPr>
          <a:xfrm>
            <a:off x="3428992" y="4090990"/>
            <a:ext cx="2143200" cy="4287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DITINDAKLANJUTI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9" name="Google Shape;629;p25"/>
          <p:cNvSpPr/>
          <p:nvPr/>
        </p:nvSpPr>
        <p:spPr>
          <a:xfrm rot="5400000">
            <a:off x="4121850" y="3378961"/>
            <a:ext cx="623700" cy="8667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5"/>
          <p:cNvSpPr txBox="1"/>
          <p:nvPr/>
        </p:nvSpPr>
        <p:spPr>
          <a:xfrm rot="10800000">
            <a:off x="4219811" y="3500437"/>
            <a:ext cx="427900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25"/>
          <p:cNvSpPr txBox="1"/>
          <p:nvPr/>
        </p:nvSpPr>
        <p:spPr>
          <a:xfrm>
            <a:off x="142844" y="3000372"/>
            <a:ext cx="1643074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25"/>
          <p:cNvSpPr/>
          <p:nvPr/>
        </p:nvSpPr>
        <p:spPr>
          <a:xfrm>
            <a:off x="-32" y="3571876"/>
            <a:ext cx="1785950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pengembalian permohonan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25"/>
          <p:cNvSpPr txBox="1"/>
          <p:nvPr/>
        </p:nvSpPr>
        <p:spPr>
          <a:xfrm>
            <a:off x="3643306" y="5929330"/>
            <a:ext cx="1785950" cy="71438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WAJIB PAJAK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4" name="Google Shape;634;p25"/>
          <p:cNvSpPr/>
          <p:nvPr/>
        </p:nvSpPr>
        <p:spPr>
          <a:xfrm>
            <a:off x="7286612" y="3500438"/>
            <a:ext cx="1857388" cy="57150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pengembalian permohonan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25"/>
          <p:cNvSpPr txBox="1"/>
          <p:nvPr/>
        </p:nvSpPr>
        <p:spPr>
          <a:xfrm>
            <a:off x="500034" y="4572032"/>
            <a:ext cx="2714644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PERSYARATAN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dianggap belum mengajukan permohonan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25"/>
          <p:cNvSpPr txBox="1"/>
          <p:nvPr/>
        </p:nvSpPr>
        <p:spPr>
          <a:xfrm>
            <a:off x="7500926" y="2928934"/>
            <a:ext cx="1643074" cy="571504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25"/>
          <p:cNvSpPr txBox="1"/>
          <p:nvPr/>
        </p:nvSpPr>
        <p:spPr>
          <a:xfrm>
            <a:off x="6000760" y="4214818"/>
            <a:ext cx="2714644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PERSYARATAN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masih dapat mengajukan permohonan ke-2 sepanjang belum lewat 3 bulan dari SK pertama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25"/>
          <p:cNvSpPr txBox="1"/>
          <p:nvPr/>
        </p:nvSpPr>
        <p:spPr>
          <a:xfrm>
            <a:off x="500034" y="5214974"/>
            <a:ext cx="3143272" cy="7857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KETENTUAN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tidak dapat mengajukan permohonan kembali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25"/>
          <p:cNvSpPr txBox="1"/>
          <p:nvPr/>
        </p:nvSpPr>
        <p:spPr>
          <a:xfrm>
            <a:off x="5500694" y="5214950"/>
            <a:ext cx="3214710" cy="785818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KETENTUAN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termasuk jangka waktu 3 bulan WP tidak dapat mengajukan permohonan kembali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25"/>
          <p:cNvSpPr/>
          <p:nvPr/>
        </p:nvSpPr>
        <p:spPr>
          <a:xfrm rot="10302854">
            <a:off x="1326170" y="2636311"/>
            <a:ext cx="941543" cy="62774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94902" y="15000"/>
                </a:quadBezTo>
                <a:lnTo>
                  <a:pt x="93775" y="0"/>
                </a:lnTo>
                <a:lnTo>
                  <a:pt x="120000" y="18786"/>
                </a:lnTo>
                <a:lnTo>
                  <a:pt x="97499" y="49572"/>
                </a:lnTo>
                <a:lnTo>
                  <a:pt x="96372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5"/>
          <p:cNvSpPr/>
          <p:nvPr/>
        </p:nvSpPr>
        <p:spPr>
          <a:xfrm flipH="1" rot="-10583183">
            <a:off x="2368381" y="2624727"/>
            <a:ext cx="941543" cy="775372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9000" y="15000"/>
                </a:quadBezTo>
                <a:lnTo>
                  <a:pt x="87608" y="0"/>
                </a:lnTo>
                <a:lnTo>
                  <a:pt x="120000" y="18786"/>
                </a:lnTo>
                <a:lnTo>
                  <a:pt x="92208" y="49572"/>
                </a:lnTo>
                <a:lnTo>
                  <a:pt x="90816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5"/>
          <p:cNvSpPr/>
          <p:nvPr/>
        </p:nvSpPr>
        <p:spPr>
          <a:xfrm rot="10302854">
            <a:off x="5850895" y="2493435"/>
            <a:ext cx="941543" cy="62774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94902" y="15000"/>
                </a:quadBezTo>
                <a:lnTo>
                  <a:pt x="93775" y="0"/>
                </a:lnTo>
                <a:lnTo>
                  <a:pt x="120000" y="18786"/>
                </a:lnTo>
                <a:lnTo>
                  <a:pt x="97499" y="49572"/>
                </a:lnTo>
                <a:lnTo>
                  <a:pt x="96372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5"/>
          <p:cNvSpPr/>
          <p:nvPr/>
        </p:nvSpPr>
        <p:spPr>
          <a:xfrm flipH="1" rot="-10583183">
            <a:off x="6893106" y="2481851"/>
            <a:ext cx="941543" cy="775372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9000" y="15000"/>
                </a:quadBezTo>
                <a:lnTo>
                  <a:pt x="87608" y="0"/>
                </a:lnTo>
                <a:lnTo>
                  <a:pt x="120000" y="18786"/>
                </a:lnTo>
                <a:lnTo>
                  <a:pt x="92208" y="49572"/>
                </a:lnTo>
                <a:lnTo>
                  <a:pt x="90816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4" name="Google Shape;644;p25"/>
          <p:cNvCxnSpPr>
            <a:endCxn id="633" idx="1"/>
          </p:cNvCxnSpPr>
          <p:nvPr/>
        </p:nvCxnSpPr>
        <p:spPr>
          <a:xfrm>
            <a:off x="428506" y="4143320"/>
            <a:ext cx="3214800" cy="2143200"/>
          </a:xfrm>
          <a:prstGeom prst="bentConnector3">
            <a:avLst>
              <a:gd fmla="val -438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45" name="Google Shape;645;p25"/>
          <p:cNvCxnSpPr>
            <a:endCxn id="633" idx="3"/>
          </p:cNvCxnSpPr>
          <p:nvPr/>
        </p:nvCxnSpPr>
        <p:spPr>
          <a:xfrm flipH="1">
            <a:off x="5429256" y="4000520"/>
            <a:ext cx="3357600" cy="2286000"/>
          </a:xfrm>
          <a:prstGeom prst="bentConnector3">
            <a:avLst>
              <a:gd fmla="val -473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46" name="Google Shape;646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17a39daa2a3_0_34"/>
          <p:cNvSpPr txBox="1"/>
          <p:nvPr>
            <p:ph type="title"/>
          </p:nvPr>
        </p:nvSpPr>
        <p:spPr>
          <a:xfrm>
            <a:off x="864175" y="2858350"/>
            <a:ext cx="78939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200"/>
              <a:t>PASAL 36 AYAT 1 (C) UU KUP</a:t>
            </a:r>
            <a:endParaRPr b="1"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PENGURANGAN ATAU PEMBATALAN SURAT TAGIHAN PAJAK YANG TIDAK BENAR BERDASARKAN PERMOHONAN WAJIB PAJAK</a:t>
            </a:r>
            <a:endParaRPr/>
          </a:p>
        </p:txBody>
      </p:sp>
      <p:sp>
        <p:nvSpPr>
          <p:cNvPr id="653" name="Google Shape;653;g17a39daa2a3_0_3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27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27"/>
          <p:cNvSpPr txBox="1"/>
          <p:nvPr/>
        </p:nvSpPr>
        <p:spPr>
          <a:xfrm>
            <a:off x="626177" y="273575"/>
            <a:ext cx="709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STP YANG DAPAT DIKURANGKAN/DIBATALKAN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0" name="Google Shape;660;p27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7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27"/>
          <p:cNvSpPr txBox="1"/>
          <p:nvPr/>
        </p:nvSpPr>
        <p:spPr>
          <a:xfrm>
            <a:off x="714348" y="1071546"/>
            <a:ext cx="7572428" cy="157163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yang dapat dikurangkan atau dibatalkan berdasarkan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PERMOHONAN WP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27"/>
          <p:cNvSpPr/>
          <p:nvPr/>
        </p:nvSpPr>
        <p:spPr>
          <a:xfrm>
            <a:off x="785786" y="3000372"/>
            <a:ext cx="3571900" cy="1285884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yang tidak benar yang terkait dengan penerbitan skp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27"/>
          <p:cNvSpPr/>
          <p:nvPr/>
        </p:nvSpPr>
        <p:spPr>
          <a:xfrm>
            <a:off x="4429124" y="3000372"/>
            <a:ext cx="3786182" cy="1285884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yang tidak benar selain STP yang terkait dengan penerbitan skp</a:t>
            </a:r>
            <a:endParaRPr/>
          </a:p>
        </p:txBody>
      </p:sp>
      <p:sp>
        <p:nvSpPr>
          <p:cNvPr id="665" name="Google Shape;665;p27"/>
          <p:cNvSpPr/>
          <p:nvPr/>
        </p:nvSpPr>
        <p:spPr>
          <a:xfrm>
            <a:off x="4429124" y="5214950"/>
            <a:ext cx="3786214" cy="940836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yang seharusnya tidak diterbitkan</a:t>
            </a:r>
            <a:endParaRPr/>
          </a:p>
        </p:txBody>
      </p:sp>
      <p:sp>
        <p:nvSpPr>
          <p:cNvPr id="666" name="Google Shape;666;p27"/>
          <p:cNvSpPr/>
          <p:nvPr/>
        </p:nvSpPr>
        <p:spPr>
          <a:xfrm flipH="1" rot="-10012603">
            <a:off x="4525715" y="2290148"/>
            <a:ext cx="774008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2353"/>
                </a:quadBezTo>
                <a:lnTo>
                  <a:pt x="80666" y="0"/>
                </a:lnTo>
                <a:lnTo>
                  <a:pt x="120000" y="16139"/>
                </a:lnTo>
                <a:lnTo>
                  <a:pt x="86724" y="44278"/>
                </a:lnTo>
                <a:lnTo>
                  <a:pt x="85034" y="31925"/>
                </a:lnTo>
                <a:quadBezTo>
                  <a:pt x="30000" y="4192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7"/>
          <p:cNvSpPr/>
          <p:nvPr/>
        </p:nvSpPr>
        <p:spPr>
          <a:xfrm rot="10168438">
            <a:off x="3436443" y="2282198"/>
            <a:ext cx="827139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3201"/>
                </a:quadBezTo>
                <a:lnTo>
                  <a:pt x="80666" y="0"/>
                </a:lnTo>
                <a:lnTo>
                  <a:pt x="120000" y="16987"/>
                </a:lnTo>
                <a:lnTo>
                  <a:pt x="86552" y="45974"/>
                </a:lnTo>
                <a:lnTo>
                  <a:pt x="84862" y="32773"/>
                </a:lnTo>
                <a:quadBezTo>
                  <a:pt x="30000" y="42773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7"/>
          <p:cNvSpPr/>
          <p:nvPr/>
        </p:nvSpPr>
        <p:spPr>
          <a:xfrm>
            <a:off x="785786" y="5214950"/>
            <a:ext cx="3429024" cy="940836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dengan jumlah sanksi administrasi yang tidak benar</a:t>
            </a:r>
            <a:endParaRPr/>
          </a:p>
        </p:txBody>
      </p:sp>
      <p:sp>
        <p:nvSpPr>
          <p:cNvPr id="669" name="Google Shape;669;p27"/>
          <p:cNvSpPr/>
          <p:nvPr/>
        </p:nvSpPr>
        <p:spPr>
          <a:xfrm>
            <a:off x="2071670" y="4786322"/>
            <a:ext cx="14414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dikurangkan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27"/>
          <p:cNvSpPr/>
          <p:nvPr/>
        </p:nvSpPr>
        <p:spPr>
          <a:xfrm>
            <a:off x="5214942" y="4786322"/>
            <a:ext cx="1300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dibatalkan 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27"/>
          <p:cNvSpPr/>
          <p:nvPr/>
        </p:nvSpPr>
        <p:spPr>
          <a:xfrm rot="10168438">
            <a:off x="3350338" y="4550857"/>
            <a:ext cx="620575" cy="760267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2244"/>
                </a:quadBezTo>
                <a:lnTo>
                  <a:pt x="80666" y="0"/>
                </a:lnTo>
                <a:lnTo>
                  <a:pt x="120000" y="16030"/>
                </a:lnTo>
                <a:lnTo>
                  <a:pt x="86748" y="44060"/>
                </a:lnTo>
                <a:lnTo>
                  <a:pt x="85058" y="31816"/>
                </a:lnTo>
                <a:quadBezTo>
                  <a:pt x="30000" y="41816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27"/>
          <p:cNvSpPr/>
          <p:nvPr/>
        </p:nvSpPr>
        <p:spPr>
          <a:xfrm flipH="1" rot="10800000">
            <a:off x="4643438" y="4572007"/>
            <a:ext cx="571504" cy="760267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1276"/>
                </a:quadBezTo>
                <a:lnTo>
                  <a:pt x="80666" y="0"/>
                </a:lnTo>
                <a:lnTo>
                  <a:pt x="120000" y="15062"/>
                </a:lnTo>
                <a:lnTo>
                  <a:pt x="86980" y="42123"/>
                </a:lnTo>
                <a:lnTo>
                  <a:pt x="85290" y="30848"/>
                </a:lnTo>
                <a:quadBezTo>
                  <a:pt x="30000" y="40848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7"/>
          <p:cNvSpPr/>
          <p:nvPr/>
        </p:nvSpPr>
        <p:spPr>
          <a:xfrm>
            <a:off x="3643306" y="4400256"/>
            <a:ext cx="1357322" cy="457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MELIPUTI </a:t>
            </a:r>
            <a:endParaRPr sz="17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4" name="Google Shape;674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8"/>
          <p:cNvSpPr/>
          <p:nvPr/>
        </p:nvSpPr>
        <p:spPr>
          <a:xfrm>
            <a:off x="142844" y="2214554"/>
            <a:ext cx="4286280" cy="642942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yang tidak benar yang terkait dengan penerbitan skp</a:t>
            </a:r>
            <a:endParaRPr b="0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28"/>
          <p:cNvSpPr/>
          <p:nvPr/>
        </p:nvSpPr>
        <p:spPr>
          <a:xfrm>
            <a:off x="4714876" y="2214554"/>
            <a:ext cx="4286280" cy="642942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STP yang tidak benar selain STP yang terkait dengan penerbitan skp</a:t>
            </a:r>
            <a:endParaRPr/>
          </a:p>
        </p:txBody>
      </p:sp>
      <p:sp>
        <p:nvSpPr>
          <p:cNvPr id="681" name="Google Shape;681;p28"/>
          <p:cNvSpPr/>
          <p:nvPr/>
        </p:nvSpPr>
        <p:spPr>
          <a:xfrm flipH="1" rot="-10012603">
            <a:off x="4617245" y="1548246"/>
            <a:ext cx="619614" cy="676235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3744"/>
                </a:quadBezTo>
                <a:lnTo>
                  <a:pt x="80666" y="0"/>
                </a:lnTo>
                <a:lnTo>
                  <a:pt x="120000" y="17530"/>
                </a:lnTo>
                <a:lnTo>
                  <a:pt x="86453" y="47060"/>
                </a:lnTo>
                <a:lnTo>
                  <a:pt x="84763" y="33316"/>
                </a:lnTo>
                <a:quadBezTo>
                  <a:pt x="30000" y="43316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8"/>
          <p:cNvSpPr/>
          <p:nvPr/>
        </p:nvSpPr>
        <p:spPr>
          <a:xfrm rot="10168438">
            <a:off x="3485189" y="1554966"/>
            <a:ext cx="662147" cy="676235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4688"/>
                </a:quadBezTo>
                <a:lnTo>
                  <a:pt x="80666" y="0"/>
                </a:lnTo>
                <a:lnTo>
                  <a:pt x="120000" y="18474"/>
                </a:lnTo>
                <a:lnTo>
                  <a:pt x="86298" y="48947"/>
                </a:lnTo>
                <a:lnTo>
                  <a:pt x="84608" y="34260"/>
                </a:lnTo>
                <a:quadBezTo>
                  <a:pt x="30000" y="44260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8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28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28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28"/>
          <p:cNvSpPr txBox="1"/>
          <p:nvPr/>
        </p:nvSpPr>
        <p:spPr>
          <a:xfrm>
            <a:off x="538524" y="142850"/>
            <a:ext cx="824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KETENTUAN</a:t>
            </a:r>
            <a:r>
              <a:rPr b="1" lang="id-ID" sz="1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PERMOHONAN PENGURANGAN/PEMBATALAN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STP YANG TIDAK BENAR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28"/>
          <p:cNvSpPr txBox="1"/>
          <p:nvPr/>
        </p:nvSpPr>
        <p:spPr>
          <a:xfrm>
            <a:off x="428596" y="1142984"/>
            <a:ext cx="2143140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28"/>
          <p:cNvSpPr txBox="1"/>
          <p:nvPr/>
        </p:nvSpPr>
        <p:spPr>
          <a:xfrm>
            <a:off x="6500826" y="1214422"/>
            <a:ext cx="2286016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9" name="Google Shape;689;p28"/>
          <p:cNvCxnSpPr>
            <a:stCxn id="687" idx="3"/>
            <a:endCxn id="688" idx="1"/>
          </p:cNvCxnSpPr>
          <p:nvPr/>
        </p:nvCxnSpPr>
        <p:spPr>
          <a:xfrm>
            <a:off x="2571736" y="1607331"/>
            <a:ext cx="3929100" cy="495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690" name="Google Shape;690;p28"/>
          <p:cNvSpPr txBox="1"/>
          <p:nvPr/>
        </p:nvSpPr>
        <p:spPr>
          <a:xfrm>
            <a:off x="3428992" y="1214422"/>
            <a:ext cx="2017686" cy="33855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28"/>
          <p:cNvSpPr/>
          <p:nvPr/>
        </p:nvSpPr>
        <p:spPr>
          <a:xfrm>
            <a:off x="1100413" y="3408422"/>
            <a:ext cx="3328711" cy="515081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tidak diajukan keberatan atau diajukan tetapi dicabut/tidak dipertimbangkan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2" name="Google Shape;692;p28"/>
          <p:cNvSpPr/>
          <p:nvPr/>
        </p:nvSpPr>
        <p:spPr>
          <a:xfrm>
            <a:off x="1100413" y="3933129"/>
            <a:ext cx="3328711" cy="1029007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tidak diajukan permohonan pengurangan/pembatalan surat ketetapan pajak yang tidak benar atau diajukan tetapi dicabut</a:t>
            </a: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3" name="Google Shape;693;p28"/>
          <p:cNvSpPr/>
          <p:nvPr/>
        </p:nvSpPr>
        <p:spPr>
          <a:xfrm>
            <a:off x="1100413" y="4975824"/>
            <a:ext cx="3328711" cy="876506"/>
          </a:xfrm>
          <a:prstGeom prst="rect">
            <a:avLst/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tidak sedang diajukan permohonan pembatalan surat ketetapan pajak hasil pemeriksaan atau verifikasi atau diajukan tetapi dicabut/ditolak</a:t>
            </a: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4" name="Google Shape;694;p28"/>
          <p:cNvSpPr/>
          <p:nvPr/>
        </p:nvSpPr>
        <p:spPr>
          <a:xfrm>
            <a:off x="142844" y="3397509"/>
            <a:ext cx="928694" cy="2454821"/>
          </a:xfrm>
          <a:prstGeom prst="rect">
            <a:avLst/>
          </a:prstGeom>
          <a:solidFill>
            <a:srgbClr val="8AC6CC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terhadap skp tersebut: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5" name="Google Shape;695;p28"/>
          <p:cNvSpPr/>
          <p:nvPr/>
        </p:nvSpPr>
        <p:spPr>
          <a:xfrm>
            <a:off x="1285852" y="2978347"/>
            <a:ext cx="18838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dengan ketentuan </a:t>
            </a:r>
            <a:endParaRPr b="0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28"/>
          <p:cNvSpPr/>
          <p:nvPr/>
        </p:nvSpPr>
        <p:spPr>
          <a:xfrm>
            <a:off x="1100425" y="5910075"/>
            <a:ext cx="3328800" cy="884700"/>
          </a:xfrm>
          <a:prstGeom prst="rect">
            <a:avLst/>
          </a:prstGeom>
          <a:solidFill>
            <a:srgbClr val="9DD2D6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tidak diajukan permohonan pengurangan atau penghapusan sanksi administrasi atau diajukan tetapi dicabut</a:t>
            </a:r>
            <a:endParaRPr sz="1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7" name="Google Shape;697;p28"/>
          <p:cNvSpPr/>
          <p:nvPr/>
        </p:nvSpPr>
        <p:spPr>
          <a:xfrm>
            <a:off x="142844" y="5903401"/>
            <a:ext cx="928694" cy="883185"/>
          </a:xfrm>
          <a:prstGeom prst="rect">
            <a:avLst/>
          </a:prstGeom>
          <a:solidFill>
            <a:srgbClr val="9DD2D6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terhadap STP tersebut: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8" name="Google Shape;698;p28"/>
          <p:cNvSpPr/>
          <p:nvPr/>
        </p:nvSpPr>
        <p:spPr>
          <a:xfrm>
            <a:off x="5672450" y="3430125"/>
            <a:ext cx="3328800" cy="884700"/>
          </a:xfrm>
          <a:prstGeom prst="rect">
            <a:avLst/>
          </a:prstGeom>
          <a:solidFill>
            <a:srgbClr val="9DD2D6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diajukan permohonan pengurangan atau penghapusan sanksi administrasi atau diajukan tetapi dicabut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28"/>
          <p:cNvSpPr/>
          <p:nvPr/>
        </p:nvSpPr>
        <p:spPr>
          <a:xfrm>
            <a:off x="4714876" y="3423438"/>
            <a:ext cx="928694" cy="883185"/>
          </a:xfrm>
          <a:prstGeom prst="rect">
            <a:avLst/>
          </a:prstGeom>
          <a:solidFill>
            <a:srgbClr val="9DD2D6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terhadap STP tersebut:</a:t>
            </a:r>
            <a:endParaRPr/>
          </a:p>
        </p:txBody>
      </p:sp>
      <p:sp>
        <p:nvSpPr>
          <p:cNvPr id="700" name="Google Shape;700;p28"/>
          <p:cNvSpPr/>
          <p:nvPr/>
        </p:nvSpPr>
        <p:spPr>
          <a:xfrm>
            <a:off x="6000760" y="3000372"/>
            <a:ext cx="18838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dengan ketentuan </a:t>
            </a:r>
            <a:endParaRPr b="0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29"/>
          <p:cNvSpPr/>
          <p:nvPr/>
        </p:nvSpPr>
        <p:spPr>
          <a:xfrm>
            <a:off x="2857488" y="1928802"/>
            <a:ext cx="3143272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dapat diajukan paling banyak 2 kali</a:t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29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29"/>
          <p:cNvSpPr txBox="1"/>
          <p:nvPr/>
        </p:nvSpPr>
        <p:spPr>
          <a:xfrm>
            <a:off x="600000" y="142850"/>
            <a:ext cx="818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PERSYARATAN PERMOHONAN PENGURANGAN/PEMBATALAN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STP YANG TIDAK BENAR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29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29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29"/>
          <p:cNvSpPr txBox="1"/>
          <p:nvPr/>
        </p:nvSpPr>
        <p:spPr>
          <a:xfrm>
            <a:off x="428596" y="1000108"/>
            <a:ext cx="2143140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29"/>
          <p:cNvSpPr txBox="1"/>
          <p:nvPr/>
        </p:nvSpPr>
        <p:spPr>
          <a:xfrm>
            <a:off x="6500826" y="1071546"/>
            <a:ext cx="2286016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3" name="Google Shape;713;p29"/>
          <p:cNvCxnSpPr>
            <a:stCxn id="711" idx="3"/>
            <a:endCxn id="712" idx="1"/>
          </p:cNvCxnSpPr>
          <p:nvPr/>
        </p:nvCxnSpPr>
        <p:spPr>
          <a:xfrm>
            <a:off x="2571736" y="1464455"/>
            <a:ext cx="3929100" cy="495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714" name="Google Shape;714;p29"/>
          <p:cNvSpPr txBox="1"/>
          <p:nvPr/>
        </p:nvSpPr>
        <p:spPr>
          <a:xfrm rot="543034">
            <a:off x="3248029" y="1492581"/>
            <a:ext cx="2017721" cy="33873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29"/>
          <p:cNvSpPr/>
          <p:nvPr/>
        </p:nvSpPr>
        <p:spPr>
          <a:xfrm>
            <a:off x="1909544" y="2549720"/>
            <a:ext cx="6715172" cy="52209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(satu) permohonan untuk 1 (satu) Surat Tagihan Pajak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29"/>
          <p:cNvSpPr/>
          <p:nvPr/>
        </p:nvSpPr>
        <p:spPr>
          <a:xfrm>
            <a:off x="1909544" y="3100685"/>
            <a:ext cx="6715172" cy="35719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secara tertulis dalam bahasa Indonesia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29"/>
          <p:cNvSpPr/>
          <p:nvPr/>
        </p:nvSpPr>
        <p:spPr>
          <a:xfrm>
            <a:off x="1909544" y="3490813"/>
            <a:ext cx="6715172" cy="611292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mengemukakan jumlah tagihan pajak/sanksi administrasi dalam STP menurut WP dengan disertai alasan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29"/>
          <p:cNvSpPr/>
          <p:nvPr/>
        </p:nvSpPr>
        <p:spPr>
          <a:xfrm>
            <a:off x="1909544" y="4144668"/>
            <a:ext cx="6715172" cy="35719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disampaikan ke KPP terdaftar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29"/>
          <p:cNvSpPr/>
          <p:nvPr/>
        </p:nvSpPr>
        <p:spPr>
          <a:xfrm>
            <a:off x="1909544" y="4549983"/>
            <a:ext cx="6715172" cy="450653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ditandatangani oleh WP, dan dalam hal ditandatangani oleh bukan WP, dilampiri surat kuasa khusus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29"/>
          <p:cNvSpPr/>
          <p:nvPr/>
        </p:nvSpPr>
        <p:spPr>
          <a:xfrm>
            <a:off x="3343866" y="5043199"/>
            <a:ext cx="5286412" cy="71438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jangka waktu paling lama 3 bulan sejak SK Dirjen Pajak atas permohonan pertama dikirim, kecuali terdapat keadaan di luar kekuasaan WP</a:t>
            </a:r>
            <a:endParaRPr/>
          </a:p>
        </p:txBody>
      </p:sp>
      <p:sp>
        <p:nvSpPr>
          <p:cNvPr id="721" name="Google Shape;721;p29"/>
          <p:cNvSpPr/>
          <p:nvPr/>
        </p:nvSpPr>
        <p:spPr>
          <a:xfrm>
            <a:off x="3343866" y="5809767"/>
            <a:ext cx="5286412" cy="669485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tetap diajukan terhadap STP yang telah diterbitkan SK Dirjen Pajak terhadap permohonan yg pertama</a:t>
            </a:r>
            <a:endParaRPr/>
          </a:p>
        </p:txBody>
      </p:sp>
      <p:sp>
        <p:nvSpPr>
          <p:cNvPr id="722" name="Google Shape;722;p29"/>
          <p:cNvSpPr/>
          <p:nvPr/>
        </p:nvSpPr>
        <p:spPr>
          <a:xfrm>
            <a:off x="500025" y="2538800"/>
            <a:ext cx="1357200" cy="3938700"/>
          </a:xfrm>
          <a:prstGeom prst="rect">
            <a:avLst/>
          </a:prstGeom>
          <a:solidFill>
            <a:srgbClr val="8AC6CC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Syarat Permohonan</a:t>
            </a:r>
            <a:endParaRPr/>
          </a:p>
        </p:txBody>
      </p:sp>
      <p:sp>
        <p:nvSpPr>
          <p:cNvPr id="723" name="Google Shape;723;p29"/>
          <p:cNvSpPr/>
          <p:nvPr/>
        </p:nvSpPr>
        <p:spPr>
          <a:xfrm>
            <a:off x="1899918" y="5058386"/>
            <a:ext cx="1386197" cy="1419135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Syarat Tambahan Permohonan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Ke-2</a:t>
            </a:r>
            <a:endParaRPr/>
          </a:p>
        </p:txBody>
      </p:sp>
      <p:sp>
        <p:nvSpPr>
          <p:cNvPr id="724" name="Google Shape;724;p2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0"/>
          <p:cNvSpPr txBox="1"/>
          <p:nvPr/>
        </p:nvSpPr>
        <p:spPr>
          <a:xfrm>
            <a:off x="1500166" y="1357298"/>
            <a:ext cx="6000792" cy="50006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30"/>
          <p:cNvSpPr/>
          <p:nvPr/>
        </p:nvSpPr>
        <p:spPr>
          <a:xfrm>
            <a:off x="1500166" y="2307951"/>
            <a:ext cx="6000791" cy="584775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</a:rPr>
              <a:t>Menguji </a:t>
            </a:r>
            <a:endParaRPr b="1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</a:rPr>
              <a:t>KETENTUAN dan PERSYARATAN</a:t>
            </a:r>
            <a:endParaRPr b="1"/>
          </a:p>
        </p:txBody>
      </p:sp>
      <p:sp>
        <p:nvSpPr>
          <p:cNvPr id="731" name="Google Shape;731;p30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30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30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30"/>
          <p:cNvSpPr txBox="1"/>
          <p:nvPr/>
        </p:nvSpPr>
        <p:spPr>
          <a:xfrm>
            <a:off x="538524" y="142850"/>
            <a:ext cx="826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PENGUJIAN PERMOHONAN PENGURANGAN/PEMBATALAN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STP YANG TIDAK BENAR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5" name="Google Shape;735;p30"/>
          <p:cNvSpPr txBox="1"/>
          <p:nvPr/>
        </p:nvSpPr>
        <p:spPr>
          <a:xfrm>
            <a:off x="1529993" y="1956257"/>
            <a:ext cx="1898999" cy="30777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 I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30"/>
          <p:cNvSpPr txBox="1"/>
          <p:nvPr/>
        </p:nvSpPr>
        <p:spPr>
          <a:xfrm>
            <a:off x="5500694" y="1956257"/>
            <a:ext cx="1955374" cy="30777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 II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30"/>
          <p:cNvSpPr txBox="1"/>
          <p:nvPr/>
        </p:nvSpPr>
        <p:spPr>
          <a:xfrm>
            <a:off x="3643306" y="3000372"/>
            <a:ext cx="1643074" cy="57150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MEMENUHI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8" name="Google Shape;738;p30"/>
          <p:cNvSpPr txBox="1"/>
          <p:nvPr/>
        </p:nvSpPr>
        <p:spPr>
          <a:xfrm>
            <a:off x="3428992" y="4090990"/>
            <a:ext cx="2143200" cy="42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DITINDAKLANJUTI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9" name="Google Shape;739;p30"/>
          <p:cNvSpPr/>
          <p:nvPr/>
        </p:nvSpPr>
        <p:spPr>
          <a:xfrm rot="5400000">
            <a:off x="4108800" y="3392012"/>
            <a:ext cx="649800" cy="8667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dk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30"/>
          <p:cNvSpPr txBox="1"/>
          <p:nvPr/>
        </p:nvSpPr>
        <p:spPr>
          <a:xfrm rot="10800000">
            <a:off x="4219811" y="3500437"/>
            <a:ext cx="427900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30"/>
          <p:cNvSpPr txBox="1"/>
          <p:nvPr/>
        </p:nvSpPr>
        <p:spPr>
          <a:xfrm>
            <a:off x="142844" y="3000372"/>
            <a:ext cx="1643074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30"/>
          <p:cNvSpPr/>
          <p:nvPr/>
        </p:nvSpPr>
        <p:spPr>
          <a:xfrm>
            <a:off x="-32" y="3571876"/>
            <a:ext cx="1785950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pengembalian permohonan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30"/>
          <p:cNvSpPr txBox="1"/>
          <p:nvPr/>
        </p:nvSpPr>
        <p:spPr>
          <a:xfrm>
            <a:off x="3643306" y="5929330"/>
            <a:ext cx="1785950" cy="71438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WAJIB PAJAK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4" name="Google Shape;744;p30"/>
          <p:cNvSpPr/>
          <p:nvPr/>
        </p:nvSpPr>
        <p:spPr>
          <a:xfrm>
            <a:off x="7286612" y="3500438"/>
            <a:ext cx="1857388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pengembalian permohonan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30"/>
          <p:cNvSpPr txBox="1"/>
          <p:nvPr/>
        </p:nvSpPr>
        <p:spPr>
          <a:xfrm>
            <a:off x="500034" y="4572032"/>
            <a:ext cx="2714644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PERSYARATAN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dianggap belum mengajukan permohonan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30"/>
          <p:cNvSpPr txBox="1"/>
          <p:nvPr/>
        </p:nvSpPr>
        <p:spPr>
          <a:xfrm>
            <a:off x="7500926" y="2928934"/>
            <a:ext cx="1643074" cy="57150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30"/>
          <p:cNvSpPr txBox="1"/>
          <p:nvPr/>
        </p:nvSpPr>
        <p:spPr>
          <a:xfrm>
            <a:off x="6000760" y="4214818"/>
            <a:ext cx="2714644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PERSYARATAN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masih dapat mengajukan permohonan ke-2 sepanjang belum lewat 3 bulan dari SK pertama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30"/>
          <p:cNvSpPr txBox="1"/>
          <p:nvPr/>
        </p:nvSpPr>
        <p:spPr>
          <a:xfrm>
            <a:off x="500034" y="5214974"/>
            <a:ext cx="3143272" cy="7857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KETENTUAN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tidak dapat mengajukan permohonan kembali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30"/>
          <p:cNvSpPr txBox="1"/>
          <p:nvPr/>
        </p:nvSpPr>
        <p:spPr>
          <a:xfrm>
            <a:off x="5500694" y="5214950"/>
            <a:ext cx="3214710" cy="785818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KETENTUAN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termasuk jangka waktu 3 bulan WP tidak dapat mengajukan permohonan kembali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30"/>
          <p:cNvSpPr/>
          <p:nvPr/>
        </p:nvSpPr>
        <p:spPr>
          <a:xfrm rot="10302854">
            <a:off x="1326170" y="2636311"/>
            <a:ext cx="941543" cy="62774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94902" y="15000"/>
                </a:quadBezTo>
                <a:lnTo>
                  <a:pt x="93775" y="0"/>
                </a:lnTo>
                <a:lnTo>
                  <a:pt x="120000" y="18786"/>
                </a:lnTo>
                <a:lnTo>
                  <a:pt x="97499" y="49572"/>
                </a:lnTo>
                <a:lnTo>
                  <a:pt x="96372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30"/>
          <p:cNvSpPr/>
          <p:nvPr/>
        </p:nvSpPr>
        <p:spPr>
          <a:xfrm flipH="1" rot="-10583183">
            <a:off x="2368381" y="2624727"/>
            <a:ext cx="941543" cy="775372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9000" y="15000"/>
                </a:quadBezTo>
                <a:lnTo>
                  <a:pt x="87608" y="0"/>
                </a:lnTo>
                <a:lnTo>
                  <a:pt x="120000" y="18786"/>
                </a:lnTo>
                <a:lnTo>
                  <a:pt x="92208" y="49572"/>
                </a:lnTo>
                <a:lnTo>
                  <a:pt x="90816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30"/>
          <p:cNvSpPr/>
          <p:nvPr/>
        </p:nvSpPr>
        <p:spPr>
          <a:xfrm rot="10302854">
            <a:off x="5850895" y="2493435"/>
            <a:ext cx="941543" cy="62774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94902" y="15000"/>
                </a:quadBezTo>
                <a:lnTo>
                  <a:pt x="93775" y="0"/>
                </a:lnTo>
                <a:lnTo>
                  <a:pt x="120000" y="18786"/>
                </a:lnTo>
                <a:lnTo>
                  <a:pt x="97499" y="49572"/>
                </a:lnTo>
                <a:lnTo>
                  <a:pt x="96372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lt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30"/>
          <p:cNvSpPr/>
          <p:nvPr/>
        </p:nvSpPr>
        <p:spPr>
          <a:xfrm flipH="1" rot="-10583183">
            <a:off x="6893106" y="2481851"/>
            <a:ext cx="941543" cy="775372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9000" y="15000"/>
                </a:quadBezTo>
                <a:lnTo>
                  <a:pt x="87608" y="0"/>
                </a:lnTo>
                <a:lnTo>
                  <a:pt x="120000" y="18786"/>
                </a:lnTo>
                <a:lnTo>
                  <a:pt x="92208" y="49572"/>
                </a:lnTo>
                <a:lnTo>
                  <a:pt x="90816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54" name="Google Shape;754;p30"/>
          <p:cNvCxnSpPr>
            <a:endCxn id="743" idx="1"/>
          </p:cNvCxnSpPr>
          <p:nvPr/>
        </p:nvCxnSpPr>
        <p:spPr>
          <a:xfrm>
            <a:off x="428506" y="4143320"/>
            <a:ext cx="3214800" cy="2143200"/>
          </a:xfrm>
          <a:prstGeom prst="bentConnector3">
            <a:avLst>
              <a:gd fmla="val -438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55" name="Google Shape;755;p30"/>
          <p:cNvCxnSpPr>
            <a:endCxn id="743" idx="3"/>
          </p:cNvCxnSpPr>
          <p:nvPr/>
        </p:nvCxnSpPr>
        <p:spPr>
          <a:xfrm flipH="1">
            <a:off x="5429256" y="4000520"/>
            <a:ext cx="3357600" cy="2286000"/>
          </a:xfrm>
          <a:prstGeom prst="bentConnector3">
            <a:avLst>
              <a:gd fmla="val -473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56" name="Google Shape;756;p3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17a39daa2a3_0_41"/>
          <p:cNvSpPr txBox="1"/>
          <p:nvPr>
            <p:ph type="title"/>
          </p:nvPr>
        </p:nvSpPr>
        <p:spPr>
          <a:xfrm>
            <a:off x="864175" y="2858350"/>
            <a:ext cx="78939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200"/>
              <a:t>PASAL 36 AYAT 1 (D) UU KUP</a:t>
            </a:r>
            <a:endParaRPr b="1"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/>
              <a:t>PEMBATALAN SURAT KETETAPAN PAJAK DARI HASIL PEMERIKSAAN ATAU VERIFIKASI BERDASARKAN PERMOHONAN WAJIB PAJAK</a:t>
            </a:r>
            <a:endParaRPr/>
          </a:p>
        </p:txBody>
      </p:sp>
      <p:sp>
        <p:nvSpPr>
          <p:cNvPr id="763" name="Google Shape;763;g17a39daa2a3_0_4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32"/>
          <p:cNvSpPr/>
          <p:nvPr/>
        </p:nvSpPr>
        <p:spPr>
          <a:xfrm>
            <a:off x="1000100" y="4286256"/>
            <a:ext cx="3500462" cy="1357322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penyampaian Surat Pemberitahuan Hasil Pemeriksaan (SPHP) atau Surat Pemberitahuan Hasil Verifikasi (SPHV)</a:t>
            </a:r>
            <a:endParaRPr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9" name="Google Shape;769;p32"/>
          <p:cNvSpPr/>
          <p:nvPr/>
        </p:nvSpPr>
        <p:spPr>
          <a:xfrm>
            <a:off x="4643438" y="4286256"/>
            <a:ext cx="3857652" cy="1357322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Pembahasan Akhir Hasil Pemeriksaan (PAHP) atau Pembahasan Akhir Hasil Verifikasi (PAHV)</a:t>
            </a:r>
            <a:endParaRPr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0" name="Google Shape;770;p32"/>
          <p:cNvSpPr/>
          <p:nvPr/>
        </p:nvSpPr>
        <p:spPr>
          <a:xfrm flipH="1" rot="-10012603">
            <a:off x="4740028" y="3504596"/>
            <a:ext cx="774008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79676" y="12353"/>
                </a:quadBezTo>
                <a:lnTo>
                  <a:pt x="77986" y="0"/>
                </a:lnTo>
                <a:lnTo>
                  <a:pt x="120000" y="16139"/>
                </a:lnTo>
                <a:lnTo>
                  <a:pt x="84044" y="44278"/>
                </a:lnTo>
                <a:lnTo>
                  <a:pt x="82354" y="31925"/>
                </a:lnTo>
                <a:quadBezTo>
                  <a:pt x="30000" y="4192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32"/>
          <p:cNvSpPr/>
          <p:nvPr/>
        </p:nvSpPr>
        <p:spPr>
          <a:xfrm rot="10168438">
            <a:off x="3650757" y="3473569"/>
            <a:ext cx="827139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3201"/>
                </a:quadBezTo>
                <a:lnTo>
                  <a:pt x="80666" y="0"/>
                </a:lnTo>
                <a:lnTo>
                  <a:pt x="120000" y="16987"/>
                </a:lnTo>
                <a:lnTo>
                  <a:pt x="86552" y="45974"/>
                </a:lnTo>
                <a:lnTo>
                  <a:pt x="84862" y="32773"/>
                </a:lnTo>
                <a:quadBezTo>
                  <a:pt x="30000" y="42773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32"/>
          <p:cNvSpPr/>
          <p:nvPr/>
        </p:nvSpPr>
        <p:spPr>
          <a:xfrm>
            <a:off x="1000100" y="2857496"/>
            <a:ext cx="7500990" cy="71438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/>
              <a:t>S</a:t>
            </a: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urat </a:t>
            </a:r>
            <a:r>
              <a:rPr lang="id-ID" sz="1800"/>
              <a:t>K</a:t>
            </a: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etetapan </a:t>
            </a:r>
            <a:r>
              <a:rPr lang="id-ID" sz="1800"/>
              <a:t>P</a:t>
            </a: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ajak yang diterbitkan tanpa: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32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32"/>
          <p:cNvSpPr txBox="1"/>
          <p:nvPr/>
        </p:nvSpPr>
        <p:spPr>
          <a:xfrm>
            <a:off x="626179" y="142850"/>
            <a:ext cx="797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SKP HASIL PEMERIKSAAN ATAU VERIFIKASI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YANG DAPAT DIBATALKAN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5" name="Google Shape;775;p32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32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32"/>
          <p:cNvSpPr txBox="1"/>
          <p:nvPr/>
        </p:nvSpPr>
        <p:spPr>
          <a:xfrm>
            <a:off x="928662" y="1357298"/>
            <a:ext cx="7572428" cy="128588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</a:t>
            </a:r>
            <a:r>
              <a:rPr lang="id-ID" sz="1800"/>
              <a:t>K</a:t>
            </a: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etetapan </a:t>
            </a:r>
            <a:r>
              <a:rPr lang="id-ID" sz="1800"/>
              <a:t>P</a:t>
            </a: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ajak hasil pemeriksaan atau verifikasi yang dapat dibatalkan berdasarkan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</a:rPr>
              <a:t>PERMOHONAN WP</a:t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32"/>
          <p:cNvSpPr/>
          <p:nvPr/>
        </p:nvSpPr>
        <p:spPr>
          <a:xfrm rot="5400000">
            <a:off x="4203625" y="2313875"/>
            <a:ext cx="603000" cy="8667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32"/>
          <p:cNvSpPr txBox="1"/>
          <p:nvPr/>
        </p:nvSpPr>
        <p:spPr>
          <a:xfrm rot="10800000">
            <a:off x="4291236" y="2536662"/>
            <a:ext cx="427900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32"/>
          <p:cNvSpPr/>
          <p:nvPr/>
        </p:nvSpPr>
        <p:spPr>
          <a:xfrm>
            <a:off x="1000100" y="5929330"/>
            <a:ext cx="7500990" cy="369332"/>
          </a:xfrm>
          <a:prstGeom prst="rect">
            <a:avLst/>
          </a:prstGeom>
          <a:noFill/>
          <a:ln cap="flat" cmpd="sng" w="38100">
            <a:solidFill>
              <a:schemeClr val="lt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kecuali SKPKB Pasal 13A KUP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3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3"/>
          <p:cNvSpPr/>
          <p:nvPr/>
        </p:nvSpPr>
        <p:spPr>
          <a:xfrm>
            <a:off x="4786314" y="2915287"/>
            <a:ext cx="3929090" cy="71437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dapat diajukan dalam hal skp tersebut</a:t>
            </a:r>
            <a:endParaRPr/>
          </a:p>
        </p:txBody>
      </p:sp>
      <p:sp>
        <p:nvSpPr>
          <p:cNvPr id="787" name="Google Shape;787;p33"/>
          <p:cNvSpPr/>
          <p:nvPr/>
        </p:nvSpPr>
        <p:spPr>
          <a:xfrm rot="4185442">
            <a:off x="5313936" y="2223803"/>
            <a:ext cx="827139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3201"/>
                </a:quadBezTo>
                <a:lnTo>
                  <a:pt x="80666" y="0"/>
                </a:lnTo>
                <a:lnTo>
                  <a:pt x="120000" y="16987"/>
                </a:lnTo>
                <a:lnTo>
                  <a:pt x="86552" y="45974"/>
                </a:lnTo>
                <a:lnTo>
                  <a:pt x="84862" y="32773"/>
                </a:lnTo>
                <a:quadBezTo>
                  <a:pt x="30000" y="42773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33"/>
          <p:cNvSpPr/>
          <p:nvPr/>
        </p:nvSpPr>
        <p:spPr>
          <a:xfrm>
            <a:off x="500034" y="2903005"/>
            <a:ext cx="4000528" cy="740309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dapat diajukan dalam hal terhadap skp tersebut:</a:t>
            </a:r>
            <a:endParaRPr/>
          </a:p>
        </p:txBody>
      </p:sp>
      <p:sp>
        <p:nvSpPr>
          <p:cNvPr id="789" name="Google Shape;789;p33"/>
          <p:cNvSpPr/>
          <p:nvPr/>
        </p:nvSpPr>
        <p:spPr>
          <a:xfrm flipH="1" rot="-4756592">
            <a:off x="3147098" y="2212304"/>
            <a:ext cx="774008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79676" y="12353"/>
                </a:quadBezTo>
                <a:lnTo>
                  <a:pt x="77986" y="0"/>
                </a:lnTo>
                <a:lnTo>
                  <a:pt x="120000" y="16139"/>
                </a:lnTo>
                <a:lnTo>
                  <a:pt x="84044" y="44278"/>
                </a:lnTo>
                <a:lnTo>
                  <a:pt x="82354" y="31925"/>
                </a:lnTo>
                <a:quadBezTo>
                  <a:pt x="30000" y="4192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3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33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33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33"/>
          <p:cNvSpPr txBox="1"/>
          <p:nvPr/>
        </p:nvSpPr>
        <p:spPr>
          <a:xfrm>
            <a:off x="538521" y="142850"/>
            <a:ext cx="814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KETENTUAN PERMOHONAN PEMBATALAN SKP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DARI HASIL PEMERIKSAAN ATAU VERIFIKASI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4" name="Google Shape;794;p33"/>
          <p:cNvSpPr txBox="1"/>
          <p:nvPr/>
        </p:nvSpPr>
        <p:spPr>
          <a:xfrm>
            <a:off x="428596" y="1571612"/>
            <a:ext cx="2143140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33"/>
          <p:cNvSpPr txBox="1"/>
          <p:nvPr/>
        </p:nvSpPr>
        <p:spPr>
          <a:xfrm>
            <a:off x="6500826" y="1602106"/>
            <a:ext cx="2286016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6" name="Google Shape;796;p33"/>
          <p:cNvCxnSpPr>
            <a:stCxn id="794" idx="3"/>
            <a:endCxn id="795" idx="1"/>
          </p:cNvCxnSpPr>
          <p:nvPr/>
        </p:nvCxnSpPr>
        <p:spPr>
          <a:xfrm>
            <a:off x="2571736" y="2035959"/>
            <a:ext cx="3929100" cy="87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797" name="Google Shape;797;p33"/>
          <p:cNvSpPr txBox="1"/>
          <p:nvPr/>
        </p:nvSpPr>
        <p:spPr>
          <a:xfrm>
            <a:off x="3625884" y="1643050"/>
            <a:ext cx="2017686" cy="33855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33"/>
          <p:cNvSpPr/>
          <p:nvPr/>
        </p:nvSpPr>
        <p:spPr>
          <a:xfrm>
            <a:off x="500025" y="3786200"/>
            <a:ext cx="4091100" cy="4176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diajukan keberatan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33"/>
          <p:cNvSpPr/>
          <p:nvPr/>
        </p:nvSpPr>
        <p:spPr>
          <a:xfrm>
            <a:off x="509625" y="4313450"/>
            <a:ext cx="4071900" cy="7572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diajukan permohonan pengurangan atau penghapusan sanksi administrasi atau diajukan tetapi dicabut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33"/>
          <p:cNvSpPr/>
          <p:nvPr/>
        </p:nvSpPr>
        <p:spPr>
          <a:xfrm>
            <a:off x="500025" y="5180300"/>
            <a:ext cx="4091100" cy="8187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tidak diajukan permohonan pengurangan/pembatalan skp yang tidak benar atau diajukan tetapi dicabut 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33"/>
          <p:cNvSpPr/>
          <p:nvPr/>
        </p:nvSpPr>
        <p:spPr>
          <a:xfrm>
            <a:off x="3571868" y="2285992"/>
            <a:ext cx="2095445" cy="36933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dengan ketentuan 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33"/>
          <p:cNvSpPr/>
          <p:nvPr/>
        </p:nvSpPr>
        <p:spPr>
          <a:xfrm>
            <a:off x="4799962" y="3782992"/>
            <a:ext cx="3929090" cy="500066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keberatan, tetapi tidak dipertimbangkan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3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  <p:sp>
        <p:nvSpPr>
          <p:cNvPr id="804" name="Google Shape;804;p33"/>
          <p:cNvSpPr/>
          <p:nvPr/>
        </p:nvSpPr>
        <p:spPr>
          <a:xfrm>
            <a:off x="4786375" y="4412525"/>
            <a:ext cx="3929100" cy="5715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keberatan, tetapi dicabut oleh WP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4"/>
          <p:cNvSpPr/>
          <p:nvPr/>
        </p:nvSpPr>
        <p:spPr>
          <a:xfrm>
            <a:off x="2857488" y="2005002"/>
            <a:ext cx="3143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dapat diajukan paling banyak 1 kali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34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34"/>
          <p:cNvSpPr txBox="1"/>
          <p:nvPr/>
        </p:nvSpPr>
        <p:spPr>
          <a:xfrm>
            <a:off x="600000" y="142850"/>
            <a:ext cx="8027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PERSYARATAN PERMOHONAN PEMBATALAN SKP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DARI HASIL PEMERIKSAAN ATAU VERIFIKASI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2" name="Google Shape;812;p34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34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34"/>
          <p:cNvSpPr txBox="1"/>
          <p:nvPr/>
        </p:nvSpPr>
        <p:spPr>
          <a:xfrm>
            <a:off x="428596" y="1000108"/>
            <a:ext cx="2143140" cy="928694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34"/>
          <p:cNvSpPr txBox="1"/>
          <p:nvPr/>
        </p:nvSpPr>
        <p:spPr>
          <a:xfrm>
            <a:off x="6500826" y="1071546"/>
            <a:ext cx="2286016" cy="88481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6" name="Google Shape;816;p34"/>
          <p:cNvCxnSpPr>
            <a:stCxn id="814" idx="3"/>
            <a:endCxn id="815" idx="1"/>
          </p:cNvCxnSpPr>
          <p:nvPr/>
        </p:nvCxnSpPr>
        <p:spPr>
          <a:xfrm>
            <a:off x="2571736" y="1464455"/>
            <a:ext cx="3929100" cy="49500"/>
          </a:xfrm>
          <a:prstGeom prst="straightConnector1">
            <a:avLst/>
          </a:prstGeom>
          <a:noFill/>
          <a:ln cap="flat" cmpd="sng" w="50800">
            <a:solidFill>
              <a:schemeClr val="lt1"/>
            </a:solidFill>
            <a:prstDash val="dot"/>
            <a:round/>
            <a:headEnd len="sm" w="sm" type="none"/>
            <a:tailEnd len="med" w="med" type="triangle"/>
          </a:ln>
        </p:spPr>
      </p:cxnSp>
      <p:sp>
        <p:nvSpPr>
          <p:cNvPr id="817" name="Google Shape;817;p34"/>
          <p:cNvSpPr txBox="1"/>
          <p:nvPr/>
        </p:nvSpPr>
        <p:spPr>
          <a:xfrm rot="543034">
            <a:off x="3326704" y="1416731"/>
            <a:ext cx="2017721" cy="33873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</a:t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34"/>
          <p:cNvSpPr/>
          <p:nvPr/>
        </p:nvSpPr>
        <p:spPr>
          <a:xfrm>
            <a:off x="2052420" y="2925958"/>
            <a:ext cx="6715200" cy="5220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permohonan untuk 1  skp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34"/>
          <p:cNvSpPr/>
          <p:nvPr/>
        </p:nvSpPr>
        <p:spPr>
          <a:xfrm>
            <a:off x="2052420" y="3476923"/>
            <a:ext cx="6715200" cy="3573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secara tertulis dalam bahasa Indonesia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34"/>
          <p:cNvSpPr/>
          <p:nvPr/>
        </p:nvSpPr>
        <p:spPr>
          <a:xfrm>
            <a:off x="2052420" y="3867051"/>
            <a:ext cx="6715200" cy="8670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menguraikan tentang tidak disampaikannya SPHP/SPHV dan/atau tidak dilaksanakannya PAHP/PAHV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34"/>
          <p:cNvSpPr/>
          <p:nvPr/>
        </p:nvSpPr>
        <p:spPr>
          <a:xfrm>
            <a:off x="2058022" y="4761228"/>
            <a:ext cx="6715200" cy="4287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disampaikan ke KPP terdaftar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34"/>
          <p:cNvSpPr/>
          <p:nvPr/>
        </p:nvSpPr>
        <p:spPr>
          <a:xfrm>
            <a:off x="2052420" y="5233998"/>
            <a:ext cx="6715200" cy="7857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ditandatangani oleh WP, dan dalam hal ditandatangani oleh bukan WP, dilampiri surat kuasa khusus</a:t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34"/>
          <p:cNvSpPr/>
          <p:nvPr/>
        </p:nvSpPr>
        <p:spPr>
          <a:xfrm>
            <a:off x="428596" y="2915044"/>
            <a:ext cx="1571700" cy="3104700"/>
          </a:xfrm>
          <a:prstGeom prst="rect">
            <a:avLst/>
          </a:prstGeom>
          <a:solidFill>
            <a:srgbClr val="8AC6CC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Syarat Permohonan</a:t>
            </a:r>
            <a:endParaRPr/>
          </a:p>
        </p:txBody>
      </p:sp>
      <p:sp>
        <p:nvSpPr>
          <p:cNvPr id="824" name="Google Shape;824;p3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5"/>
          <p:cNvSpPr/>
          <p:nvPr/>
        </p:nvSpPr>
        <p:spPr>
          <a:xfrm>
            <a:off x="2786051" y="2450827"/>
            <a:ext cx="378621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Menguji 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KETENTUAN dan PERSYARATAN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0" name="Google Shape;830;p35"/>
          <p:cNvSpPr/>
          <p:nvPr/>
        </p:nvSpPr>
        <p:spPr>
          <a:xfrm>
            <a:off x="287455" y="14285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35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35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35"/>
          <p:cNvSpPr txBox="1"/>
          <p:nvPr/>
        </p:nvSpPr>
        <p:spPr>
          <a:xfrm>
            <a:off x="538521" y="142850"/>
            <a:ext cx="814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PENGUJIAN PERMOHONAN PEMBATALAN SKP</a:t>
            </a:r>
            <a:r>
              <a:rPr lang="id-ID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DARI HASIL</a:t>
            </a:r>
            <a:r>
              <a:rPr b="1" lang="id-ID" sz="18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d-ID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PEMERIKSAAN ATAU VERIFIKASI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4" name="Google Shape;834;p35"/>
          <p:cNvSpPr txBox="1"/>
          <p:nvPr/>
        </p:nvSpPr>
        <p:spPr>
          <a:xfrm>
            <a:off x="5357818" y="3143248"/>
            <a:ext cx="2428892" cy="57150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35"/>
          <p:cNvSpPr txBox="1"/>
          <p:nvPr/>
        </p:nvSpPr>
        <p:spPr>
          <a:xfrm>
            <a:off x="5572132" y="4233866"/>
            <a:ext cx="21432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DITINDAKLANJUTI</a:t>
            </a:r>
            <a:endParaRPr sz="17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35"/>
          <p:cNvSpPr/>
          <p:nvPr/>
        </p:nvSpPr>
        <p:spPr>
          <a:xfrm rot="5400000">
            <a:off x="6355325" y="3502934"/>
            <a:ext cx="585900" cy="866700"/>
          </a:xfrm>
          <a:prstGeom prst="rightArrow">
            <a:avLst>
              <a:gd fmla="val 49380" name="adj1"/>
              <a:gd fmla="val 68709" name="adj2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35"/>
          <p:cNvSpPr txBox="1"/>
          <p:nvPr/>
        </p:nvSpPr>
        <p:spPr>
          <a:xfrm rot="10800000">
            <a:off x="6434386" y="3643312"/>
            <a:ext cx="427900" cy="2119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35"/>
          <p:cNvSpPr txBox="1"/>
          <p:nvPr/>
        </p:nvSpPr>
        <p:spPr>
          <a:xfrm>
            <a:off x="1571604" y="3143248"/>
            <a:ext cx="2571768" cy="571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TIDAK MEMENUHI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35"/>
          <p:cNvSpPr/>
          <p:nvPr/>
        </p:nvSpPr>
        <p:spPr>
          <a:xfrm>
            <a:off x="1428728" y="3643314"/>
            <a:ext cx="1857388" cy="7143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pengembalian permohonan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35"/>
          <p:cNvSpPr txBox="1"/>
          <p:nvPr/>
        </p:nvSpPr>
        <p:spPr>
          <a:xfrm>
            <a:off x="1571604" y="6215082"/>
            <a:ext cx="1500198" cy="500066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WAJIB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35"/>
          <p:cNvSpPr txBox="1"/>
          <p:nvPr/>
        </p:nvSpPr>
        <p:spPr>
          <a:xfrm>
            <a:off x="2000232" y="4572032"/>
            <a:ext cx="3214710" cy="571504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PERSYARATAN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dianggap belum mengajukan permohonan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42" name="Google Shape;842;p35"/>
          <p:cNvCxnSpPr/>
          <p:nvPr/>
        </p:nvCxnSpPr>
        <p:spPr>
          <a:xfrm rot="5400000">
            <a:off x="857224" y="5286388"/>
            <a:ext cx="1857388" cy="1588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43" name="Google Shape;843;p35"/>
          <p:cNvSpPr txBox="1"/>
          <p:nvPr/>
        </p:nvSpPr>
        <p:spPr>
          <a:xfrm>
            <a:off x="2000232" y="5214974"/>
            <a:ext cx="3214710" cy="642918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 hal Tidak memenuhi </a:t>
            </a:r>
            <a:r>
              <a:rPr b="1" lang="id-ID" sz="1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KETENTUAN</a:t>
            </a:r>
            <a:r>
              <a:rPr b="0" lang="id-ID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WP tidak dapat mengajukan permohonan kembali</a:t>
            </a:r>
            <a:endParaRPr b="1" sz="1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35"/>
          <p:cNvSpPr txBox="1"/>
          <p:nvPr/>
        </p:nvSpPr>
        <p:spPr>
          <a:xfrm>
            <a:off x="3071802" y="1285860"/>
            <a:ext cx="3286148" cy="50006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DIRJEN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35"/>
          <p:cNvSpPr txBox="1"/>
          <p:nvPr/>
        </p:nvSpPr>
        <p:spPr>
          <a:xfrm>
            <a:off x="3786182" y="1857364"/>
            <a:ext cx="1898999" cy="30777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Permohonan </a:t>
            </a:r>
            <a:endParaRPr b="1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35"/>
          <p:cNvSpPr/>
          <p:nvPr/>
        </p:nvSpPr>
        <p:spPr>
          <a:xfrm rot="4185442">
            <a:off x="6599822" y="2580993"/>
            <a:ext cx="827139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82356" y="13201"/>
                </a:quadBezTo>
                <a:lnTo>
                  <a:pt x="80666" y="0"/>
                </a:lnTo>
                <a:lnTo>
                  <a:pt x="120000" y="16987"/>
                </a:lnTo>
                <a:lnTo>
                  <a:pt x="86552" y="45974"/>
                </a:lnTo>
                <a:lnTo>
                  <a:pt x="84862" y="32773"/>
                </a:lnTo>
                <a:quadBezTo>
                  <a:pt x="30000" y="42773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35"/>
          <p:cNvSpPr/>
          <p:nvPr/>
        </p:nvSpPr>
        <p:spPr>
          <a:xfrm flipH="1" rot="-4756592">
            <a:off x="1861213" y="2569496"/>
            <a:ext cx="774008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79676" y="12353"/>
                </a:quadBezTo>
                <a:lnTo>
                  <a:pt x="77986" y="0"/>
                </a:lnTo>
                <a:lnTo>
                  <a:pt x="120000" y="16139"/>
                </a:lnTo>
                <a:lnTo>
                  <a:pt x="84044" y="44278"/>
                </a:lnTo>
                <a:lnTo>
                  <a:pt x="82354" y="31925"/>
                </a:lnTo>
                <a:quadBezTo>
                  <a:pt x="30000" y="4192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3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17a39daa2a3_0_48"/>
          <p:cNvSpPr txBox="1"/>
          <p:nvPr>
            <p:ph type="title"/>
          </p:nvPr>
        </p:nvSpPr>
        <p:spPr>
          <a:xfrm>
            <a:off x="864175" y="2858350"/>
            <a:ext cx="78939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3200"/>
              <a:t>PENCABUTAN PERMOHONAN WAJIB PAJAK</a:t>
            </a:r>
            <a:endParaRPr/>
          </a:p>
        </p:txBody>
      </p:sp>
      <p:sp>
        <p:nvSpPr>
          <p:cNvPr id="855" name="Google Shape;855;g17a39daa2a3_0_4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37"/>
          <p:cNvSpPr/>
          <p:nvPr/>
        </p:nvSpPr>
        <p:spPr>
          <a:xfrm>
            <a:off x="287455" y="151412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37"/>
          <p:cNvSpPr txBox="1"/>
          <p:nvPr/>
        </p:nvSpPr>
        <p:spPr>
          <a:xfrm>
            <a:off x="642898" y="285725"/>
            <a:ext cx="692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PENCABUTAN PERMOHONAN WAJIB PAJAK</a:t>
            </a:r>
            <a:endParaRPr b="1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2" name="Google Shape;862;p37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37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37"/>
          <p:cNvSpPr txBox="1"/>
          <p:nvPr/>
        </p:nvSpPr>
        <p:spPr>
          <a:xfrm>
            <a:off x="214282" y="1619896"/>
            <a:ext cx="1285884" cy="52322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Permohonan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diterima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5" name="Google Shape;865;p37"/>
          <p:cNvCxnSpPr>
            <a:stCxn id="864" idx="3"/>
            <a:endCxn id="866" idx="1"/>
          </p:cNvCxnSpPr>
          <p:nvPr/>
        </p:nvCxnSpPr>
        <p:spPr>
          <a:xfrm>
            <a:off x="1500166" y="1881506"/>
            <a:ext cx="5715000" cy="36300"/>
          </a:xfrm>
          <a:prstGeom prst="straightConnector1">
            <a:avLst/>
          </a:prstGeom>
          <a:noFill/>
          <a:ln cap="flat" cmpd="sng" w="44450">
            <a:solidFill>
              <a:schemeClr val="lt1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67" name="Google Shape;867;p37"/>
          <p:cNvSpPr txBox="1"/>
          <p:nvPr/>
        </p:nvSpPr>
        <p:spPr>
          <a:xfrm>
            <a:off x="3786182" y="1500174"/>
            <a:ext cx="1071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 bulan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37"/>
          <p:cNvSpPr txBox="1"/>
          <p:nvPr/>
        </p:nvSpPr>
        <p:spPr>
          <a:xfrm>
            <a:off x="7215206" y="1763901"/>
            <a:ext cx="1785950" cy="307777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Surat Keputusan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37"/>
          <p:cNvSpPr txBox="1"/>
          <p:nvPr/>
        </p:nvSpPr>
        <p:spPr>
          <a:xfrm>
            <a:off x="2143108" y="2000240"/>
            <a:ext cx="4000500" cy="9288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WAJIB PAJAK dapat MENCABUT SURAT PERMOHONAN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37"/>
          <p:cNvSpPr/>
          <p:nvPr/>
        </p:nvSpPr>
        <p:spPr>
          <a:xfrm>
            <a:off x="3857600" y="2983350"/>
            <a:ext cx="5143500" cy="3696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pengurangan/penghapusan sanksi administrasi</a:t>
            </a:r>
            <a:endParaRPr b="0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37"/>
          <p:cNvSpPr/>
          <p:nvPr/>
        </p:nvSpPr>
        <p:spPr>
          <a:xfrm>
            <a:off x="3857588" y="3411967"/>
            <a:ext cx="5143500" cy="2289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pengurangan/pembatalan skp tidak benar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71" name="Google Shape;871;p37"/>
          <p:cNvSpPr/>
          <p:nvPr/>
        </p:nvSpPr>
        <p:spPr>
          <a:xfrm>
            <a:off x="3857588" y="3697719"/>
            <a:ext cx="5143500" cy="3267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pengurangan/pembatalan STP yang tidak benar</a:t>
            </a:r>
            <a:endParaRPr b="0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37"/>
          <p:cNvSpPr/>
          <p:nvPr/>
        </p:nvSpPr>
        <p:spPr>
          <a:xfrm>
            <a:off x="3857588" y="4095853"/>
            <a:ext cx="5143500" cy="10620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pembatalan skp hasil pemeriksaan/verifikasi yang dilaksanakan tanpa:</a:t>
            </a:r>
            <a:endParaRPr>
              <a:solidFill>
                <a:schemeClr val="lt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AutoNum type="arabicPeriod"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penyampaian SPHP atau SPHV </a:t>
            </a:r>
            <a:endParaRPr>
              <a:solidFill>
                <a:schemeClr val="lt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AutoNum type="arabicPeriod"/>
            </a:pPr>
            <a:r>
              <a:rPr b="0" lang="id-ID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PAHP atau PAHV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73" name="Google Shape;873;p37"/>
          <p:cNvSpPr/>
          <p:nvPr/>
        </p:nvSpPr>
        <p:spPr>
          <a:xfrm flipH="1" rot="-4756592">
            <a:off x="1789775" y="2569495"/>
            <a:ext cx="774008" cy="939868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quadBezTo>
                  <a:pt x="20000" y="40000"/>
                  <a:pt x="79676" y="12353"/>
                </a:quadBezTo>
                <a:lnTo>
                  <a:pt x="77986" y="0"/>
                </a:lnTo>
                <a:lnTo>
                  <a:pt x="120000" y="16139"/>
                </a:lnTo>
                <a:lnTo>
                  <a:pt x="84044" y="44278"/>
                </a:lnTo>
                <a:lnTo>
                  <a:pt x="82354" y="31925"/>
                </a:lnTo>
                <a:quadBezTo>
                  <a:pt x="30000" y="41925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37"/>
          <p:cNvSpPr txBox="1"/>
          <p:nvPr/>
        </p:nvSpPr>
        <p:spPr>
          <a:xfrm>
            <a:off x="500034" y="3286124"/>
            <a:ext cx="17859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Dengan Syarat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5" name="Google Shape;875;p37"/>
          <p:cNvSpPr/>
          <p:nvPr/>
        </p:nvSpPr>
        <p:spPr>
          <a:xfrm>
            <a:off x="137242" y="3672188"/>
            <a:ext cx="3429024" cy="68550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diajukan secara tertulis dalam bahasa Indonesia dan dapat mencantumkan alasan pencabutan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37"/>
          <p:cNvSpPr/>
          <p:nvPr/>
        </p:nvSpPr>
        <p:spPr>
          <a:xfrm>
            <a:off x="142844" y="4384990"/>
            <a:ext cx="3429024" cy="428628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disampaikan ke KPP terdaftar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37"/>
          <p:cNvSpPr/>
          <p:nvPr/>
        </p:nvSpPr>
        <p:spPr>
          <a:xfrm>
            <a:off x="137242" y="4857760"/>
            <a:ext cx="3429024" cy="785818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d-ID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ditandatangani oleh WP, dan dalam hal ditandatangani oleh bukan WP, dilampiri surat kuasa khusus</a:t>
            </a:r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37"/>
          <p:cNvSpPr/>
          <p:nvPr/>
        </p:nvSpPr>
        <p:spPr>
          <a:xfrm>
            <a:off x="500034" y="5916059"/>
            <a:ext cx="8358246" cy="584775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Dalam hal WP melakukan pencabutan terhadap surat permohonan, WP tidak berhak untuk mengajukan kembali permohonan yang sama dengan jenis permohonan yang dicabut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9" name="Google Shape;879;p37"/>
          <p:cNvSpPr txBox="1"/>
          <p:nvPr>
            <p:ph idx="12" type="sldNum"/>
          </p:nvPr>
        </p:nvSpPr>
        <p:spPr>
          <a:xfrm>
            <a:off x="6858000" y="65341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38"/>
          <p:cNvSpPr/>
          <p:nvPr/>
        </p:nvSpPr>
        <p:spPr>
          <a:xfrm>
            <a:off x="287455" y="2733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38"/>
          <p:cNvSpPr txBox="1"/>
          <p:nvPr/>
        </p:nvSpPr>
        <p:spPr>
          <a:xfrm>
            <a:off x="657181" y="361890"/>
            <a:ext cx="75988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PUTUSAN PASAL 36 AYAT (1) – NON KEBERATAN:</a:t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38"/>
          <p:cNvSpPr/>
          <p:nvPr/>
        </p:nvSpPr>
        <p:spPr>
          <a:xfrm>
            <a:off x="21532" y="26158"/>
            <a:ext cx="604635" cy="619607"/>
          </a:xfrm>
          <a:prstGeom prst="roundRect">
            <a:avLst>
              <a:gd fmla="val 16667" name="adj"/>
            </a:avLst>
          </a:prstGeom>
          <a:solidFill>
            <a:srgbClr val="FFCC29">
              <a:alpha val="5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38"/>
          <p:cNvSpPr/>
          <p:nvPr/>
        </p:nvSpPr>
        <p:spPr>
          <a:xfrm>
            <a:off x="8532813" y="451910"/>
            <a:ext cx="566844" cy="542156"/>
          </a:xfrm>
          <a:prstGeom prst="roundRect">
            <a:avLst>
              <a:gd fmla="val 16667" name="adj"/>
            </a:avLst>
          </a:prstGeom>
          <a:solidFill>
            <a:srgbClr val="BFBFB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3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id-ID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b="0"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9" name="Google Shape;889;p38"/>
          <p:cNvSpPr/>
          <p:nvPr/>
        </p:nvSpPr>
        <p:spPr>
          <a:xfrm>
            <a:off x="287455" y="14925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MENGABULKAN SELURUHNYA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0" name="Google Shape;890;p38"/>
          <p:cNvSpPr/>
          <p:nvPr/>
        </p:nvSpPr>
        <p:spPr>
          <a:xfrm>
            <a:off x="304800" y="24069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MENGABULKAN SEBAGIAN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1" name="Google Shape;891;p38"/>
          <p:cNvSpPr/>
          <p:nvPr/>
        </p:nvSpPr>
        <p:spPr>
          <a:xfrm>
            <a:off x="287455" y="3321350"/>
            <a:ext cx="8627945" cy="64105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MENOLAK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77f44abdc3_0_403"/>
          <p:cNvSpPr txBox="1"/>
          <p:nvPr>
            <p:ph type="title"/>
          </p:nvPr>
        </p:nvSpPr>
        <p:spPr>
          <a:xfrm>
            <a:off x="775350" y="1734900"/>
            <a:ext cx="7593300" cy="33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6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TERIMAKASIH</a:t>
            </a:r>
            <a:endParaRPr b="1" sz="6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HP 08122397235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juan.tritax@gmail.com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website:</a:t>
            </a:r>
            <a:r>
              <a:rPr b="1" lang="id-ID" sz="2100">
                <a:solidFill>
                  <a:schemeClr val="accen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id-ID" sz="2100" u="sng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RDE.TRIACT.CO.ID</a:t>
            </a:r>
            <a:endParaRPr b="1" sz="2100" u="sng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d-ID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instagram: tritaxconsulting</a:t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8" name="Google Shape;898;g177f44abdc3_0_4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5885100"/>
            <a:ext cx="2648599" cy="85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C2D42"/>
      </a:dk1>
      <a:lt1>
        <a:srgbClr val="FFFFFF"/>
      </a:lt1>
      <a:dk2>
        <a:srgbClr val="D9D9D9"/>
      </a:dk2>
      <a:lt2>
        <a:srgbClr val="5CBEC5"/>
      </a:lt2>
      <a:accent1>
        <a:srgbClr val="EC7307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2006-06-29T17:57:27Z</dcterms:created>
  <dc:creator>DIP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TC011367961033</vt:lpwstr>
  </property>
</Properties>
</file>