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embeddedFontLst>
    <p:embeddedFont>
      <p:font typeface="Overlock"/>
      <p:regular r:id="rId22"/>
      <p:bold r:id="rId23"/>
      <p:italic r:id="rId24"/>
      <p:boldItalic r:id="rId25"/>
    </p:embeddedFont>
    <p:embeddedFont>
      <p:font typeface="Montserrat"/>
      <p:regular r:id="rId26"/>
      <p:bold r:id="rId27"/>
      <p:italic r:id="rId28"/>
      <p:boldItalic r:id="rId29"/>
    </p:embeddedFont>
    <p:embeddedFont>
      <p:font typeface="Lato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4" roundtripDataSignature="AMtx7mgFfa1YpCMRBOg10caabyI7f+uc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Overlock-regular.fntdata"/><Relationship Id="rId21" Type="http://schemas.openxmlformats.org/officeDocument/2006/relationships/slide" Target="slides/slide16.xml"/><Relationship Id="rId24" Type="http://schemas.openxmlformats.org/officeDocument/2006/relationships/font" Target="fonts/Overlock-italic.fntdata"/><Relationship Id="rId23" Type="http://schemas.openxmlformats.org/officeDocument/2006/relationships/font" Target="fonts/Overlock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regular.fntdata"/><Relationship Id="rId25" Type="http://schemas.openxmlformats.org/officeDocument/2006/relationships/font" Target="fonts/Overlock-boldItalic.fntdata"/><Relationship Id="rId28" Type="http://schemas.openxmlformats.org/officeDocument/2006/relationships/font" Target="fonts/Montserrat-italic.fntdata"/><Relationship Id="rId27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bold.fntdata"/><Relationship Id="rId30" Type="http://schemas.openxmlformats.org/officeDocument/2006/relationships/font" Target="fonts/Lato-regular.fntdata"/><Relationship Id="rId11" Type="http://schemas.openxmlformats.org/officeDocument/2006/relationships/slide" Target="slides/slide6.xml"/><Relationship Id="rId33" Type="http://schemas.openxmlformats.org/officeDocument/2006/relationships/font" Target="fonts/Lato-boldItalic.fntdata"/><Relationship Id="rId10" Type="http://schemas.openxmlformats.org/officeDocument/2006/relationships/slide" Target="slides/slide5.xml"/><Relationship Id="rId32" Type="http://schemas.openxmlformats.org/officeDocument/2006/relationships/font" Target="fonts/La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7544620dd9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17544620dd9_0_1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5" name="Google Shape;15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7544620dd9_0_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17544620dd9_0_5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:notes"/>
          <p:cNvSpPr/>
          <p:nvPr>
            <p:ph idx="2" type="sldImg"/>
          </p:nvPr>
        </p:nvSpPr>
        <p:spPr>
          <a:xfrm>
            <a:off x="1143000" y="685800"/>
            <a:ext cx="4572000" cy="34305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17544620dd9_0_3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17544620dd9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g17544620dd9_0_39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7544620dd9_0_266"/>
          <p:cNvSpPr/>
          <p:nvPr/>
        </p:nvSpPr>
        <p:spPr>
          <a:xfrm rot="5400000">
            <a:off x="7226400" y="274573"/>
            <a:ext cx="21915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" name="Google Shape;15;g17544620dd9_0_266"/>
          <p:cNvGrpSpPr/>
          <p:nvPr/>
        </p:nvGrpSpPr>
        <p:grpSpPr>
          <a:xfrm>
            <a:off x="0" y="654"/>
            <a:ext cx="5153705" cy="6845694"/>
            <a:chOff x="0" y="75"/>
            <a:chExt cx="5153705" cy="5152950"/>
          </a:xfrm>
        </p:grpSpPr>
        <p:sp>
          <p:nvSpPr>
            <p:cNvPr id="16" name="Google Shape;16;g17544620dd9_0_266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g17544620dd9_0_266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g17544620dd9_0_266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g17544620dd9_0_266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" name="Google Shape;20;g17544620dd9_0_266"/>
          <p:cNvSpPr txBox="1"/>
          <p:nvPr>
            <p:ph type="ctrTitle"/>
          </p:nvPr>
        </p:nvSpPr>
        <p:spPr>
          <a:xfrm>
            <a:off x="3537150" y="2104533"/>
            <a:ext cx="5017500" cy="21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1" name="Google Shape;21;g17544620dd9_0_266"/>
          <p:cNvSpPr txBox="1"/>
          <p:nvPr>
            <p:ph idx="1" type="subTitle"/>
          </p:nvPr>
        </p:nvSpPr>
        <p:spPr>
          <a:xfrm>
            <a:off x="5083950" y="5233233"/>
            <a:ext cx="3470700" cy="6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22" name="Google Shape;22;g17544620dd9_0_26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g17544620dd9_0_276"/>
          <p:cNvGrpSpPr/>
          <p:nvPr/>
        </p:nvGrpSpPr>
        <p:grpSpPr>
          <a:xfrm>
            <a:off x="4406400" y="0"/>
            <a:ext cx="4737600" cy="6857248"/>
            <a:chOff x="4406400" y="0"/>
            <a:chExt cx="4737600" cy="5143065"/>
          </a:xfrm>
        </p:grpSpPr>
        <p:sp>
          <p:nvSpPr>
            <p:cNvPr id="25" name="Google Shape;25;g17544620dd9_0_276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g17544620dd9_0_276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g17544620dd9_0_276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g17544620dd9_0_276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g17544620dd9_0_276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g17544620dd9_0_276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g17544620dd9_0_276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g17544620dd9_0_276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g17544620dd9_0_276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g17544620dd9_0_27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g17544620dd9_0_276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g17544620dd9_0_276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g17544620dd9_0_276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g17544620dd9_0_276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g17544620dd9_0_276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g17544620dd9_0_276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g17544620dd9_0_276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g17544620dd9_0_276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" name="Google Shape;43;g17544620dd9_0_276"/>
          <p:cNvSpPr txBox="1"/>
          <p:nvPr>
            <p:ph type="title"/>
          </p:nvPr>
        </p:nvSpPr>
        <p:spPr>
          <a:xfrm>
            <a:off x="823850" y="2737333"/>
            <a:ext cx="45870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g17544620dd9_0_27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g17544620dd9_0_298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47" name="Google Shape;47;g17544620dd9_0_29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g17544620dd9_0_29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g17544620dd9_0_298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0" name="Google Shape;50;g17544620dd9_0_298"/>
          <p:cNvSpPr txBox="1"/>
          <p:nvPr>
            <p:ph idx="1" type="body"/>
          </p:nvPr>
        </p:nvSpPr>
        <p:spPr>
          <a:xfrm>
            <a:off x="1297500" y="2090067"/>
            <a:ext cx="70389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1" name="Google Shape;51;g17544620dd9_0_29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g17544620dd9_0_305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54" name="Google Shape;54;g17544620dd9_0_30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g17544620dd9_0_30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" name="Google Shape;56;g17544620dd9_0_305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" name="Google Shape;57;g17544620dd9_0_305"/>
          <p:cNvSpPr txBox="1"/>
          <p:nvPr>
            <p:ph idx="1" type="body"/>
          </p:nvPr>
        </p:nvSpPr>
        <p:spPr>
          <a:xfrm>
            <a:off x="1297500" y="2090067"/>
            <a:ext cx="34032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8" name="Google Shape;58;g17544620dd9_0_305"/>
          <p:cNvSpPr txBox="1"/>
          <p:nvPr>
            <p:ph idx="2" type="body"/>
          </p:nvPr>
        </p:nvSpPr>
        <p:spPr>
          <a:xfrm>
            <a:off x="4933221" y="2090067"/>
            <a:ext cx="34032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9" name="Google Shape;59;g17544620dd9_0_30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g17544620dd9_0_313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62" name="Google Shape;62;g17544620dd9_0_31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g17544620dd9_0_313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" name="Google Shape;64;g17544620dd9_0_313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5" name="Google Shape;65;g17544620dd9_0_31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g17544620dd9_0_319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68" name="Google Shape;68;g17544620dd9_0_31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g17544620dd9_0_31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" name="Google Shape;70;g17544620dd9_0_319"/>
          <p:cNvSpPr txBox="1"/>
          <p:nvPr>
            <p:ph type="title"/>
          </p:nvPr>
        </p:nvSpPr>
        <p:spPr>
          <a:xfrm>
            <a:off x="1297500" y="525000"/>
            <a:ext cx="3798900" cy="19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" name="Google Shape;71;g17544620dd9_0_319"/>
          <p:cNvSpPr txBox="1"/>
          <p:nvPr>
            <p:ph idx="1" type="body"/>
          </p:nvPr>
        </p:nvSpPr>
        <p:spPr>
          <a:xfrm>
            <a:off x="1297500" y="2630067"/>
            <a:ext cx="3798900" cy="32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2" name="Google Shape;72;g17544620dd9_0_3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g17544620dd9_0_326"/>
          <p:cNvGrpSpPr/>
          <p:nvPr/>
        </p:nvGrpSpPr>
        <p:grpSpPr>
          <a:xfrm>
            <a:off x="4406400" y="0"/>
            <a:ext cx="4737600" cy="6857829"/>
            <a:chOff x="4406400" y="0"/>
            <a:chExt cx="4737600" cy="5143500"/>
          </a:xfrm>
        </p:grpSpPr>
        <p:sp>
          <p:nvSpPr>
            <p:cNvPr id="75" name="Google Shape;75;g17544620dd9_0_326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g17544620dd9_0_326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g17544620dd9_0_326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g17544620dd9_0_326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g17544620dd9_0_326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g17544620dd9_0_326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g17544620dd9_0_326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g17544620dd9_0_326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g17544620dd9_0_326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g17544620dd9_0_326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g17544620dd9_0_326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g17544620dd9_0_326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g17544620dd9_0_326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g17544620dd9_0_326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g17544620dd9_0_326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g17544620dd9_0_326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g17544620dd9_0_326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g17544620dd9_0_326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g17544620dd9_0_326"/>
          <p:cNvSpPr txBox="1"/>
          <p:nvPr>
            <p:ph type="title"/>
          </p:nvPr>
        </p:nvSpPr>
        <p:spPr>
          <a:xfrm>
            <a:off x="823850" y="1155700"/>
            <a:ext cx="4587000" cy="469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g17544620dd9_0_3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17544620dd9_0_348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97" name="Google Shape;97;g17544620dd9_0_34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g17544620dd9_0_348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" name="Google Shape;99;g17544620dd9_0_348"/>
          <p:cNvSpPr txBox="1"/>
          <p:nvPr>
            <p:ph type="title"/>
          </p:nvPr>
        </p:nvSpPr>
        <p:spPr>
          <a:xfrm>
            <a:off x="1297500" y="2211100"/>
            <a:ext cx="3036300" cy="23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g17544620dd9_0_348"/>
          <p:cNvSpPr txBox="1"/>
          <p:nvPr>
            <p:ph idx="1" type="subTitle"/>
          </p:nvPr>
        </p:nvSpPr>
        <p:spPr>
          <a:xfrm>
            <a:off x="1297500" y="4717333"/>
            <a:ext cx="3036300" cy="6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01" name="Google Shape;101;g17544620dd9_0_348"/>
          <p:cNvSpPr txBox="1"/>
          <p:nvPr>
            <p:ph idx="2" type="body"/>
          </p:nvPr>
        </p:nvSpPr>
        <p:spPr>
          <a:xfrm>
            <a:off x="4648200" y="2262133"/>
            <a:ext cx="3676800" cy="31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g17544620dd9_0_34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g17544620dd9_0_356"/>
          <p:cNvGrpSpPr/>
          <p:nvPr/>
        </p:nvGrpSpPr>
        <p:grpSpPr>
          <a:xfrm>
            <a:off x="0" y="5504636"/>
            <a:ext cx="698925" cy="912853"/>
            <a:chOff x="0" y="3785672"/>
            <a:chExt cx="698925" cy="684657"/>
          </a:xfrm>
        </p:grpSpPr>
        <p:sp>
          <p:nvSpPr>
            <p:cNvPr id="105" name="Google Shape;105;g17544620dd9_0_356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g17544620dd9_0_356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g17544620dd9_0_356"/>
          <p:cNvSpPr txBox="1"/>
          <p:nvPr>
            <p:ph idx="1" type="body"/>
          </p:nvPr>
        </p:nvSpPr>
        <p:spPr>
          <a:xfrm>
            <a:off x="812725" y="5740500"/>
            <a:ext cx="6936000" cy="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g17544620dd9_0_35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17544620dd9_0_362"/>
          <p:cNvGrpSpPr/>
          <p:nvPr/>
        </p:nvGrpSpPr>
        <p:grpSpPr>
          <a:xfrm>
            <a:off x="4406400" y="0"/>
            <a:ext cx="4737600" cy="6857248"/>
            <a:chOff x="4406400" y="0"/>
            <a:chExt cx="4737600" cy="5143065"/>
          </a:xfrm>
        </p:grpSpPr>
        <p:sp>
          <p:nvSpPr>
            <p:cNvPr id="111" name="Google Shape;111;g17544620dd9_0_362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g17544620dd9_0_362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g17544620dd9_0_362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g17544620dd9_0_362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g17544620dd9_0_362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g17544620dd9_0_362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g17544620dd9_0_362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g17544620dd9_0_362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g17544620dd9_0_362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g17544620dd9_0_362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g17544620dd9_0_362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g17544620dd9_0_362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g17544620dd9_0_362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g17544620dd9_0_362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g17544620dd9_0_362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g17544620dd9_0_362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g17544620dd9_0_362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g17544620dd9_0_362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g17544620dd9_0_362"/>
          <p:cNvSpPr txBox="1"/>
          <p:nvPr>
            <p:ph hasCustomPrompt="1" type="title"/>
          </p:nvPr>
        </p:nvSpPr>
        <p:spPr>
          <a:xfrm>
            <a:off x="823850" y="1712900"/>
            <a:ext cx="47760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0" name="Google Shape;130;g17544620dd9_0_362"/>
          <p:cNvSpPr txBox="1"/>
          <p:nvPr>
            <p:ph idx="1" type="body"/>
          </p:nvPr>
        </p:nvSpPr>
        <p:spPr>
          <a:xfrm>
            <a:off x="823850" y="3524166"/>
            <a:ext cx="4776000" cy="16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1" name="Google Shape;131;g17544620dd9_0_36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7544620dd9_0_38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7544620dd9_0_387"/>
          <p:cNvSpPr txBox="1"/>
          <p:nvPr>
            <p:ph idx="1" type="body"/>
          </p:nvPr>
        </p:nvSpPr>
        <p:spPr>
          <a:xfrm>
            <a:off x="457200" y="1481328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6324" lvl="0" marL="457200" rtl="0" algn="l">
              <a:spcBef>
                <a:spcPts val="400"/>
              </a:spcBef>
              <a:spcAft>
                <a:spcPts val="0"/>
              </a:spcAft>
              <a:buSzPts val="1224"/>
              <a:buChar char="●"/>
              <a:defRPr/>
            </a:lvl1pPr>
            <a:lvl2pPr indent="-342900" lvl="1" marL="914400" rtl="0" algn="l">
              <a:spcBef>
                <a:spcPts val="324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spcBef>
                <a:spcPts val="12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spcBef>
                <a:spcPts val="12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6" name="Google Shape;136;g17544620dd9_0_387"/>
          <p:cNvSpPr txBox="1"/>
          <p:nvPr>
            <p:ph idx="10" type="dt"/>
          </p:nvPr>
        </p:nvSpPr>
        <p:spPr>
          <a:xfrm>
            <a:off x="6727032" y="6407944"/>
            <a:ext cx="1920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g17544620dd9_0_387"/>
          <p:cNvSpPr txBox="1"/>
          <p:nvPr>
            <p:ph idx="11" type="ftr"/>
          </p:nvPr>
        </p:nvSpPr>
        <p:spPr>
          <a:xfrm>
            <a:off x="4380072" y="6407944"/>
            <a:ext cx="235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17544620dd9_0_387"/>
          <p:cNvSpPr txBox="1"/>
          <p:nvPr>
            <p:ph idx="12" type="sldNum"/>
          </p:nvPr>
        </p:nvSpPr>
        <p:spPr>
          <a:xfrm>
            <a:off x="8647272" y="6407944"/>
            <a:ext cx="365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" name="Google Shape;139;g17544620dd9_0_38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7544620dd9_0_262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" name="Google Shape;11;g17544620dd9_0_262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g17544620dd9_0_26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rde.triact.co.id/" TargetMode="External"/><Relationship Id="rId4" Type="http://schemas.openxmlformats.org/officeDocument/2006/relationships/hyperlink" Target="http://rde.triact.co.id/" TargetMode="External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7544620dd9_0_131"/>
          <p:cNvSpPr txBox="1"/>
          <p:nvPr>
            <p:ph type="ctrTitle"/>
          </p:nvPr>
        </p:nvSpPr>
        <p:spPr>
          <a:xfrm>
            <a:off x="3537150" y="2104533"/>
            <a:ext cx="5017500" cy="210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Lucida Sans"/>
              <a:buNone/>
            </a:pPr>
            <a:r>
              <a:rPr b="1" lang="en-US"/>
              <a:t>SURAT TAGIHAN PAJAK (STP)</a:t>
            </a:r>
            <a:endParaRPr b="1"/>
          </a:p>
        </p:txBody>
      </p:sp>
      <p:sp>
        <p:nvSpPr>
          <p:cNvPr id="145" name="Google Shape;145;g17544620dd9_0_131"/>
          <p:cNvSpPr txBox="1"/>
          <p:nvPr/>
        </p:nvSpPr>
        <p:spPr>
          <a:xfrm>
            <a:off x="5236350" y="5385625"/>
            <a:ext cx="3655500" cy="6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JUAN KASMA, S.E., M.AK., CPA., BKP</a:t>
            </a:r>
            <a:endParaRPr sz="16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6" name="Google Shape;146;g17544620dd9_0_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3950" y="328850"/>
            <a:ext cx="3725200" cy="11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/>
          <p:nvPr>
            <p:ph idx="1" type="body"/>
          </p:nvPr>
        </p:nvSpPr>
        <p:spPr>
          <a:xfrm>
            <a:off x="328550" y="3357550"/>
            <a:ext cx="8429700" cy="16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904"/>
              <a:buNone/>
            </a:pPr>
            <a:r>
              <a:rPr b="1" lang="en-US" sz="2000"/>
              <a:t>Fungsi STP :</a:t>
            </a:r>
            <a:endParaRPr b="1" sz="2000"/>
          </a:p>
          <a:p>
            <a:pPr indent="-262128" lvl="0" marL="365760" rtl="0" algn="just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Sebagai koreksi atas jumlah pajak yang terutang menurut SPT WP;</a:t>
            </a:r>
            <a:endParaRPr sz="2000"/>
          </a:p>
          <a:p>
            <a:pPr indent="-262128" lvl="0" marL="365760" rtl="0" algn="just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Sarana untuk mengenakan sanksi berupa bunga atau denda;</a:t>
            </a:r>
            <a:endParaRPr sz="2000"/>
          </a:p>
          <a:p>
            <a:pPr indent="-262128" lvl="0" marL="365760" rtl="0" algn="just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Sarana untuk menagih pajak.</a:t>
            </a:r>
            <a:endParaRPr sz="2000"/>
          </a:p>
        </p:txBody>
      </p:sp>
      <p:sp>
        <p:nvSpPr>
          <p:cNvPr id="152" name="Google Shape;152;p1"/>
          <p:cNvSpPr/>
          <p:nvPr/>
        </p:nvSpPr>
        <p:spPr>
          <a:xfrm>
            <a:off x="328550" y="1364976"/>
            <a:ext cx="8429700" cy="1729500"/>
          </a:xfrm>
          <a:prstGeom prst="rect">
            <a:avLst/>
          </a:prstGeom>
          <a:noFill/>
          <a:ln cap="flat" cmpd="thickThin" w="762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Surat Tagihan Pajak</a:t>
            </a:r>
            <a:r>
              <a:rPr lang="en-US" sz="3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adalah surat untuk melakukan tagihan pajak dan/atau sanksi administrasi berupa bunga dan/atau denda.</a:t>
            </a:r>
            <a:endParaRPr sz="3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/>
          <p:nvPr/>
        </p:nvSpPr>
        <p:spPr>
          <a:xfrm>
            <a:off x="2057400" y="3505200"/>
            <a:ext cx="3870900" cy="1371600"/>
          </a:xfrm>
          <a:prstGeom prst="flowChartAlternateProcess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PPh dalam tahun berjalan tidak atau kurang dibayar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8" name="Google Shape;158;p2"/>
          <p:cNvSpPr/>
          <p:nvPr/>
        </p:nvSpPr>
        <p:spPr>
          <a:xfrm>
            <a:off x="2057400" y="1295400"/>
            <a:ext cx="3870900" cy="1828800"/>
          </a:xfrm>
          <a:prstGeom prst="flowChartAlternateProcess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Berdasarkan penelitian terdapat kekurangan pembayaran pajak akibat salah tulis dan/atau salah hitung </a:t>
            </a:r>
            <a:endParaRPr sz="1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9" name="Google Shape;159;p2"/>
          <p:cNvSpPr/>
          <p:nvPr/>
        </p:nvSpPr>
        <p:spPr>
          <a:xfrm rot="-5400000">
            <a:off x="-972109" y="2556147"/>
            <a:ext cx="4114800" cy="914382"/>
          </a:xfrm>
          <a:prstGeom prst="flowChartTerminator">
            <a:avLst/>
          </a:prstGeom>
          <a:solidFill>
            <a:schemeClr val="lt1"/>
          </a:solidFill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"/>
          <p:cNvSpPr txBox="1"/>
          <p:nvPr/>
        </p:nvSpPr>
        <p:spPr>
          <a:xfrm>
            <a:off x="819700" y="1149879"/>
            <a:ext cx="646596" cy="3726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P</a:t>
            </a:r>
            <a:endParaRPr/>
          </a:p>
        </p:txBody>
      </p:sp>
      <p:cxnSp>
        <p:nvCxnSpPr>
          <p:cNvPr id="161" name="Google Shape;161;p2"/>
          <p:cNvCxnSpPr>
            <a:stCxn id="159" idx="2"/>
            <a:endCxn id="158" idx="1"/>
          </p:cNvCxnSpPr>
          <p:nvPr/>
        </p:nvCxnSpPr>
        <p:spPr>
          <a:xfrm flipH="1" rot="10800000">
            <a:off x="1542482" y="2209938"/>
            <a:ext cx="514800" cy="80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" name="Google Shape;162;p2"/>
          <p:cNvCxnSpPr>
            <a:stCxn id="159" idx="2"/>
            <a:endCxn id="157" idx="1"/>
          </p:cNvCxnSpPr>
          <p:nvPr/>
        </p:nvCxnSpPr>
        <p:spPr>
          <a:xfrm>
            <a:off x="1542482" y="3013338"/>
            <a:ext cx="514800" cy="1177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" name="Google Shape;163;p2"/>
          <p:cNvSpPr/>
          <p:nvPr/>
        </p:nvSpPr>
        <p:spPr>
          <a:xfrm>
            <a:off x="6443225" y="1554488"/>
            <a:ext cx="2590800" cy="2917700"/>
          </a:xfrm>
          <a:prstGeom prst="flowChartProcess">
            <a:avLst/>
          </a:prstGeom>
          <a:solidFill>
            <a:schemeClr val="lt1"/>
          </a:solidFill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Sanksi Administrasi</a:t>
            </a:r>
            <a:endParaRPr sz="2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Berupa Bunga yang</a:t>
            </a:r>
            <a:endParaRPr sz="2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ditetapkan oleh Menteri Keuangan paling lama 24 bulan</a:t>
            </a:r>
            <a:endParaRPr sz="2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164" name="Google Shape;164;p2"/>
          <p:cNvCxnSpPr/>
          <p:nvPr/>
        </p:nvCxnSpPr>
        <p:spPr>
          <a:xfrm>
            <a:off x="6096000" y="3886200"/>
            <a:ext cx="304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5" name="Google Shape;165;p2"/>
          <p:cNvSpPr txBox="1"/>
          <p:nvPr/>
        </p:nvSpPr>
        <p:spPr>
          <a:xfrm>
            <a:off x="6143636" y="6215082"/>
            <a:ext cx="88036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*Pasal 14</a:t>
            </a:r>
            <a:endParaRPr sz="12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166" name="Google Shape;166;p2"/>
          <p:cNvCxnSpPr>
            <a:stCxn id="160" idx="3"/>
            <a:endCxn id="158" idx="1"/>
          </p:cNvCxnSpPr>
          <p:nvPr/>
        </p:nvCxnSpPr>
        <p:spPr>
          <a:xfrm flipH="1" rot="10800000">
            <a:off x="1466296" y="2209938"/>
            <a:ext cx="591000" cy="803400"/>
          </a:xfrm>
          <a:prstGeom prst="bentConnector3">
            <a:avLst>
              <a:gd fmla="val 50009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" name="Google Shape;167;p2"/>
          <p:cNvCxnSpPr>
            <a:stCxn id="160" idx="3"/>
            <a:endCxn id="157" idx="1"/>
          </p:cNvCxnSpPr>
          <p:nvPr/>
        </p:nvCxnSpPr>
        <p:spPr>
          <a:xfrm>
            <a:off x="1466296" y="3013338"/>
            <a:ext cx="591000" cy="1177800"/>
          </a:xfrm>
          <a:prstGeom prst="bentConnector3">
            <a:avLst>
              <a:gd fmla="val 50009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" name="Google Shape;168;p2"/>
          <p:cNvCxnSpPr>
            <a:stCxn id="157" idx="3"/>
            <a:endCxn id="163" idx="1"/>
          </p:cNvCxnSpPr>
          <p:nvPr/>
        </p:nvCxnSpPr>
        <p:spPr>
          <a:xfrm flipH="1" rot="10800000">
            <a:off x="5928300" y="3013200"/>
            <a:ext cx="514800" cy="1177800"/>
          </a:xfrm>
          <a:prstGeom prst="bentConnector3">
            <a:avLst>
              <a:gd fmla="val 50012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9" name="Google Shape;169;p2"/>
          <p:cNvCxnSpPr>
            <a:stCxn id="158" idx="3"/>
            <a:endCxn id="163" idx="1"/>
          </p:cNvCxnSpPr>
          <p:nvPr/>
        </p:nvCxnSpPr>
        <p:spPr>
          <a:xfrm>
            <a:off x="5928300" y="2209800"/>
            <a:ext cx="514800" cy="803400"/>
          </a:xfrm>
          <a:prstGeom prst="bentConnector3">
            <a:avLst>
              <a:gd fmla="val 50012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"/>
          <p:cNvSpPr/>
          <p:nvPr/>
        </p:nvSpPr>
        <p:spPr>
          <a:xfrm>
            <a:off x="1905000" y="1676400"/>
            <a:ext cx="4114800" cy="1676400"/>
          </a:xfrm>
          <a:prstGeom prst="flowChartAlternateProcess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Pengusaha yang dikenakan Pajak berdasarkan UU PPN 1984 dan perubahannya tetapi tidak melaporkan kegiatan usahanya Untuk dikukuhkan sebagai PKP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5" name="Google Shape;175;p3"/>
          <p:cNvSpPr/>
          <p:nvPr/>
        </p:nvSpPr>
        <p:spPr>
          <a:xfrm>
            <a:off x="1905000" y="152400"/>
            <a:ext cx="4114800" cy="1295400"/>
          </a:xfrm>
          <a:prstGeom prst="flowChartAlternateProcess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Wajib Pajak dikenakan sanksi administrasi berupa denda dan/atau bunga  </a:t>
            </a:r>
            <a:endParaRPr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6" name="Google Shape;176;p3"/>
          <p:cNvSpPr/>
          <p:nvPr/>
        </p:nvSpPr>
        <p:spPr>
          <a:xfrm rot="-5400000">
            <a:off x="-2324100" y="2857500"/>
            <a:ext cx="6172200" cy="914400"/>
          </a:xfrm>
          <a:prstGeom prst="flowChartTerminator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3"/>
          <p:cNvSpPr txBox="1"/>
          <p:nvPr/>
        </p:nvSpPr>
        <p:spPr>
          <a:xfrm>
            <a:off x="438700" y="576644"/>
            <a:ext cx="646596" cy="55904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S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T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P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8" name="Google Shape;178;p3"/>
          <p:cNvSpPr/>
          <p:nvPr/>
        </p:nvSpPr>
        <p:spPr>
          <a:xfrm>
            <a:off x="6629400" y="1947000"/>
            <a:ext cx="2286000" cy="2735400"/>
          </a:xfrm>
          <a:prstGeom prst="flowChartProcess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Sanksi Administrasi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Berupa denda</a:t>
            </a:r>
            <a:r>
              <a:rPr lang="en-US"/>
              <a:t> s</a:t>
            </a:r>
            <a:r>
              <a:rPr lang="en-US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ebesar 1% dari</a:t>
            </a:r>
            <a:r>
              <a:rPr lang="en-US"/>
              <a:t> </a:t>
            </a:r>
            <a:r>
              <a:rPr lang="en-US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Dasar Pengenaan</a:t>
            </a:r>
            <a:r>
              <a:rPr lang="en-US"/>
              <a:t> </a:t>
            </a:r>
            <a:r>
              <a:rPr lang="en-US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Pajak</a:t>
            </a:r>
            <a:endParaRPr sz="2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79" name="Google Shape;179;p3"/>
          <p:cNvSpPr/>
          <p:nvPr/>
        </p:nvSpPr>
        <p:spPr>
          <a:xfrm>
            <a:off x="1905000" y="3581400"/>
            <a:ext cx="4114800" cy="1143000"/>
          </a:xfrm>
          <a:prstGeom prst="flowChartAlternateProcess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Pengusaha yang tidak dikukuhkan sebagai PKP tetapi membuat Faktur Pajak 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0" name="Google Shape;180;p3"/>
          <p:cNvSpPr/>
          <p:nvPr/>
        </p:nvSpPr>
        <p:spPr>
          <a:xfrm>
            <a:off x="1905000" y="4953000"/>
            <a:ext cx="4114800" cy="1676400"/>
          </a:xfrm>
          <a:prstGeom prst="flowChartAlternateProcess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Pengusaha yang telah dikukuhkan sebagai PKP tidak membuat Faktur Pajak atau membuat Faktur Pajak tetapi tidak tepat waktu atau tidak mengisi selengkapnya Faktur Pajak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1" name="Google Shape;181;p3"/>
          <p:cNvSpPr txBox="1"/>
          <p:nvPr/>
        </p:nvSpPr>
        <p:spPr>
          <a:xfrm>
            <a:off x="7429520" y="5500702"/>
            <a:ext cx="88036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*Pasal 14</a:t>
            </a:r>
            <a:endParaRPr sz="12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182" name="Google Shape;182;p3"/>
          <p:cNvCxnSpPr>
            <a:stCxn id="176" idx="2"/>
            <a:endCxn id="175" idx="1"/>
          </p:cNvCxnSpPr>
          <p:nvPr/>
        </p:nvCxnSpPr>
        <p:spPr>
          <a:xfrm flipH="1" rot="10800000">
            <a:off x="1219200" y="800100"/>
            <a:ext cx="685800" cy="2514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3"/>
          <p:cNvCxnSpPr>
            <a:stCxn id="176" idx="2"/>
            <a:endCxn id="174" idx="1"/>
          </p:cNvCxnSpPr>
          <p:nvPr/>
        </p:nvCxnSpPr>
        <p:spPr>
          <a:xfrm flipH="1" rot="10800000">
            <a:off x="1219200" y="2514600"/>
            <a:ext cx="685800" cy="8001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3"/>
          <p:cNvCxnSpPr>
            <a:stCxn id="176" idx="2"/>
            <a:endCxn id="179" idx="1"/>
          </p:cNvCxnSpPr>
          <p:nvPr/>
        </p:nvCxnSpPr>
        <p:spPr>
          <a:xfrm>
            <a:off x="1219200" y="3314700"/>
            <a:ext cx="685800" cy="8382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3"/>
          <p:cNvCxnSpPr>
            <a:stCxn id="176" idx="2"/>
            <a:endCxn id="180" idx="1"/>
          </p:cNvCxnSpPr>
          <p:nvPr/>
        </p:nvCxnSpPr>
        <p:spPr>
          <a:xfrm>
            <a:off x="1219200" y="3314700"/>
            <a:ext cx="685800" cy="2476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" name="Google Shape;186;p3"/>
          <p:cNvCxnSpPr>
            <a:stCxn id="175" idx="3"/>
            <a:endCxn id="178" idx="1"/>
          </p:cNvCxnSpPr>
          <p:nvPr/>
        </p:nvCxnSpPr>
        <p:spPr>
          <a:xfrm>
            <a:off x="6019800" y="800100"/>
            <a:ext cx="609600" cy="25146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3"/>
          <p:cNvCxnSpPr>
            <a:stCxn id="174" idx="3"/>
            <a:endCxn id="178" idx="1"/>
          </p:cNvCxnSpPr>
          <p:nvPr/>
        </p:nvCxnSpPr>
        <p:spPr>
          <a:xfrm>
            <a:off x="6019800" y="2514600"/>
            <a:ext cx="609600" cy="8001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" name="Google Shape;188;p3"/>
          <p:cNvCxnSpPr>
            <a:stCxn id="179" idx="3"/>
            <a:endCxn id="178" idx="1"/>
          </p:cNvCxnSpPr>
          <p:nvPr/>
        </p:nvCxnSpPr>
        <p:spPr>
          <a:xfrm flipH="1" rot="10800000">
            <a:off x="6019800" y="3314700"/>
            <a:ext cx="609600" cy="8382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3"/>
          <p:cNvCxnSpPr>
            <a:stCxn id="180" idx="3"/>
            <a:endCxn id="178" idx="1"/>
          </p:cNvCxnSpPr>
          <p:nvPr/>
        </p:nvCxnSpPr>
        <p:spPr>
          <a:xfrm flipH="1" rot="10800000">
            <a:off x="6019800" y="3314700"/>
            <a:ext cx="609600" cy="2476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"/>
          <p:cNvSpPr txBox="1"/>
          <p:nvPr>
            <p:ph type="title"/>
          </p:nvPr>
        </p:nvSpPr>
        <p:spPr>
          <a:xfrm>
            <a:off x="315913" y="333375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3600"/>
              <a:t>PENAGIHAN PAJAK</a:t>
            </a:r>
            <a:endParaRPr b="1" sz="3600"/>
          </a:p>
        </p:txBody>
      </p:sp>
      <p:sp>
        <p:nvSpPr>
          <p:cNvPr id="195" name="Google Shape;195;p4"/>
          <p:cNvSpPr txBox="1"/>
          <p:nvPr/>
        </p:nvSpPr>
        <p:spPr>
          <a:xfrm>
            <a:off x="418000" y="1428725"/>
            <a:ext cx="81702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K</a:t>
            </a:r>
            <a:r>
              <a:rPr lang="en-US" sz="2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ewajiban pajak kepada negara dengan dua cara:</a:t>
            </a:r>
            <a:endParaRPr sz="2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92100" lvl="0" marL="4000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ucida Sans"/>
              <a:buAutoNum type="alphaLcPeriod"/>
            </a:pPr>
            <a:r>
              <a:rPr lang="en-US" sz="2800" u="sng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Secara material</a:t>
            </a:r>
            <a:endParaRPr sz="2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Saat undang-undang pajak diundangkan.   Pembayaran dan pelaporan PPh Pasal 25, SPT PPh Pasal 21, maupun SPT Masa PPN.</a:t>
            </a:r>
            <a:endParaRPr>
              <a:solidFill>
                <a:schemeClr val="lt1"/>
              </a:solidFill>
            </a:endParaRPr>
          </a:p>
          <a:p>
            <a:pPr indent="-292100" lvl="0" marL="40005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ucida Sans"/>
              <a:buAutoNum type="alphaLcPeriod"/>
            </a:pPr>
            <a:r>
              <a:rPr lang="en-US" sz="2800" u="sng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Secara formal</a:t>
            </a:r>
            <a:endParaRPr sz="2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S</a:t>
            </a:r>
            <a:r>
              <a:rPr lang="en-US" sz="2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etelah tagihan pajak</a:t>
            </a:r>
            <a:endParaRPr sz="2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"/>
          <p:cNvSpPr txBox="1"/>
          <p:nvPr>
            <p:ph type="title"/>
          </p:nvPr>
        </p:nvSpPr>
        <p:spPr>
          <a:xfrm>
            <a:off x="438675" y="144000"/>
            <a:ext cx="70389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3600"/>
              <a:t>PENAGIHAN PAJAK</a:t>
            </a:r>
            <a:endParaRPr b="1" sz="3600"/>
          </a:p>
        </p:txBody>
      </p:sp>
      <p:sp>
        <p:nvSpPr>
          <p:cNvPr id="201" name="Google Shape;201;p5"/>
          <p:cNvSpPr txBox="1"/>
          <p:nvPr/>
        </p:nvSpPr>
        <p:spPr>
          <a:xfrm>
            <a:off x="357158" y="1142984"/>
            <a:ext cx="87867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Dasar: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09550" lvl="0" marL="1143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•"/>
            </a:pPr>
            <a:r>
              <a:rPr lang="en-US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Surat Tagihan Pajak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09550" lvl="0" marL="1143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•"/>
            </a:pPr>
            <a:r>
              <a:rPr lang="en-US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Surat Ketetapan Pajak Kurang Bayar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09550" lvl="0" marL="1143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•"/>
            </a:pPr>
            <a:r>
              <a:rPr lang="en-US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Surat Ketetapan Pajak Kurang Bayar Tambahan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09550" lvl="0" marL="1143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•"/>
            </a:pPr>
            <a:r>
              <a:rPr lang="en-US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Surat Keputusan Pembetulan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09550" lvl="0" marL="1143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•"/>
            </a:pPr>
            <a:r>
              <a:rPr lang="en-US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Surat Keputusan Keberatan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09550" lvl="0" marL="1143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•"/>
            </a:pPr>
            <a:r>
              <a:rPr lang="en-US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Putusan Banding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09550" lvl="0" marL="1143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Char char="•"/>
            </a:pPr>
            <a:r>
              <a:rPr lang="en-US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Putusan Peninjauan Kembali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2" name="Google Shape;202;p5"/>
          <p:cNvSpPr txBox="1"/>
          <p:nvPr/>
        </p:nvSpPr>
        <p:spPr>
          <a:xfrm>
            <a:off x="285720" y="4214818"/>
            <a:ext cx="8643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accent1"/>
                </a:solidFill>
                <a:latin typeface="Lucida Sans"/>
                <a:ea typeface="Lucida Sans"/>
                <a:cs typeface="Lucida Sans"/>
                <a:sym typeface="Lucida Sans"/>
              </a:rPr>
              <a:t>Jatuh tempo pelunasan utang pajak tersebut </a:t>
            </a:r>
            <a:br>
              <a:rPr lang="en-US" sz="2600">
                <a:solidFill>
                  <a:schemeClr val="accent1"/>
                </a:solidFill>
                <a:latin typeface="Lucida Sans"/>
                <a:ea typeface="Lucida Sans"/>
                <a:cs typeface="Lucida Sans"/>
                <a:sym typeface="Lucida Sans"/>
              </a:rPr>
            </a:br>
            <a:r>
              <a:rPr b="1" lang="en-US" sz="2600">
                <a:solidFill>
                  <a:schemeClr val="accent1"/>
                </a:solidFill>
                <a:latin typeface="Lucida Sans"/>
                <a:ea typeface="Lucida Sans"/>
                <a:cs typeface="Lucida Sans"/>
                <a:sym typeface="Lucida Sans"/>
              </a:rPr>
              <a:t>1 bulan</a:t>
            </a:r>
            <a:r>
              <a:rPr lang="en-US" sz="2600">
                <a:solidFill>
                  <a:schemeClr val="accent1"/>
                </a:solidFill>
                <a:latin typeface="Lucida Sans"/>
                <a:ea typeface="Lucida Sans"/>
                <a:cs typeface="Lucida Sans"/>
                <a:sym typeface="Lucida Sans"/>
              </a:rPr>
              <a:t> sejak tanggal ditetapkan.</a:t>
            </a:r>
            <a:endParaRPr sz="2600">
              <a:solidFill>
                <a:schemeClr val="accen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03" name="Google Shape;203;p5"/>
          <p:cNvSpPr txBox="1"/>
          <p:nvPr/>
        </p:nvSpPr>
        <p:spPr>
          <a:xfrm>
            <a:off x="285720" y="5214950"/>
            <a:ext cx="8643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Sanksi bunga sesuai dengan tarif bunga yang ditetapkan Menteri Keuangan perbulan atas keterlambatan pembayaran Pasal 19 ayat (1) UU KUP</a:t>
            </a:r>
            <a:endParaRPr sz="24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"/>
          <p:cNvSpPr txBox="1"/>
          <p:nvPr/>
        </p:nvSpPr>
        <p:spPr>
          <a:xfrm>
            <a:off x="285732" y="3826793"/>
            <a:ext cx="8643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WP yang tidak mampu :</a:t>
            </a:r>
            <a:endParaRPr b="1" sz="24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-2667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ucida Sans"/>
              <a:buAutoNum type="alphaLcPeriod"/>
            </a:pPr>
            <a:r>
              <a:rPr lang="en-US" sz="24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penundaan pembayaran pajak;</a:t>
            </a:r>
            <a:endParaRPr sz="2400">
              <a:solidFill>
                <a:schemeClr val="lt1"/>
              </a:solidFill>
            </a:endParaRPr>
          </a:p>
          <a:p>
            <a:pPr indent="-2667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ucida Sans"/>
              <a:buAutoNum type="alphaLcPeriod"/>
            </a:pPr>
            <a:r>
              <a:rPr lang="en-US" sz="24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pembayaran pajak secara angsuran;</a:t>
            </a:r>
            <a:endParaRPr sz="2400">
              <a:solidFill>
                <a:schemeClr val="lt1"/>
              </a:solidFill>
            </a:endParaRPr>
          </a:p>
          <a:p>
            <a:pPr indent="-2667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ucida Sans"/>
              <a:buAutoNum type="alphaLcPeriod"/>
            </a:pPr>
            <a:r>
              <a:rPr lang="en-US" sz="24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penghapusan utang pajak</a:t>
            </a:r>
            <a:endParaRPr sz="24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dengan menyertakan alasan-alasan yang jelas</a:t>
            </a:r>
            <a:endParaRPr sz="24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285720" y="962004"/>
            <a:ext cx="86439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Jatuh tempo tertangguh jika:</a:t>
            </a:r>
            <a:endParaRPr b="1" sz="2400">
              <a:solidFill>
                <a:schemeClr val="lt1"/>
              </a:solidFill>
            </a:endParaRPr>
          </a:p>
          <a:p>
            <a:pPr indent="-2667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ucida Sans"/>
              <a:buAutoNum type="alphaLcPeriod"/>
            </a:pPr>
            <a:r>
              <a:rPr lang="en-US" sz="24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1 bulan untuk Wajib Pajak usaha kecil dan Wajib Pajak di daerah tertentu</a:t>
            </a:r>
            <a:endParaRPr sz="2400">
              <a:solidFill>
                <a:schemeClr val="lt1"/>
              </a:solidFill>
            </a:endParaRPr>
          </a:p>
          <a:p>
            <a:pPr indent="-2667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ucida Sans"/>
              <a:buAutoNum type="alphaLcPeriod"/>
            </a:pPr>
            <a:r>
              <a:rPr lang="en-US" sz="24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1 bulan sejak sk keberatan untuk yang tidak disetujui dalam pembahasan akhir</a:t>
            </a:r>
            <a:endParaRPr sz="2400">
              <a:solidFill>
                <a:schemeClr val="lt1"/>
              </a:solidFill>
            </a:endParaRPr>
          </a:p>
          <a:p>
            <a:pPr indent="-2667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ucida Sans"/>
              <a:buAutoNum type="alphaLcPeriod"/>
            </a:pPr>
            <a:r>
              <a:rPr lang="en-US" sz="24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1 bulan sejak putusan banding untuk yang tidak disetujui dalam pembahasan akhir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/>
          <p:nvPr/>
        </p:nvSpPr>
        <p:spPr>
          <a:xfrm>
            <a:off x="179388" y="1412776"/>
            <a:ext cx="1944340" cy="2448669"/>
          </a:xfrm>
          <a:prstGeom prst="rect">
            <a:avLst/>
          </a:prstGeom>
          <a:noFill/>
          <a:ln cap="flat" cmpd="thickThin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SKPKB, SKPKBT, STP, SK Keberatan, SK Pembetulan, Putusan Banding</a:t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3347864" y="2780928"/>
            <a:ext cx="1080120" cy="1007616"/>
          </a:xfrm>
          <a:prstGeom prst="rect">
            <a:avLst/>
          </a:prstGeom>
          <a:noFill/>
          <a:ln cap="flat" cmpd="thickThin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Jatuh Tempo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5580112" y="2780928"/>
            <a:ext cx="1152525" cy="864741"/>
          </a:xfrm>
          <a:prstGeom prst="rect">
            <a:avLst/>
          </a:prstGeom>
          <a:noFill/>
          <a:ln cap="flat" cmpd="thickThin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Surat Teguran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7" name="Google Shape;217;p7"/>
          <p:cNvSpPr/>
          <p:nvPr/>
        </p:nvSpPr>
        <p:spPr>
          <a:xfrm>
            <a:off x="7740526" y="2852862"/>
            <a:ext cx="1223962" cy="792162"/>
          </a:xfrm>
          <a:prstGeom prst="rect">
            <a:avLst/>
          </a:prstGeom>
          <a:noFill/>
          <a:ln cap="flat" cmpd="thickThin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Surat Paksa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7668344" y="5157192"/>
            <a:ext cx="1224136" cy="792733"/>
          </a:xfrm>
          <a:prstGeom prst="rect">
            <a:avLst/>
          </a:prstGeom>
          <a:noFill/>
          <a:ln cap="flat" cmpd="thickThin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SPMP </a:t>
            </a:r>
            <a:r>
              <a:rPr lang="en-US" sz="11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(Sita, blokir, cekal, sandra)</a:t>
            </a:r>
            <a:endParaRPr sz="11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19" name="Google Shape;219;p7"/>
          <p:cNvSpPr/>
          <p:nvPr/>
        </p:nvSpPr>
        <p:spPr>
          <a:xfrm>
            <a:off x="4355976" y="5157192"/>
            <a:ext cx="1728192" cy="936749"/>
          </a:xfrm>
          <a:prstGeom prst="rect">
            <a:avLst/>
          </a:prstGeom>
          <a:noFill/>
          <a:ln cap="flat" cmpd="thickThin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Pengumuman Lelang</a:t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2267744" y="2996952"/>
            <a:ext cx="936104" cy="64407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thickThin" w="55000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1 bulan</a:t>
            </a:r>
            <a:endParaRPr sz="10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4572000" y="2996952"/>
            <a:ext cx="864096" cy="64350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thickThin" w="55000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7 hari</a:t>
            </a:r>
            <a:endParaRPr sz="10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8172400" y="4005064"/>
            <a:ext cx="576064" cy="864096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thickThin" w="55000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7687718" y="4293096"/>
            <a:ext cx="546945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2 hari</a:t>
            </a:r>
            <a:endParaRPr sz="10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3059832" y="5373216"/>
            <a:ext cx="834392" cy="484632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thickThin" w="55000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14 hari</a:t>
            </a:r>
            <a:endParaRPr sz="10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6473912" y="5301208"/>
            <a:ext cx="834392" cy="484632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thickThin" w="55000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14 hari</a:t>
            </a:r>
            <a:endParaRPr sz="10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971600" y="5156547"/>
            <a:ext cx="1656184" cy="936749"/>
          </a:xfrm>
          <a:prstGeom prst="rect">
            <a:avLst/>
          </a:prstGeom>
          <a:noFill/>
          <a:ln cap="flat" cmpd="thickThin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Penjualan Lelang</a:t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6804248" y="2924944"/>
            <a:ext cx="864096" cy="64350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thickThin" w="55000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21 hari</a:t>
            </a:r>
            <a:endParaRPr sz="10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8" name="Google Shape;228;p7"/>
          <p:cNvSpPr txBox="1"/>
          <p:nvPr>
            <p:ph type="title"/>
          </p:nvPr>
        </p:nvSpPr>
        <p:spPr>
          <a:xfrm>
            <a:off x="438675" y="144000"/>
            <a:ext cx="70389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3600"/>
              <a:t>PENAGIHAN PAJAK</a:t>
            </a:r>
            <a:endParaRPr b="1" sz="36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PMK No.24/PMK.03/2008 jo 85/PMK.03/2010</a:t>
            </a:r>
            <a:endParaRPr b="1"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"/>
          <p:cNvSpPr/>
          <p:nvPr/>
        </p:nvSpPr>
        <p:spPr>
          <a:xfrm>
            <a:off x="428600" y="1071550"/>
            <a:ext cx="8215500" cy="4082700"/>
          </a:xfrm>
          <a:prstGeom prst="rect">
            <a:avLst/>
          </a:prstGeom>
          <a:solidFill>
            <a:schemeClr val="lt2"/>
          </a:solidFill>
          <a:ln cap="flat" cmpd="thickThin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678650" y="1186875"/>
            <a:ext cx="7715400" cy="39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arenR"/>
            </a:pPr>
            <a:r>
              <a:rPr lang="en-US"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i="0" lang="en-US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enanggung pajak akan meninggalkan Indonesia untuk selama-lamanya atau berniat untuk itu;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arenR"/>
            </a:pPr>
            <a:r>
              <a:rPr lang="en-US"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</a:t>
            </a:r>
            <a:r>
              <a:rPr i="0" lang="en-US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enanggung pajak memindahtangankan barang yang dimiliki atau dikuasai dalam rangka menghentikan atau mengecilkan kegiatan perusahaan atau pekerjaan yang dilakukan di Indonesia;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arenR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T</a:t>
            </a:r>
            <a:r>
              <a:rPr i="0" lang="en-US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erdapat tanda-tanda penanggung pajak akan membubarkan badan usahanya, menggabungkan atau memekarkan usahanya, memindahtangankan perusahaan yang dimiliki/dikuasainya ataupun melakukan perubahan bentuk lainnya;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arenR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B</a:t>
            </a:r>
            <a:r>
              <a:rPr i="0" lang="en-US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adan usaha akan dibubarkan oleh Negara;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2413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"/>
              <a:buAutoNum type="arabicParenR"/>
            </a:pPr>
            <a:r>
              <a:rPr lang="en-US" sz="2000">
                <a:latin typeface="Lato"/>
                <a:ea typeface="Lato"/>
                <a:cs typeface="Lato"/>
                <a:sym typeface="Lato"/>
              </a:rPr>
              <a:t>T</a:t>
            </a:r>
            <a:r>
              <a:rPr i="0" lang="en-US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erjadi penyitaan atas barang penanggung pajak oleh pihak ketiga atau terdapat tanda-tanda kepailitan.</a:t>
            </a:r>
            <a:endParaRPr i="0" sz="20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5" name="Google Shape;235;p8"/>
          <p:cNvSpPr txBox="1"/>
          <p:nvPr>
            <p:ph type="title"/>
          </p:nvPr>
        </p:nvSpPr>
        <p:spPr>
          <a:xfrm>
            <a:off x="438675" y="144000"/>
            <a:ext cx="82155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3000"/>
              <a:t>PENAGIHAN SEKETIKA DAN SEKALIGUS</a:t>
            </a:r>
            <a:endParaRPr b="1" sz="3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"/>
          <p:cNvSpPr txBox="1"/>
          <p:nvPr>
            <p:ph idx="1" type="body"/>
          </p:nvPr>
        </p:nvSpPr>
        <p:spPr>
          <a:xfrm>
            <a:off x="1297500" y="2090067"/>
            <a:ext cx="7038900" cy="38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just"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en-US" sz="2800"/>
              <a:t>Barang bergerak: mobil, deposito, tabungan, perhiasan dsb.;</a:t>
            </a:r>
            <a:endParaRPr sz="2800"/>
          </a:p>
          <a:p>
            <a:pPr indent="-406400" lvl="0" marL="457200" rtl="0" algn="just"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en-US" sz="2800"/>
              <a:t>Barang tidak bergerak seperti rumah, tanah;</a:t>
            </a:r>
            <a:endParaRPr sz="2800"/>
          </a:p>
          <a:p>
            <a:pPr indent="-406400" lvl="0" marL="457200" rtl="0" algn="just"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en-US" sz="2800"/>
              <a:t>Rekening tabungan atau deposito;</a:t>
            </a:r>
            <a:endParaRPr sz="2800"/>
          </a:p>
          <a:p>
            <a:pPr indent="-406400" lvl="0" marL="457200" rtl="0" algn="just"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en-US" sz="2800"/>
              <a:t>Piutang;</a:t>
            </a:r>
            <a:endParaRPr sz="2800"/>
          </a:p>
          <a:p>
            <a:pPr indent="-406400" lvl="0" marL="457200" rtl="0" algn="just">
              <a:spcBef>
                <a:spcPts val="0"/>
              </a:spcBef>
              <a:spcAft>
                <a:spcPts val="0"/>
              </a:spcAft>
              <a:buSzPts val="2800"/>
              <a:buAutoNum type="arabicParenR"/>
            </a:pPr>
            <a:r>
              <a:rPr lang="en-US" sz="2800"/>
              <a:t>KPP dapat melakukan penyitaan diluar wilayah kerjanya</a:t>
            </a:r>
            <a:endParaRPr sz="2800"/>
          </a:p>
        </p:txBody>
      </p:sp>
      <p:sp>
        <p:nvSpPr>
          <p:cNvPr id="241" name="Google Shape;241;p9"/>
          <p:cNvSpPr txBox="1"/>
          <p:nvPr>
            <p:ph type="title"/>
          </p:nvPr>
        </p:nvSpPr>
        <p:spPr>
          <a:xfrm>
            <a:off x="438675" y="677400"/>
            <a:ext cx="82155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3000"/>
              <a:t>BARANG-BARANG YANG BOLEH DISITA</a:t>
            </a:r>
            <a:endParaRPr b="1" sz="3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/>
          <p:nvPr/>
        </p:nvSpPr>
        <p:spPr>
          <a:xfrm>
            <a:off x="357150" y="1162025"/>
            <a:ext cx="8215500" cy="903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thickThin" w="762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Negara mempunyai hak mendahulu untuk utang pajak atas barang-barang milik Penanggung Pajak </a:t>
            </a:r>
            <a:r>
              <a:rPr lang="en-US" sz="2000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*Pasal 21 (1)</a:t>
            </a:r>
            <a:endParaRPr sz="2000">
              <a:solidFill>
                <a:srgbClr val="FF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357158" y="2252650"/>
            <a:ext cx="8215500" cy="3714900"/>
          </a:xfrm>
          <a:prstGeom prst="rect">
            <a:avLst/>
          </a:prstGeom>
          <a:solidFill>
            <a:schemeClr val="lt1"/>
          </a:solidFill>
          <a:ln cap="flat" cmpd="thickThin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438673" y="2401900"/>
            <a:ext cx="80178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Dikecualikan </a:t>
            </a:r>
            <a:r>
              <a:rPr i="0" lang="en-US" sz="25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dari hak mendahulu :</a:t>
            </a:r>
            <a:endParaRPr sz="2500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0" lang="en-US" sz="25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1)	biaya perkara yang semata-mata disebabkan suatu penghukuman untuk melelang suatu barang bergerak maupun tidak bergerak;</a:t>
            </a:r>
            <a:endParaRPr i="0" sz="25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0" lang="en-US" sz="25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2)	biaya yang telah dikeluarkan untuk menyelamatkan barang;</a:t>
            </a:r>
            <a:endParaRPr i="0" sz="25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0" lang="en-US" sz="25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3)	biaya perkara yang semata-mata disebabkan pelelangan dan penyelesaian suatu warisan.</a:t>
            </a:r>
            <a:endParaRPr i="0" sz="25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9" name="Google Shape;249;p10"/>
          <p:cNvSpPr txBox="1"/>
          <p:nvPr>
            <p:ph type="title"/>
          </p:nvPr>
        </p:nvSpPr>
        <p:spPr>
          <a:xfrm>
            <a:off x="438675" y="144000"/>
            <a:ext cx="82155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3000"/>
              <a:t>HAK MENDAHULU</a:t>
            </a:r>
            <a:endParaRPr b="1" sz="3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"/>
          <p:cNvSpPr txBox="1"/>
          <p:nvPr>
            <p:ph idx="1" type="body"/>
          </p:nvPr>
        </p:nvSpPr>
        <p:spPr>
          <a:xfrm>
            <a:off x="464250" y="1790075"/>
            <a:ext cx="8136600" cy="37764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2" lvl="0" marL="365760" rtl="0" algn="just">
              <a:spcBef>
                <a:spcPts val="0"/>
              </a:spcBef>
              <a:spcAft>
                <a:spcPts val="0"/>
              </a:spcAft>
              <a:buSzPts val="1836"/>
              <a:buNone/>
            </a:pPr>
            <a:r>
              <a:rPr lang="en-US" sz="1700"/>
              <a:t>Daluwarsa selama 5 tahun tertangguh apabila:</a:t>
            </a:r>
            <a:endParaRPr sz="1700"/>
          </a:p>
          <a:p>
            <a:pPr indent="-222250" lvl="0" marL="342900" rtl="0" algn="just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-US" sz="1700"/>
              <a:t>Diterbitkan Surat Teguran dan Surat Paksa;</a:t>
            </a:r>
            <a:endParaRPr sz="1700"/>
          </a:p>
          <a:p>
            <a:pPr indent="-222250" lvl="0" marL="342900" rtl="0" algn="just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-US" sz="1700"/>
              <a:t>Ada pengakuan utang pajak dari WP baik langsung maupun tidak langsung, berupa :</a:t>
            </a:r>
            <a:endParaRPr sz="1700"/>
          </a:p>
          <a:p>
            <a:pPr indent="-222250" lvl="0" marL="342900" rtl="0" algn="just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-US" sz="1700"/>
              <a:t>WP mengajukan permohonan angsuran dan penundaan pembayaran;</a:t>
            </a:r>
            <a:endParaRPr sz="1700"/>
          </a:p>
          <a:p>
            <a:pPr indent="-222250" lvl="0" marL="342900" rtl="0" algn="just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-US" sz="1700"/>
              <a:t>WP mengajukan keberatan;</a:t>
            </a:r>
            <a:endParaRPr sz="1700"/>
          </a:p>
          <a:p>
            <a:pPr indent="-222250" lvl="0" marL="342900" rtl="0" algn="just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-US" sz="1700"/>
              <a:t>WP membayar sebagian utang pajaknya,</a:t>
            </a:r>
            <a:endParaRPr sz="1700"/>
          </a:p>
          <a:p>
            <a:pPr indent="-222250" lvl="0" marL="342900" rtl="0" algn="just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-US" sz="1700"/>
              <a:t>Diterbitkannya SKPKB atau SKPKBT (daluwarsa penagihan dihitung sejak tanggal penerbitan ketetapan pajak).</a:t>
            </a:r>
            <a:endParaRPr sz="1700"/>
          </a:p>
          <a:p>
            <a:pPr indent="-222250" lvl="0" marL="342900" rtl="0" algn="just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-US" sz="1700"/>
              <a:t>Dilakukan penyidikan tindak pidana di bidang perpajakan (daluwarsa penagihan pajak dihitung sejak tanggal penerbitan Surat Perintah Penyidikan tindak pidana di bidang perpajakan) hanya untuk tahun pajak 2008 dst.</a:t>
            </a:r>
            <a:endParaRPr sz="1700"/>
          </a:p>
        </p:txBody>
      </p:sp>
      <p:sp>
        <p:nvSpPr>
          <p:cNvPr id="255" name="Google Shape;255;p11"/>
          <p:cNvSpPr txBox="1"/>
          <p:nvPr>
            <p:ph type="title"/>
          </p:nvPr>
        </p:nvSpPr>
        <p:spPr>
          <a:xfrm>
            <a:off x="464250" y="406275"/>
            <a:ext cx="82155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3000"/>
              <a:t>DALUWARSA</a:t>
            </a:r>
            <a:endParaRPr b="1" sz="3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"/>
          <p:cNvSpPr txBox="1"/>
          <p:nvPr>
            <p:ph idx="1" type="body"/>
          </p:nvPr>
        </p:nvSpPr>
        <p:spPr>
          <a:xfrm>
            <a:off x="1716500" y="2359875"/>
            <a:ext cx="6970200" cy="4176900"/>
          </a:xfrm>
          <a:prstGeom prst="rect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96671" lvl="0" marL="365760" rtl="0" algn="just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Wajib Pajak dan/atau Penanggung Pajak meninggal dunia dan tidak mempunyai harta warisan atau kekayaan;</a:t>
            </a:r>
            <a:endParaRPr sz="2000"/>
          </a:p>
          <a:p>
            <a:pPr indent="-296671" lvl="0" marL="365760" rtl="0" algn="just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Wajib Pajak dan/atau Penanggung Pajak tidak dapat ditemukan;</a:t>
            </a:r>
            <a:endParaRPr sz="2000"/>
          </a:p>
          <a:p>
            <a:pPr indent="-296671" lvl="0" marL="365760" rtl="0" algn="just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Hak untuk melakukan penagihan pajak sudah daluwarsa;</a:t>
            </a:r>
            <a:endParaRPr sz="2000"/>
          </a:p>
          <a:p>
            <a:pPr indent="-296671" lvl="0" marL="365760" rtl="0" algn="just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Dokumen sebagai dasar penagihan pajak tidak ditemukan dan telah dilakukan penelusuran secara optimal sesuai dengan ketentuan perundang-undangan di bidang perpajakan; atau</a:t>
            </a:r>
            <a:endParaRPr sz="2000"/>
          </a:p>
          <a:p>
            <a:pPr indent="-296671" lvl="0" marL="365760" rtl="0" algn="just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Hak negara untuk melakukan penagihan pajak tidak dapat dilaksanakan karena kondisi tertentu sehubungan dengan adanya perubahan kebijakan dan/atau berdasarkan pertimbangan yang ditetapkan oleh Menteri Keuangan.</a:t>
            </a:r>
            <a:endParaRPr sz="2000"/>
          </a:p>
        </p:txBody>
      </p:sp>
      <p:sp>
        <p:nvSpPr>
          <p:cNvPr id="261" name="Google Shape;261;p12"/>
          <p:cNvSpPr txBox="1"/>
          <p:nvPr>
            <p:ph type="title"/>
          </p:nvPr>
        </p:nvSpPr>
        <p:spPr>
          <a:xfrm>
            <a:off x="457200" y="1169499"/>
            <a:ext cx="8229600" cy="11430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cida Sans"/>
              <a:buNone/>
            </a:pPr>
            <a:r>
              <a:rPr lang="en-US" sz="2000"/>
              <a:t>Piutang pajak yang dapat dihapuskan untuk Wajib Pajak orang pribadi adalah piutang pajak yang tidak dapat ditagih lagi karena:</a:t>
            </a:r>
            <a:endParaRPr sz="2000"/>
          </a:p>
        </p:txBody>
      </p:sp>
      <p:sp>
        <p:nvSpPr>
          <p:cNvPr id="262" name="Google Shape;262;p12"/>
          <p:cNvSpPr txBox="1"/>
          <p:nvPr>
            <p:ph type="title"/>
          </p:nvPr>
        </p:nvSpPr>
        <p:spPr>
          <a:xfrm>
            <a:off x="438675" y="67800"/>
            <a:ext cx="82155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3000"/>
              <a:t>PENGHAPUSAN PIUTANG PAJAK</a:t>
            </a:r>
            <a:endParaRPr b="1" sz="30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1500"/>
              <a:t>PMK No.24/PMK.03/2008 jo 85/PMK.03/2010</a:t>
            </a:r>
            <a:endParaRPr b="1" sz="1500"/>
          </a:p>
        </p:txBody>
      </p:sp>
      <p:cxnSp>
        <p:nvCxnSpPr>
          <p:cNvPr id="263" name="Google Shape;263;p12"/>
          <p:cNvCxnSpPr>
            <a:endCxn id="260" idx="1"/>
          </p:cNvCxnSpPr>
          <p:nvPr/>
        </p:nvCxnSpPr>
        <p:spPr>
          <a:xfrm flipH="1" rot="-5400000">
            <a:off x="275900" y="3007725"/>
            <a:ext cx="2120700" cy="760500"/>
          </a:xfrm>
          <a:prstGeom prst="bentConnector2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7544620dd9_0_554"/>
          <p:cNvSpPr txBox="1"/>
          <p:nvPr>
            <p:ph idx="1" type="body"/>
          </p:nvPr>
        </p:nvSpPr>
        <p:spPr>
          <a:xfrm>
            <a:off x="1716500" y="2664675"/>
            <a:ext cx="6970200" cy="3482100"/>
          </a:xfrm>
          <a:prstGeom prst="rect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96672" lvl="0" marL="365760" rtl="0" algn="just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Wajib Pajak bubar, likuidasi, atau pailit dan Penanggung Pajak tidak dapat ditemukan;</a:t>
            </a:r>
            <a:endParaRPr sz="2000"/>
          </a:p>
          <a:p>
            <a:pPr indent="-296672" lvl="0" marL="365760" rtl="0" algn="just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Hak untuk melakukan penagihan pajak sudah daluwarsa;</a:t>
            </a:r>
            <a:endParaRPr sz="2000"/>
          </a:p>
          <a:p>
            <a:pPr indent="-296672" lvl="0" marL="365760" rtl="0" algn="just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Dokumen sebagai dasar penagihan pajak tidak ditemukan dan telah dilakukan penelusuran secara optimal sesuai dengan ketentuan perundang-undangan di bidang perpajakan; atau</a:t>
            </a:r>
            <a:endParaRPr sz="2000"/>
          </a:p>
          <a:p>
            <a:pPr indent="-296672" lvl="0" marL="365760" rtl="0" algn="just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Hak negara untuk melakukan penagihan pajak tidak dapat dilaksanakan karena kondisi tertentu sehubungan dengan adanya perubahan kebijakan dan/atau berdasarkan pertimbangan yang ditetapkan oleh Menteri Keuangan.</a:t>
            </a:r>
            <a:endParaRPr sz="2000"/>
          </a:p>
        </p:txBody>
      </p:sp>
      <p:sp>
        <p:nvSpPr>
          <p:cNvPr id="269" name="Google Shape;269;g17544620dd9_0_554"/>
          <p:cNvSpPr txBox="1"/>
          <p:nvPr>
            <p:ph type="title"/>
          </p:nvPr>
        </p:nvSpPr>
        <p:spPr>
          <a:xfrm>
            <a:off x="457200" y="1169499"/>
            <a:ext cx="8229600" cy="11430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cida Sans"/>
              <a:buNone/>
            </a:pPr>
            <a:r>
              <a:rPr lang="en-US" sz="2000"/>
              <a:t>Piutang pajak yang dapat dihapuskan untuk Wajib Pajak Badan adalah piutang pajak yang tidak dapat ditagih lagi karena:</a:t>
            </a:r>
            <a:endParaRPr sz="2000"/>
          </a:p>
        </p:txBody>
      </p:sp>
      <p:sp>
        <p:nvSpPr>
          <p:cNvPr id="270" name="Google Shape;270;g17544620dd9_0_554"/>
          <p:cNvSpPr txBox="1"/>
          <p:nvPr>
            <p:ph type="title"/>
          </p:nvPr>
        </p:nvSpPr>
        <p:spPr>
          <a:xfrm>
            <a:off x="438675" y="67800"/>
            <a:ext cx="82155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3000"/>
              <a:t>PENGHAPUSAN PIUTANG PAJAK</a:t>
            </a:r>
            <a:endParaRPr b="1" sz="30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1500"/>
              <a:t>Pasal 1 (3) PMK 68/PMK.03/2012</a:t>
            </a:r>
            <a:endParaRPr b="1" sz="1500"/>
          </a:p>
        </p:txBody>
      </p:sp>
      <p:cxnSp>
        <p:nvCxnSpPr>
          <p:cNvPr id="271" name="Google Shape;271;g17544620dd9_0_554"/>
          <p:cNvCxnSpPr>
            <a:endCxn id="268" idx="1"/>
          </p:cNvCxnSpPr>
          <p:nvPr/>
        </p:nvCxnSpPr>
        <p:spPr>
          <a:xfrm flipH="1" rot="-5400000">
            <a:off x="275900" y="2965125"/>
            <a:ext cx="2120700" cy="760500"/>
          </a:xfrm>
          <a:prstGeom prst="bentConnector2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4"/>
          <p:cNvSpPr txBox="1"/>
          <p:nvPr>
            <p:ph idx="12" type="sldNum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8" name="Google Shape;278;p14"/>
          <p:cNvSpPr/>
          <p:nvPr/>
        </p:nvSpPr>
        <p:spPr>
          <a:xfrm>
            <a:off x="0" y="2133600"/>
            <a:ext cx="1523988" cy="2285982"/>
          </a:xfrm>
          <a:prstGeom prst="flowChartDocumen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STP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SKPKB</a:t>
            </a:r>
            <a:endParaRPr b="1">
              <a:solidFill>
                <a:schemeClr val="dk1"/>
              </a:solidFill>
            </a:endParaRPr>
          </a:p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SKPKBT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 Pembetulan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 Keberatan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Putusan Banding</a:t>
            </a:r>
            <a:endParaRPr b="1">
              <a:solidFill>
                <a:schemeClr val="dk1"/>
              </a:solidFill>
            </a:endParaRPr>
          </a:p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Putusan Peninjauan Kembali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4"/>
          <p:cNvSpPr/>
          <p:nvPr/>
        </p:nvSpPr>
        <p:spPr>
          <a:xfrm>
            <a:off x="5791200" y="2590800"/>
            <a:ext cx="914400" cy="533400"/>
          </a:xfrm>
          <a:prstGeom prst="flowChartDocumen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SPMP/</a:t>
            </a:r>
            <a:endParaRPr b="1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PENYITAAN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4114800" y="2590800"/>
            <a:ext cx="914400" cy="533400"/>
          </a:xfrm>
          <a:prstGeom prst="flowChartDocumen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SP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2514600" y="2590800"/>
            <a:ext cx="990600" cy="609600"/>
          </a:xfrm>
          <a:prstGeom prst="flowChartDocumen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SURAT</a:t>
            </a:r>
            <a:endParaRPr b="1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TEGURAN</a:t>
            </a:r>
            <a:endParaRPr b="1">
              <a:solidFill>
                <a:schemeClr val="dk1"/>
              </a:solidFill>
            </a:endParaRPr>
          </a:p>
        </p:txBody>
      </p:sp>
      <p:cxnSp>
        <p:nvCxnSpPr>
          <p:cNvPr id="282" name="Google Shape;282;p14"/>
          <p:cNvCxnSpPr/>
          <p:nvPr/>
        </p:nvCxnSpPr>
        <p:spPr>
          <a:xfrm rot="-240000">
            <a:off x="1525452" y="2743200"/>
            <a:ext cx="990600" cy="76196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3" name="Google Shape;283;p14"/>
          <p:cNvCxnSpPr/>
          <p:nvPr/>
        </p:nvCxnSpPr>
        <p:spPr>
          <a:xfrm>
            <a:off x="2133600" y="2514600"/>
            <a:ext cx="0" cy="60960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84" name="Google Shape;284;p14"/>
          <p:cNvSpPr txBox="1"/>
          <p:nvPr/>
        </p:nvSpPr>
        <p:spPr>
          <a:xfrm>
            <a:off x="1066800" y="4495808"/>
            <a:ext cx="12192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4"/>
          <p:cNvSpPr txBox="1"/>
          <p:nvPr/>
        </p:nvSpPr>
        <p:spPr>
          <a:xfrm>
            <a:off x="4038600" y="3505200"/>
            <a:ext cx="1447800" cy="7965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CCECFF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900"/>
              <a:buFont typeface="Noto Sans Symbols"/>
              <a:buChar char="▪"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PARATE EXECUTIE</a:t>
            </a:r>
            <a:endParaRPr/>
          </a:p>
          <a:p>
            <a:pPr indent="-179388" lvl="0" marL="179388" marR="0" rtl="0" algn="l">
              <a:spcBef>
                <a:spcPts val="45"/>
              </a:spcBef>
              <a:spcAft>
                <a:spcPts val="0"/>
              </a:spcAft>
              <a:buClr>
                <a:srgbClr val="000066"/>
              </a:buClr>
              <a:buSzPts val="900"/>
              <a:buFont typeface="Noto Sans Symbols"/>
              <a:buChar char="▪"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DIBERITAHUKAN OLEH JURUSITA PAJAK</a:t>
            </a:r>
            <a:endParaRPr/>
          </a:p>
          <a:p>
            <a:pPr indent="-179388" lvl="0" marL="179388" marR="0" rtl="0" algn="l">
              <a:spcBef>
                <a:spcPts val="45"/>
              </a:spcBef>
              <a:spcAft>
                <a:spcPts val="0"/>
              </a:spcAft>
              <a:buClr>
                <a:srgbClr val="000066"/>
              </a:buClr>
              <a:buSzPts val="900"/>
              <a:buFont typeface="Noto Sans Symbols"/>
              <a:buChar char="▪"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DIBUAT BAP SP</a:t>
            </a:r>
            <a:endParaRPr/>
          </a:p>
        </p:txBody>
      </p:sp>
      <p:cxnSp>
        <p:nvCxnSpPr>
          <p:cNvPr id="286" name="Google Shape;286;p14"/>
          <p:cNvCxnSpPr/>
          <p:nvPr/>
        </p:nvCxnSpPr>
        <p:spPr>
          <a:xfrm flipH="1">
            <a:off x="4339200" y="3124200"/>
            <a:ext cx="4200" cy="31980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87" name="Google Shape;287;p14"/>
          <p:cNvSpPr/>
          <p:nvPr/>
        </p:nvSpPr>
        <p:spPr>
          <a:xfrm>
            <a:off x="5791200" y="1447800"/>
            <a:ext cx="1828800" cy="762000"/>
          </a:xfrm>
          <a:prstGeom prst="ellipse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PENCABUTAN</a:t>
            </a:r>
            <a:endParaRPr sz="12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SITA</a:t>
            </a:r>
            <a:endParaRPr b="1"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4"/>
          <p:cNvSpPr/>
          <p:nvPr/>
        </p:nvSpPr>
        <p:spPr>
          <a:xfrm>
            <a:off x="7086600" y="3048000"/>
            <a:ext cx="1600200" cy="7620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PENGUMUMAN</a:t>
            </a:r>
            <a:endParaRPr sz="12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LELANG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89" name="Google Shape;289;p14"/>
          <p:cNvSpPr/>
          <p:nvPr/>
        </p:nvSpPr>
        <p:spPr>
          <a:xfrm>
            <a:off x="7239000" y="4495800"/>
            <a:ext cx="1828800" cy="7620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00066"/>
                </a:solidFill>
                <a:latin typeface="Lato"/>
                <a:ea typeface="Lato"/>
                <a:cs typeface="Lato"/>
                <a:sym typeface="Lato"/>
              </a:rPr>
              <a:t>PELAKSANAAN</a:t>
            </a:r>
            <a:endParaRPr b="1" sz="1100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00066"/>
                </a:solidFill>
                <a:latin typeface="Lato"/>
                <a:ea typeface="Lato"/>
                <a:cs typeface="Lato"/>
                <a:sym typeface="Lato"/>
              </a:rPr>
              <a:t>LELANG</a:t>
            </a:r>
            <a:endParaRPr b="1"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0" name="Google Shape;290;p14"/>
          <p:cNvSpPr txBox="1"/>
          <p:nvPr/>
        </p:nvSpPr>
        <p:spPr>
          <a:xfrm>
            <a:off x="7772400" y="609604"/>
            <a:ext cx="1219200" cy="1867500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CCECFF"/>
              </a:gs>
              <a:gs pos="100000">
                <a:srgbClr val="FFFFFF"/>
              </a:gs>
            </a:gsLst>
            <a:lin ang="189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15888" lvl="0" marL="115888" marR="0" rtl="0" algn="l"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Lato"/>
              <a:buChar char="▪"/>
            </a:pPr>
            <a:r>
              <a:rPr b="1" lang="en-US" sz="800">
                <a:solidFill>
                  <a:srgbClr val="000066"/>
                </a:solidFill>
                <a:latin typeface="Lato"/>
                <a:ea typeface="Lato"/>
                <a:cs typeface="Lato"/>
                <a:sym typeface="Lato"/>
              </a:rPr>
              <a:t>UTANG PAJAK &amp; BIAYA PENAGIHAN LUNAS</a:t>
            </a:r>
            <a:endParaRPr b="1" sz="800">
              <a:solidFill>
                <a:srgbClr val="000066"/>
              </a:solidFill>
              <a:latin typeface="Lato"/>
              <a:ea typeface="Lato"/>
              <a:cs typeface="Lato"/>
              <a:sym typeface="Lato"/>
            </a:endParaRPr>
          </a:p>
          <a:p>
            <a:pPr indent="-115888" lvl="0" marL="115888" marR="0" rtl="0" algn="l">
              <a:spcBef>
                <a:spcPts val="400"/>
              </a:spcBef>
              <a:spcAft>
                <a:spcPts val="0"/>
              </a:spcAft>
              <a:buClr>
                <a:srgbClr val="000066"/>
              </a:buClr>
              <a:buSzPts val="800"/>
              <a:buFont typeface="Lato"/>
              <a:buChar char="▪"/>
            </a:pPr>
            <a:r>
              <a:rPr b="1" lang="en-US" sz="800">
                <a:solidFill>
                  <a:srgbClr val="000066"/>
                </a:solidFill>
                <a:latin typeface="Lato"/>
                <a:ea typeface="Lato"/>
                <a:cs typeface="Lato"/>
                <a:sym typeface="Lato"/>
              </a:rPr>
              <a:t>PUTUSAN PENGADILAN ATAU PUTUSAN BADAN PERADILAN PAJAK ATAU DITETAPKAN LAIN DENGAN KEPUTUSAN MENTERI ATAU KEPUTUSAN KEPALA DAERAH</a:t>
            </a:r>
            <a:endParaRPr b="1" sz="800">
              <a:solidFill>
                <a:srgbClr val="000066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91" name="Google Shape;291;p14"/>
          <p:cNvCxnSpPr/>
          <p:nvPr/>
        </p:nvCxnSpPr>
        <p:spPr>
          <a:xfrm>
            <a:off x="7391400" y="1524000"/>
            <a:ext cx="3810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92" name="Google Shape;292;p14"/>
          <p:cNvSpPr txBox="1"/>
          <p:nvPr/>
        </p:nvSpPr>
        <p:spPr>
          <a:xfrm>
            <a:off x="6172200" y="2255098"/>
            <a:ext cx="914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LUNAS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293" name="Google Shape;293;p14"/>
          <p:cNvSpPr txBox="1"/>
          <p:nvPr/>
        </p:nvSpPr>
        <p:spPr>
          <a:xfrm>
            <a:off x="6781800" y="2605100"/>
            <a:ext cx="1447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14 HARI TDK LUNAS</a:t>
            </a:r>
            <a:endParaRPr b="1" sz="1600"/>
          </a:p>
        </p:txBody>
      </p:sp>
      <p:cxnSp>
        <p:nvCxnSpPr>
          <p:cNvPr id="294" name="Google Shape;294;p14"/>
          <p:cNvCxnSpPr/>
          <p:nvPr/>
        </p:nvCxnSpPr>
        <p:spPr>
          <a:xfrm>
            <a:off x="2971800" y="4876800"/>
            <a:ext cx="0" cy="3810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5" name="Google Shape;295;p14"/>
          <p:cNvCxnSpPr/>
          <p:nvPr/>
        </p:nvCxnSpPr>
        <p:spPr>
          <a:xfrm>
            <a:off x="4800600" y="4876800"/>
            <a:ext cx="0" cy="3810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6" name="Google Shape;296;p14"/>
          <p:cNvSpPr/>
          <p:nvPr/>
        </p:nvSpPr>
        <p:spPr>
          <a:xfrm>
            <a:off x="2438400" y="5257800"/>
            <a:ext cx="1143000" cy="381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PENCEGAHAN</a:t>
            </a:r>
            <a:endParaRPr/>
          </a:p>
        </p:txBody>
      </p:sp>
      <p:sp>
        <p:nvSpPr>
          <p:cNvPr id="297" name="Google Shape;297;p14"/>
          <p:cNvSpPr/>
          <p:nvPr/>
        </p:nvSpPr>
        <p:spPr>
          <a:xfrm>
            <a:off x="4114800" y="5257800"/>
            <a:ext cx="1295400" cy="381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PENYANDERAAN</a:t>
            </a:r>
            <a:endParaRPr/>
          </a:p>
        </p:txBody>
      </p:sp>
      <p:sp>
        <p:nvSpPr>
          <p:cNvPr id="298" name="Google Shape;298;p14"/>
          <p:cNvSpPr txBox="1"/>
          <p:nvPr/>
        </p:nvSpPr>
        <p:spPr>
          <a:xfrm>
            <a:off x="5562600" y="5410200"/>
            <a:ext cx="2514600" cy="13911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SYARAT:</a:t>
            </a:r>
            <a:endParaRPr/>
          </a:p>
          <a:p>
            <a:pPr indent="-57150" lvl="0" marL="0" marR="0" rtl="0" algn="l">
              <a:spcBef>
                <a:spcPts val="45"/>
              </a:spcBef>
              <a:spcAft>
                <a:spcPts val="0"/>
              </a:spcAft>
              <a:buClr>
                <a:srgbClr val="000066"/>
              </a:buClr>
              <a:buSzPts val="900"/>
              <a:buFont typeface="Noto Sans Symbols"/>
              <a:buChar char="▪"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UTANG PAJAK ≥ Rp100 jt</a:t>
            </a:r>
            <a:endParaRPr b="1" sz="900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" lvl="0" marL="0" marR="0" rtl="0" algn="l">
              <a:spcBef>
                <a:spcPts val="45"/>
              </a:spcBef>
              <a:spcAft>
                <a:spcPts val="0"/>
              </a:spcAft>
              <a:buClr>
                <a:srgbClr val="000066"/>
              </a:buClr>
              <a:buSzPts val="900"/>
              <a:buFont typeface="Noto Sans Symbols"/>
              <a:buChar char="▪"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DIRAGUKAN ITIKAD BAIK</a:t>
            </a:r>
            <a:endParaRPr/>
          </a:p>
          <a:p>
            <a:pPr indent="0" lvl="0" marL="0" marR="0" rtl="0" algn="l">
              <a:spcBef>
                <a:spcPts val="90"/>
              </a:spcBef>
              <a:spcAft>
                <a:spcPts val="0"/>
              </a:spcAft>
              <a:buClr>
                <a:srgbClr val="000066"/>
              </a:buClr>
              <a:buSzPts val="900"/>
              <a:buFont typeface="Noto Sans Symbols"/>
              <a:buNone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JANGKA WAKTU:</a:t>
            </a:r>
            <a:endParaRPr/>
          </a:p>
          <a:p>
            <a:pPr indent="0" lvl="0" marL="0" marR="0" rtl="0" algn="l">
              <a:spcBef>
                <a:spcPts val="45"/>
              </a:spcBef>
              <a:spcAft>
                <a:spcPts val="0"/>
              </a:spcAft>
              <a:buClr>
                <a:srgbClr val="000066"/>
              </a:buClr>
              <a:buSzPts val="900"/>
              <a:buFont typeface="Noto Sans Symbols"/>
              <a:buNone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6 BLN DPT DIPERPANJANG MAX 6 BLN</a:t>
            </a:r>
            <a:endParaRPr/>
          </a:p>
          <a:p>
            <a:pPr indent="0" lvl="0" marL="0" marR="0" rtl="0" algn="l">
              <a:spcBef>
                <a:spcPts val="90"/>
              </a:spcBef>
              <a:spcAft>
                <a:spcPts val="0"/>
              </a:spcAft>
              <a:buClr>
                <a:srgbClr val="000066"/>
              </a:buClr>
              <a:buSzPts val="900"/>
              <a:buFont typeface="Noto Sans Symbols"/>
              <a:buNone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AKIBAT:</a:t>
            </a:r>
            <a:endParaRPr/>
          </a:p>
          <a:p>
            <a:pPr indent="0" lvl="0" marL="0" marR="0" rtl="0" algn="l">
              <a:spcBef>
                <a:spcPts val="45"/>
              </a:spcBef>
              <a:spcAft>
                <a:spcPts val="0"/>
              </a:spcAft>
              <a:buClr>
                <a:srgbClr val="000066"/>
              </a:buClr>
              <a:buSzPts val="900"/>
              <a:buFont typeface="Noto Sans Symbols"/>
              <a:buNone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UTANG PAJAK TDK HAPUS &amp; PENAGIHAN TETAP DILAKSANAKAN</a:t>
            </a:r>
            <a:endParaRPr/>
          </a:p>
          <a:p>
            <a:pPr indent="0" lvl="0" marL="0" marR="0" rtl="0" algn="l">
              <a:spcBef>
                <a:spcPts val="45"/>
              </a:spcBef>
              <a:spcAft>
                <a:spcPts val="0"/>
              </a:spcAft>
              <a:buClr>
                <a:srgbClr val="000066"/>
              </a:buClr>
              <a:buSzPts val="900"/>
              <a:buFont typeface="Noto Sans Symbols"/>
              <a:buNone/>
            </a:pPr>
            <a:r>
              <a:rPr b="1" lang="en-US" sz="9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* KEP / IJIN MENKEU</a:t>
            </a:r>
            <a:endParaRPr/>
          </a:p>
        </p:txBody>
      </p:sp>
      <p:sp>
        <p:nvSpPr>
          <p:cNvPr id="299" name="Google Shape;299;p14"/>
          <p:cNvSpPr txBox="1"/>
          <p:nvPr/>
        </p:nvSpPr>
        <p:spPr>
          <a:xfrm>
            <a:off x="5486400" y="3398051"/>
            <a:ext cx="1905000" cy="19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3038" lvl="0" marL="17938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ato"/>
              <a:buChar char="▪"/>
            </a:pPr>
            <a:r>
              <a:rPr b="1" lang="en-US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SPMP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3038" lvl="0" marL="179388" marR="0" rtl="0" algn="l">
              <a:spcBef>
                <a:spcPts val="45"/>
              </a:spcBef>
              <a:spcAft>
                <a:spcPts val="0"/>
              </a:spcAft>
              <a:buClr>
                <a:schemeClr val="lt1"/>
              </a:buClr>
              <a:buSzPts val="800"/>
              <a:buFont typeface="Lato"/>
              <a:buChar char="▪"/>
            </a:pPr>
            <a:r>
              <a:rPr b="1" lang="en-US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JURUSITA + 2 SAKSI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3038" lvl="0" marL="179388" marR="0" rtl="0" algn="l">
              <a:spcBef>
                <a:spcPts val="45"/>
              </a:spcBef>
              <a:spcAft>
                <a:spcPts val="0"/>
              </a:spcAft>
              <a:buClr>
                <a:schemeClr val="lt1"/>
              </a:buClr>
              <a:buSzPts val="800"/>
              <a:buFont typeface="Lato"/>
              <a:buChar char="▪"/>
            </a:pPr>
            <a:r>
              <a:rPr b="1" lang="en-US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BAP SITA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3038" lvl="0" marL="179388" marR="0" rtl="0" algn="l">
              <a:spcBef>
                <a:spcPts val="45"/>
              </a:spcBef>
              <a:spcAft>
                <a:spcPts val="0"/>
              </a:spcAft>
              <a:buClr>
                <a:schemeClr val="lt1"/>
              </a:buClr>
              <a:buSzPts val="800"/>
              <a:buFont typeface="Lato"/>
              <a:buChar char="▪"/>
            </a:pPr>
            <a:r>
              <a:rPr b="1" lang="en-US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BRG BERGERAK &amp; BRG TDK BERGERAK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3038" lvl="0" marL="179388" marR="0" rtl="0" algn="l">
              <a:spcBef>
                <a:spcPts val="45"/>
              </a:spcBef>
              <a:spcAft>
                <a:spcPts val="0"/>
              </a:spcAft>
              <a:buClr>
                <a:schemeClr val="lt1"/>
              </a:buClr>
              <a:buSzPts val="800"/>
              <a:buFont typeface="Lato"/>
              <a:buChar char="▪"/>
            </a:pPr>
            <a:r>
              <a:rPr b="1" lang="en-US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BRG YG DISITA DILARANG:</a:t>
            </a:r>
            <a:endParaRPr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9387" lvl="0" marL="342900" marR="0" rtl="0" algn="l">
              <a:spcBef>
                <a:spcPts val="4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Lato"/>
              <a:buChar char="✔"/>
            </a:pPr>
            <a:r>
              <a:rPr b="1" lang="en-US" sz="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DIPINDAHTANGANKAN</a:t>
            </a:r>
            <a:endParaRPr sz="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9387" lvl="0" marL="342900" marR="0" rtl="0" algn="l">
              <a:spcBef>
                <a:spcPts val="4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Lato"/>
              <a:buChar char="✔"/>
            </a:pPr>
            <a:r>
              <a:rPr b="1" lang="en-US" sz="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DISEWAKAN</a:t>
            </a:r>
            <a:endParaRPr sz="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9387" lvl="0" marL="342900" marR="0" rtl="0" algn="l">
              <a:spcBef>
                <a:spcPts val="4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Lato"/>
              <a:buChar char="✔"/>
            </a:pPr>
            <a:r>
              <a:rPr b="1" lang="en-US" sz="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DIPINJAMKAN</a:t>
            </a:r>
            <a:endParaRPr sz="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9387" lvl="0" marL="342900" marR="0" rtl="0" algn="l">
              <a:spcBef>
                <a:spcPts val="4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Lato"/>
              <a:buChar char="✔"/>
            </a:pPr>
            <a:r>
              <a:rPr b="1" lang="en-US" sz="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DISEMBUNYIKAN</a:t>
            </a:r>
            <a:endParaRPr sz="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9387" lvl="0" marL="342900" marR="0" rtl="0" algn="l">
              <a:spcBef>
                <a:spcPts val="4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Lato"/>
              <a:buChar char="✔"/>
            </a:pPr>
            <a:r>
              <a:rPr b="1" lang="en-US" sz="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DIHILANGKAN</a:t>
            </a:r>
            <a:endParaRPr sz="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9387" lvl="0" marL="342900" marR="0" rtl="0" algn="l">
              <a:spcBef>
                <a:spcPts val="4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Lato"/>
              <a:buChar char="✔"/>
            </a:pPr>
            <a:r>
              <a:rPr b="1" lang="en-US" sz="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DIRUSAK</a:t>
            </a:r>
            <a:endParaRPr sz="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3038" lvl="0" marL="179388" marR="0" rtl="0" algn="l">
              <a:spcBef>
                <a:spcPts val="45"/>
              </a:spcBef>
              <a:spcAft>
                <a:spcPts val="0"/>
              </a:spcAft>
              <a:buClr>
                <a:schemeClr val="lt1"/>
              </a:buClr>
              <a:buSzPts val="800"/>
              <a:buFont typeface="Lato"/>
              <a:buChar char="▪"/>
            </a:pPr>
            <a:r>
              <a:rPr b="1" lang="en-US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PENYITAAN ATAS REK. BANK &amp; EFEK YANG DID</a:t>
            </a:r>
            <a:r>
              <a:rPr b="1" lang="en-US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</a:t>
            </a:r>
            <a:r>
              <a:rPr b="1" lang="en-US" sz="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HULUI DENGAN PEMBLOKIRAN</a:t>
            </a:r>
            <a:endParaRPr b="1" sz="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0" name="Google Shape;300;p14"/>
          <p:cNvSpPr txBox="1"/>
          <p:nvPr/>
        </p:nvSpPr>
        <p:spPr>
          <a:xfrm>
            <a:off x="2071670" y="2362192"/>
            <a:ext cx="642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 hari*</a:t>
            </a:r>
            <a:endParaRPr b="1"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4"/>
          <p:cNvSpPr txBox="1"/>
          <p:nvPr/>
        </p:nvSpPr>
        <p:spPr>
          <a:xfrm>
            <a:off x="3505200" y="2514608"/>
            <a:ext cx="609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21 hari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2" name="Google Shape;302;p14"/>
          <p:cNvSpPr txBox="1"/>
          <p:nvPr/>
        </p:nvSpPr>
        <p:spPr>
          <a:xfrm>
            <a:off x="5029200" y="2438408"/>
            <a:ext cx="76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2X24 jam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3" name="Google Shape;303;p14"/>
          <p:cNvSpPr txBox="1"/>
          <p:nvPr/>
        </p:nvSpPr>
        <p:spPr>
          <a:xfrm>
            <a:off x="1676400" y="3276600"/>
            <a:ext cx="1066800" cy="553998"/>
          </a:xfrm>
          <a:prstGeom prst="rect">
            <a:avLst/>
          </a:prstGeom>
          <a:noFill/>
          <a:ln cap="flat" cmpd="thickThin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Jatuh tempo pembayaran 1 bulan</a:t>
            </a:r>
            <a:endParaRPr b="1" i="1"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4"/>
          <p:cNvSpPr txBox="1"/>
          <p:nvPr/>
        </p:nvSpPr>
        <p:spPr>
          <a:xfrm>
            <a:off x="7216650" y="3906600"/>
            <a:ext cx="730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14 hari</a:t>
            </a:r>
            <a:endParaRPr b="1" sz="1200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4"/>
          <p:cNvSpPr/>
          <p:nvPr/>
        </p:nvSpPr>
        <p:spPr>
          <a:xfrm>
            <a:off x="76200" y="76200"/>
            <a:ext cx="1905000" cy="914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Dasar Hukum :</a:t>
            </a:r>
            <a:endParaRPr b="1" sz="1300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UU PPSP</a:t>
            </a:r>
            <a:endParaRPr sz="11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UU KUP</a:t>
            </a:r>
            <a:endParaRPr sz="1300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PP No 74 Tahun 2011</a:t>
            </a:r>
            <a:endParaRPr sz="1300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PMK No 85/PMK.03/2010</a:t>
            </a:r>
            <a:endParaRPr sz="11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6" name="Google Shape;306;p14"/>
          <p:cNvSpPr/>
          <p:nvPr/>
        </p:nvSpPr>
        <p:spPr>
          <a:xfrm>
            <a:off x="8305800" y="2590800"/>
            <a:ext cx="838200" cy="457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thickThin" w="55000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Barang Bergerak </a:t>
            </a:r>
            <a:endParaRPr b="1"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 X</a:t>
            </a:r>
            <a:endParaRPr b="1"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7" name="Google Shape;307;p14"/>
          <p:cNvSpPr/>
          <p:nvPr/>
        </p:nvSpPr>
        <p:spPr>
          <a:xfrm>
            <a:off x="8305800" y="3810000"/>
            <a:ext cx="838200" cy="609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thickThin" w="55000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Barang Tdk Bergerak 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 X</a:t>
            </a:r>
            <a:endParaRPr b="1" sz="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08" name="Google Shape;308;p14"/>
          <p:cNvCxnSpPr>
            <a:stCxn id="288" idx="0"/>
            <a:endCxn id="306" idx="1"/>
          </p:cNvCxnSpPr>
          <p:nvPr/>
        </p:nvCxnSpPr>
        <p:spPr>
          <a:xfrm flipH="1" rot="10800000">
            <a:off x="7886700" y="2819400"/>
            <a:ext cx="419100" cy="2286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9" name="Google Shape;309;p14"/>
          <p:cNvCxnSpPr>
            <a:stCxn id="288" idx="5"/>
            <a:endCxn id="307" idx="0"/>
          </p:cNvCxnSpPr>
          <p:nvPr/>
        </p:nvCxnSpPr>
        <p:spPr>
          <a:xfrm>
            <a:off x="8452456" y="3698408"/>
            <a:ext cx="272400" cy="1116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0" name="Google Shape;310;p14"/>
          <p:cNvCxnSpPr>
            <a:endCxn id="295" idx="0"/>
          </p:cNvCxnSpPr>
          <p:nvPr/>
        </p:nvCxnSpPr>
        <p:spPr>
          <a:xfrm>
            <a:off x="2971800" y="4876800"/>
            <a:ext cx="1828800" cy="15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1" name="Google Shape;311;p14"/>
          <p:cNvSpPr/>
          <p:nvPr/>
        </p:nvSpPr>
        <p:spPr>
          <a:xfrm>
            <a:off x="2971800" y="1371600"/>
            <a:ext cx="1143000" cy="990600"/>
          </a:xfrm>
          <a:prstGeom prst="wedgeEllipseCallout">
            <a:avLst>
              <a:gd fmla="val -40668" name="adj1"/>
              <a:gd fmla="val 73519" name="adj2"/>
            </a:avLst>
          </a:prstGeom>
          <a:noFill/>
          <a:ln cap="flat" cmpd="thickThin" w="55000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Langsung,Pos, Ekspedisi/kurir dgn bukti kirim</a:t>
            </a:r>
            <a:endParaRPr b="1" sz="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312" name="Google Shape;312;p14"/>
          <p:cNvCxnSpPr/>
          <p:nvPr/>
        </p:nvCxnSpPr>
        <p:spPr>
          <a:xfrm flipH="1" rot="5400000">
            <a:off x="2971005" y="4038600"/>
            <a:ext cx="1676400" cy="1588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3" name="Google Shape;313;p14"/>
          <p:cNvCxnSpPr/>
          <p:nvPr/>
        </p:nvCxnSpPr>
        <p:spPr>
          <a:xfrm>
            <a:off x="3810000" y="3200400"/>
            <a:ext cx="1600200" cy="1588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4" name="Google Shape;314;p14"/>
          <p:cNvCxnSpPr/>
          <p:nvPr/>
        </p:nvCxnSpPr>
        <p:spPr>
          <a:xfrm rot="-5400000">
            <a:off x="5218906" y="3009900"/>
            <a:ext cx="381794" cy="794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5" name="Google Shape;315;p14"/>
          <p:cNvSpPr/>
          <p:nvPr/>
        </p:nvSpPr>
        <p:spPr>
          <a:xfrm rot="5400000">
            <a:off x="1676400" y="2667000"/>
            <a:ext cx="228600" cy="5334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316" name="Google Shape;316;p14"/>
          <p:cNvCxnSpPr/>
          <p:nvPr/>
        </p:nvCxnSpPr>
        <p:spPr>
          <a:xfrm flipH="1" rot="-5400000">
            <a:off x="1675755" y="3162300"/>
            <a:ext cx="228600" cy="1588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7" name="Google Shape;317;p14"/>
          <p:cNvSpPr txBox="1"/>
          <p:nvPr/>
        </p:nvSpPr>
        <p:spPr>
          <a:xfrm>
            <a:off x="1295400" y="1295400"/>
            <a:ext cx="1524000" cy="400200"/>
          </a:xfrm>
          <a:prstGeom prst="rect">
            <a:avLst/>
          </a:prstGeom>
          <a:noFill/>
          <a:ln cap="flat" cmpd="thickThin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Permohonan Angsuran/Penundaan </a:t>
            </a:r>
            <a:endParaRPr b="1"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4"/>
          <p:cNvSpPr/>
          <p:nvPr/>
        </p:nvSpPr>
        <p:spPr>
          <a:xfrm>
            <a:off x="1828800" y="1828800"/>
            <a:ext cx="914382" cy="533412"/>
          </a:xfrm>
          <a:prstGeom prst="flowChartDocument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Overlock"/>
                <a:ea typeface="Overlock"/>
                <a:cs typeface="Overlock"/>
                <a:sym typeface="Overlock"/>
              </a:rPr>
              <a:t>SPSS</a:t>
            </a:r>
            <a:endParaRPr sz="1400">
              <a:solidFill>
                <a:schemeClr val="lt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319" name="Google Shape;319;p14"/>
          <p:cNvSpPr txBox="1"/>
          <p:nvPr/>
        </p:nvSpPr>
        <p:spPr>
          <a:xfrm>
            <a:off x="357149" y="5786450"/>
            <a:ext cx="20280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 = tergantung ada tidaknya upaya hukum dari WP</a:t>
            </a:r>
            <a:endParaRPr b="1"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4"/>
          <p:cNvSpPr txBox="1"/>
          <p:nvPr>
            <p:ph type="title"/>
          </p:nvPr>
        </p:nvSpPr>
        <p:spPr>
          <a:xfrm>
            <a:off x="3329375" y="228900"/>
            <a:ext cx="44127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ucida Sans"/>
              <a:buNone/>
            </a:pPr>
            <a:r>
              <a:rPr b="1" lang="en-US" sz="2000"/>
              <a:t>ALUR DAN JADWAL PELAKSANAAN PENAGIHAN PAJAK</a:t>
            </a:r>
            <a:endParaRPr b="1" sz="2000"/>
          </a:p>
        </p:txBody>
      </p:sp>
      <p:cxnSp>
        <p:nvCxnSpPr>
          <p:cNvPr id="321" name="Google Shape;321;p14"/>
          <p:cNvCxnSpPr/>
          <p:nvPr/>
        </p:nvCxnSpPr>
        <p:spPr>
          <a:xfrm>
            <a:off x="1650950" y="1706575"/>
            <a:ext cx="0" cy="10752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2" name="Google Shape;322;p14"/>
          <p:cNvCxnSpPr/>
          <p:nvPr/>
        </p:nvCxnSpPr>
        <p:spPr>
          <a:xfrm>
            <a:off x="1905000" y="2324106"/>
            <a:ext cx="0" cy="4422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" name="Google Shape;323;p14"/>
          <p:cNvCxnSpPr/>
          <p:nvPr/>
        </p:nvCxnSpPr>
        <p:spPr>
          <a:xfrm flipH="1" rot="10800000">
            <a:off x="3505200" y="2815500"/>
            <a:ext cx="639600" cy="39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4" name="Google Shape;324;p14"/>
          <p:cNvCxnSpPr/>
          <p:nvPr/>
        </p:nvCxnSpPr>
        <p:spPr>
          <a:xfrm>
            <a:off x="5046400" y="2822050"/>
            <a:ext cx="730500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5" name="Google Shape;325;p14"/>
          <p:cNvCxnSpPr/>
          <p:nvPr/>
        </p:nvCxnSpPr>
        <p:spPr>
          <a:xfrm flipH="1" rot="10800000">
            <a:off x="6705600" y="2170500"/>
            <a:ext cx="426600" cy="6870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6" name="Google Shape;326;p14"/>
          <p:cNvCxnSpPr/>
          <p:nvPr/>
        </p:nvCxnSpPr>
        <p:spPr>
          <a:xfrm>
            <a:off x="6705600" y="2857500"/>
            <a:ext cx="544500" cy="4014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7" name="Google Shape;327;p14"/>
          <p:cNvCxnSpPr>
            <a:endCxn id="289" idx="0"/>
          </p:cNvCxnSpPr>
          <p:nvPr/>
        </p:nvCxnSpPr>
        <p:spPr>
          <a:xfrm>
            <a:off x="7965000" y="3822600"/>
            <a:ext cx="188400" cy="6732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8" name="Google Shape;328;p14"/>
          <p:cNvCxnSpPr>
            <a:stCxn id="296" idx="2"/>
            <a:endCxn id="298" idx="1"/>
          </p:cNvCxnSpPr>
          <p:nvPr/>
        </p:nvCxnSpPr>
        <p:spPr>
          <a:xfrm flipH="1" rot="-5400000">
            <a:off x="4052700" y="4596000"/>
            <a:ext cx="467100" cy="2552700"/>
          </a:xfrm>
          <a:prstGeom prst="bentConnector2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" name="Google Shape;329;p14"/>
          <p:cNvCxnSpPr>
            <a:stCxn id="297" idx="2"/>
            <a:endCxn id="298" idx="1"/>
          </p:cNvCxnSpPr>
          <p:nvPr/>
        </p:nvCxnSpPr>
        <p:spPr>
          <a:xfrm flipH="1" rot="-5400000">
            <a:off x="4929000" y="5472300"/>
            <a:ext cx="467100" cy="800100"/>
          </a:xfrm>
          <a:prstGeom prst="bentConnector2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7544620dd9_0_394"/>
          <p:cNvSpPr txBox="1"/>
          <p:nvPr>
            <p:ph type="title"/>
          </p:nvPr>
        </p:nvSpPr>
        <p:spPr>
          <a:xfrm>
            <a:off x="775350" y="1734900"/>
            <a:ext cx="7593300" cy="338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TERIMAKASIH</a:t>
            </a:r>
            <a:endParaRPr b="1" sz="6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HP 08122397235</a:t>
            </a:r>
            <a:endParaRPr b="1" sz="21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juan.tritax@gmail.com</a:t>
            </a:r>
            <a:endParaRPr b="1" sz="21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website:</a:t>
            </a:r>
            <a:r>
              <a:rPr b="1" lang="en-US" sz="2100">
                <a:solidFill>
                  <a:schemeClr val="accen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1" lang="en-US" sz="2100" u="sng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RDE.TRIACT.CO.ID</a:t>
            </a:r>
            <a:endParaRPr b="1" sz="2100" u="sng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instagram: tritaxconsulting</a:t>
            </a:r>
            <a:endParaRPr b="1" sz="32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36" name="Google Shape;336;g17544620dd9_0_3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5885100"/>
            <a:ext cx="2648599" cy="85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C2D42"/>
      </a:dk1>
      <a:lt1>
        <a:srgbClr val="FFFFFF"/>
      </a:lt1>
      <a:dk2>
        <a:srgbClr val="D9D9D9"/>
      </a:dk2>
      <a:lt2>
        <a:srgbClr val="5CBEC5"/>
      </a:lt2>
      <a:accent1>
        <a:srgbClr val="EC7307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2012-06-18T03:39:25Z</dcterms:created>
  <dc:creator>user_2</dc:creator>
</cp:coreProperties>
</file>