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Lst>
  <p:sldSz cy="6858000" cx="9144000"/>
  <p:notesSz cx="6858000" cy="9144000"/>
  <p:embeddedFontLst>
    <p:embeddedFont>
      <p:font typeface="Montserrat"/>
      <p:regular r:id="rId31"/>
      <p:bold r:id="rId32"/>
      <p:italic r:id="rId33"/>
      <p:boldItalic r:id="rId34"/>
    </p:embeddedFont>
    <p:embeddedFont>
      <p:font typeface="Lato"/>
      <p:regular r:id="rId35"/>
      <p:bold r:id="rId36"/>
      <p:italic r:id="rId37"/>
      <p:boldItalic r:id="rId38"/>
    </p:embeddedFont>
    <p:embeddedFont>
      <p:font typeface="Arial Narrow"/>
      <p:regular r:id="rId39"/>
      <p:bold r:id="rId40"/>
      <p:italic r:id="rId41"/>
      <p:boldItalic r:id="rId42"/>
    </p:embeddedFont>
    <p:embeddedFont>
      <p:font typeface="Tahoma"/>
      <p:regular r:id="rId43"/>
      <p:bold r:id="rId4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http://customooxmlschemas.google.com/">
      <go:slidesCustomData xmlns:go="http://customooxmlschemas.google.com/" r:id="rId45" roundtripDataSignature="AMtx7mjeu09Psg5HEVFJgYQxhmtuVSU5O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ArialNarrow-bold.fntdata"/><Relationship Id="rId20" Type="http://schemas.openxmlformats.org/officeDocument/2006/relationships/slide" Target="slides/slide15.xml"/><Relationship Id="rId42" Type="http://schemas.openxmlformats.org/officeDocument/2006/relationships/font" Target="fonts/ArialNarrow-boldItalic.fntdata"/><Relationship Id="rId41" Type="http://schemas.openxmlformats.org/officeDocument/2006/relationships/font" Target="fonts/ArialNarrow-italic.fntdata"/><Relationship Id="rId22" Type="http://schemas.openxmlformats.org/officeDocument/2006/relationships/slide" Target="slides/slide17.xml"/><Relationship Id="rId44" Type="http://schemas.openxmlformats.org/officeDocument/2006/relationships/font" Target="fonts/Tahoma-bold.fntdata"/><Relationship Id="rId21" Type="http://schemas.openxmlformats.org/officeDocument/2006/relationships/slide" Target="slides/slide16.xml"/><Relationship Id="rId43" Type="http://schemas.openxmlformats.org/officeDocument/2006/relationships/font" Target="fonts/Tahoma-regular.fntdata"/><Relationship Id="rId24" Type="http://schemas.openxmlformats.org/officeDocument/2006/relationships/slide" Target="slides/slide19.xml"/><Relationship Id="rId23" Type="http://schemas.openxmlformats.org/officeDocument/2006/relationships/slide" Target="slides/slide18.xml"/><Relationship Id="rId45" Type="http://customschemas.google.com/relationships/presentationmetadata" Target="meta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Montserrat-regular.fntdata"/><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font" Target="fonts/Montserrat-italic.fntdata"/><Relationship Id="rId10" Type="http://schemas.openxmlformats.org/officeDocument/2006/relationships/slide" Target="slides/slide5.xml"/><Relationship Id="rId32" Type="http://schemas.openxmlformats.org/officeDocument/2006/relationships/font" Target="fonts/Montserrat-bold.fntdata"/><Relationship Id="rId13" Type="http://schemas.openxmlformats.org/officeDocument/2006/relationships/slide" Target="slides/slide8.xml"/><Relationship Id="rId35" Type="http://schemas.openxmlformats.org/officeDocument/2006/relationships/font" Target="fonts/Lato-regular.fntdata"/><Relationship Id="rId12" Type="http://schemas.openxmlformats.org/officeDocument/2006/relationships/slide" Target="slides/slide7.xml"/><Relationship Id="rId34" Type="http://schemas.openxmlformats.org/officeDocument/2006/relationships/font" Target="fonts/Montserrat-boldItalic.fntdata"/><Relationship Id="rId15" Type="http://schemas.openxmlformats.org/officeDocument/2006/relationships/slide" Target="slides/slide10.xml"/><Relationship Id="rId37" Type="http://schemas.openxmlformats.org/officeDocument/2006/relationships/font" Target="fonts/Lato-italic.fntdata"/><Relationship Id="rId14" Type="http://schemas.openxmlformats.org/officeDocument/2006/relationships/slide" Target="slides/slide9.xml"/><Relationship Id="rId36" Type="http://schemas.openxmlformats.org/officeDocument/2006/relationships/font" Target="fonts/Lato-bold.fntdata"/><Relationship Id="rId17" Type="http://schemas.openxmlformats.org/officeDocument/2006/relationships/slide" Target="slides/slide12.xml"/><Relationship Id="rId39" Type="http://schemas.openxmlformats.org/officeDocument/2006/relationships/font" Target="fonts/ArialNarrow-regular.fntdata"/><Relationship Id="rId16" Type="http://schemas.openxmlformats.org/officeDocument/2006/relationships/slide" Target="slides/slide11.xml"/><Relationship Id="rId38" Type="http://schemas.openxmlformats.org/officeDocument/2006/relationships/font" Target="fonts/Lato-boldItalic.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12b7cfdc6f4_0_26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6" name="Google Shape;136;g12b7cfdc6f4_0_26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177e7484c1a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177e7484c1a_0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4" name="Google Shape;144;g177e7484c1a_0_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177e7484c1a_0_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177e7484c1a_0_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1" name="Google Shape;151;g177e7484c1a_0_6: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6" name="Google Shape;156;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0" name="Google Shape;170;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p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4" name="Google Shape;194;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6" name="Google Shape;206;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8" name="Google Shape;218;p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219" name="Google Shape;219;p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1" name="Google Shape;231;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p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3" name="Google Shape;243;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p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5" name="Google Shape;255;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p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1" name="Google Shape;271;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p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3" name="Google Shape;283;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p1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4" name="Google Shape;294;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g177e7484c1a_0_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04" name="Google Shape;304;g177e7484c1a_0_1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5" name="Google Shape;305;g177e7484c1a_0_12: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p1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0" name="Google Shape;310;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p1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4" name="Google Shape;324;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p1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4" name="Google Shape;334;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g177e7484c1a_0_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46" name="Google Shape;346;g177e7484c1a_0_1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7" name="Google Shape;347;g177e7484c1a_0_17: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p1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2" name="Google Shape;352;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p1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9" name="Google Shape;359;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p1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2" name="Google Shape;372;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p1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9" name="Google Shape;389;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p1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1" name="Google Shape;401;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g12b7cfdc6f4_0_40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11" name="Google Shape;411;g12b7cfdc6f4_0_40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2" name="Google Shape;412;g12b7cfdc6f4_0_402: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3" name="Shape 13"/>
        <p:cNvGrpSpPr/>
        <p:nvPr/>
      </p:nvGrpSpPr>
      <p:grpSpPr>
        <a:xfrm>
          <a:off x="0" y="0"/>
          <a:ext cx="0" cy="0"/>
          <a:chOff x="0" y="0"/>
          <a:chExt cx="0" cy="0"/>
        </a:xfrm>
      </p:grpSpPr>
      <p:sp>
        <p:nvSpPr>
          <p:cNvPr id="14" name="Google Shape;14;g12b7cfdc6f4_0_141"/>
          <p:cNvSpPr/>
          <p:nvPr/>
        </p:nvSpPr>
        <p:spPr>
          <a:xfrm rot="5400000">
            <a:off x="7226400" y="274573"/>
            <a:ext cx="2191500" cy="1643700"/>
          </a:xfrm>
          <a:prstGeom prst="diagStripe">
            <a:avLst>
              <a:gd fmla="val 0" name="adj"/>
            </a:avLst>
          </a:prstGeom>
          <a:solidFill>
            <a:schemeClr val="lt1">
              <a:alpha val="30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5" name="Google Shape;15;g12b7cfdc6f4_0_141"/>
          <p:cNvGrpSpPr/>
          <p:nvPr/>
        </p:nvGrpSpPr>
        <p:grpSpPr>
          <a:xfrm>
            <a:off x="0" y="654"/>
            <a:ext cx="5153705" cy="6845694"/>
            <a:chOff x="0" y="75"/>
            <a:chExt cx="5153705" cy="5152950"/>
          </a:xfrm>
        </p:grpSpPr>
        <p:sp>
          <p:nvSpPr>
            <p:cNvPr id="16" name="Google Shape;16;g12b7cfdc6f4_0_141"/>
            <p:cNvSpPr/>
            <p:nvPr/>
          </p:nvSpPr>
          <p:spPr>
            <a:xfrm rot="-5400000">
              <a:off x="455" y="-225"/>
              <a:ext cx="5152800" cy="5153700"/>
            </a:xfrm>
            <a:prstGeom prst="diagStripe">
              <a:avLst>
                <a:gd fmla="val 50000" name="adj"/>
              </a:avLst>
            </a:prstGeom>
            <a:solidFill>
              <a:schemeClr val="lt1">
                <a:alpha val="30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g12b7cfdc6f4_0_141"/>
            <p:cNvSpPr/>
            <p:nvPr/>
          </p:nvSpPr>
          <p:spPr>
            <a:xfrm rot="-5400000">
              <a:off x="150" y="1145825"/>
              <a:ext cx="3996600" cy="3996900"/>
            </a:xfrm>
            <a:prstGeom prst="diagStripe">
              <a:avLst>
                <a:gd fmla="val 58774" name="adj"/>
              </a:avLst>
            </a:prstGeom>
            <a:solidFill>
              <a:schemeClr val="lt1">
                <a:alpha val="30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g12b7cfdc6f4_0_141"/>
            <p:cNvSpPr/>
            <p:nvPr/>
          </p:nvSpPr>
          <p:spPr>
            <a:xfrm rot="-5400000">
              <a:off x="1646" y="-75"/>
              <a:ext cx="2299800" cy="23001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g12b7cfdc6f4_0_141"/>
            <p:cNvSpPr/>
            <p:nvPr/>
          </p:nvSpPr>
          <p:spPr>
            <a:xfrm flipH="1">
              <a:off x="652821" y="590035"/>
              <a:ext cx="2300100" cy="2299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 name="Google Shape;20;g12b7cfdc6f4_0_141"/>
          <p:cNvSpPr txBox="1"/>
          <p:nvPr>
            <p:ph type="ctrTitle"/>
          </p:nvPr>
        </p:nvSpPr>
        <p:spPr>
          <a:xfrm>
            <a:off x="3537150" y="2104533"/>
            <a:ext cx="5017500" cy="2105100"/>
          </a:xfrm>
          <a:prstGeom prst="rect">
            <a:avLst/>
          </a:prstGeom>
        </p:spPr>
        <p:txBody>
          <a:bodyPr anchorCtr="0" anchor="t" bIns="91425" lIns="91425" spcFirstLastPara="1" rIns="91425" wrap="square" tIns="91425">
            <a:normAutofit/>
          </a:bodyPr>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p:txBody>
      </p:sp>
      <p:sp>
        <p:nvSpPr>
          <p:cNvPr id="21" name="Google Shape;21;g12b7cfdc6f4_0_141"/>
          <p:cNvSpPr txBox="1"/>
          <p:nvPr>
            <p:ph idx="1" type="subTitle"/>
          </p:nvPr>
        </p:nvSpPr>
        <p:spPr>
          <a:xfrm>
            <a:off x="5083950" y="5233233"/>
            <a:ext cx="3470700" cy="6747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SzPts val="1300"/>
              <a:buNone/>
              <a:defRPr/>
            </a:lvl1pPr>
            <a:lvl2pPr lvl="1">
              <a:lnSpc>
                <a:spcPct val="100000"/>
              </a:lnSpc>
              <a:spcBef>
                <a:spcPts val="0"/>
              </a:spcBef>
              <a:spcAft>
                <a:spcPts val="0"/>
              </a:spcAft>
              <a:buSzPts val="1300"/>
              <a:buNone/>
              <a:defRPr sz="1300"/>
            </a:lvl2pPr>
            <a:lvl3pPr lvl="2">
              <a:lnSpc>
                <a:spcPct val="100000"/>
              </a:lnSpc>
              <a:spcBef>
                <a:spcPts val="0"/>
              </a:spcBef>
              <a:spcAft>
                <a:spcPts val="0"/>
              </a:spcAft>
              <a:buSzPts val="1300"/>
              <a:buNone/>
              <a:defRPr sz="1300"/>
            </a:lvl3pPr>
            <a:lvl4pPr lvl="3">
              <a:lnSpc>
                <a:spcPct val="100000"/>
              </a:lnSpc>
              <a:spcBef>
                <a:spcPts val="0"/>
              </a:spcBef>
              <a:spcAft>
                <a:spcPts val="0"/>
              </a:spcAft>
              <a:buSzPts val="1300"/>
              <a:buNone/>
              <a:defRPr sz="1300"/>
            </a:lvl4pPr>
            <a:lvl5pPr lvl="4">
              <a:lnSpc>
                <a:spcPct val="100000"/>
              </a:lnSpc>
              <a:spcBef>
                <a:spcPts val="0"/>
              </a:spcBef>
              <a:spcAft>
                <a:spcPts val="0"/>
              </a:spcAft>
              <a:buSzPts val="1300"/>
              <a:buNone/>
              <a:defRPr sz="1300"/>
            </a:lvl5pPr>
            <a:lvl6pPr lvl="5">
              <a:lnSpc>
                <a:spcPct val="100000"/>
              </a:lnSpc>
              <a:spcBef>
                <a:spcPts val="0"/>
              </a:spcBef>
              <a:spcAft>
                <a:spcPts val="0"/>
              </a:spcAft>
              <a:buSzPts val="1300"/>
              <a:buNone/>
              <a:defRPr sz="1300"/>
            </a:lvl6pPr>
            <a:lvl7pPr lvl="6">
              <a:lnSpc>
                <a:spcPct val="100000"/>
              </a:lnSpc>
              <a:spcBef>
                <a:spcPts val="0"/>
              </a:spcBef>
              <a:spcAft>
                <a:spcPts val="0"/>
              </a:spcAft>
              <a:buSzPts val="1300"/>
              <a:buNone/>
              <a:defRPr sz="1300"/>
            </a:lvl7pPr>
            <a:lvl8pPr lvl="7">
              <a:lnSpc>
                <a:spcPct val="100000"/>
              </a:lnSpc>
              <a:spcBef>
                <a:spcPts val="0"/>
              </a:spcBef>
              <a:spcAft>
                <a:spcPts val="0"/>
              </a:spcAft>
              <a:buSzPts val="1300"/>
              <a:buNone/>
              <a:defRPr sz="1300"/>
            </a:lvl8pPr>
            <a:lvl9pPr lvl="8">
              <a:lnSpc>
                <a:spcPct val="100000"/>
              </a:lnSpc>
              <a:spcBef>
                <a:spcPts val="0"/>
              </a:spcBef>
              <a:spcAft>
                <a:spcPts val="0"/>
              </a:spcAft>
              <a:buSzPts val="1300"/>
              <a:buNone/>
              <a:defRPr sz="1300"/>
            </a:lvl9pPr>
          </a:lstStyle>
          <a:p/>
        </p:txBody>
      </p:sp>
      <p:sp>
        <p:nvSpPr>
          <p:cNvPr id="22" name="Google Shape;22;g12b7cfdc6f4_0_141"/>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grpSp>
        <p:nvGrpSpPr>
          <p:cNvPr id="24" name="Google Shape;24;g12b7cfdc6f4_0_151"/>
          <p:cNvGrpSpPr/>
          <p:nvPr/>
        </p:nvGrpSpPr>
        <p:grpSpPr>
          <a:xfrm>
            <a:off x="4406400" y="0"/>
            <a:ext cx="4737600" cy="6857248"/>
            <a:chOff x="4406400" y="0"/>
            <a:chExt cx="4737600" cy="5143065"/>
          </a:xfrm>
        </p:grpSpPr>
        <p:sp>
          <p:nvSpPr>
            <p:cNvPr id="25" name="Google Shape;25;g12b7cfdc6f4_0_151"/>
            <p:cNvSpPr/>
            <p:nvPr/>
          </p:nvSpPr>
          <p:spPr>
            <a:xfrm rot="5400000">
              <a:off x="4408200" y="-1800"/>
              <a:ext cx="4734000" cy="4737600"/>
            </a:xfrm>
            <a:prstGeom prst="diagStripe">
              <a:avLst>
                <a:gd fmla="val 49469"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g12b7cfdc6f4_0_151"/>
            <p:cNvSpPr/>
            <p:nvPr/>
          </p:nvSpPr>
          <p:spPr>
            <a:xfrm rot="5400000">
              <a:off x="4841125" y="5700"/>
              <a:ext cx="4298100" cy="4286700"/>
            </a:xfrm>
            <a:prstGeom prst="diagStripe">
              <a:avLst>
                <a:gd fmla="val 0"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g12b7cfdc6f4_0_151"/>
            <p:cNvSpPr/>
            <p:nvPr/>
          </p:nvSpPr>
          <p:spPr>
            <a:xfrm rot="-5400000">
              <a:off x="5618399" y="123646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g12b7cfdc6f4_0_151"/>
            <p:cNvSpPr/>
            <p:nvPr/>
          </p:nvSpPr>
          <p:spPr>
            <a:xfrm flipH="1">
              <a:off x="5849857" y="144395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g12b7cfdc6f4_0_151"/>
            <p:cNvSpPr/>
            <p:nvPr/>
          </p:nvSpPr>
          <p:spPr>
            <a:xfrm rot="-5400000">
              <a:off x="5987081" y="24694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g12b7cfdc6f4_0_151"/>
            <p:cNvSpPr/>
            <p:nvPr/>
          </p:nvSpPr>
          <p:spPr>
            <a:xfrm flipH="1">
              <a:off x="6222115" y="267695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g12b7cfdc6f4_0_151"/>
            <p:cNvSpPr/>
            <p:nvPr/>
          </p:nvSpPr>
          <p:spPr>
            <a:xfrm rot="-5400000">
              <a:off x="6675341" y="186201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g12b7cfdc6f4_0_151"/>
            <p:cNvSpPr/>
            <p:nvPr/>
          </p:nvSpPr>
          <p:spPr>
            <a:xfrm flipH="1">
              <a:off x="6908099" y="2069505"/>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g12b7cfdc6f4_0_151"/>
            <p:cNvSpPr/>
            <p:nvPr/>
          </p:nvSpPr>
          <p:spPr>
            <a:xfrm rot="-5400000">
              <a:off x="6861141" y="247781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g12b7cfdc6f4_0_151"/>
            <p:cNvSpPr/>
            <p:nvPr/>
          </p:nvSpPr>
          <p:spPr>
            <a:xfrm flipH="1">
              <a:off x="7965266" y="269296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g12b7cfdc6f4_0_151"/>
            <p:cNvSpPr/>
            <p:nvPr/>
          </p:nvSpPr>
          <p:spPr>
            <a:xfrm flipH="1">
              <a:off x="8145082" y="330875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g12b7cfdc6f4_0_151"/>
            <p:cNvSpPr/>
            <p:nvPr/>
          </p:nvSpPr>
          <p:spPr>
            <a:xfrm rot="-5400000">
              <a:off x="7047599" y="309501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g12b7cfdc6f4_0_151"/>
            <p:cNvSpPr/>
            <p:nvPr/>
          </p:nvSpPr>
          <p:spPr>
            <a:xfrm flipH="1">
              <a:off x="7276649" y="3302502"/>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g12b7cfdc6f4_0_151"/>
            <p:cNvSpPr/>
            <p:nvPr/>
          </p:nvSpPr>
          <p:spPr>
            <a:xfrm rot="-5400000">
              <a:off x="7227414" y="3710807"/>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g12b7cfdc6f4_0_151"/>
            <p:cNvSpPr/>
            <p:nvPr/>
          </p:nvSpPr>
          <p:spPr>
            <a:xfrm flipH="1">
              <a:off x="7462448" y="3918294"/>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g12b7cfdc6f4_0_151"/>
            <p:cNvSpPr/>
            <p:nvPr/>
          </p:nvSpPr>
          <p:spPr>
            <a:xfrm rot="-5400000">
              <a:off x="8102491" y="371847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g12b7cfdc6f4_0_151"/>
            <p:cNvSpPr/>
            <p:nvPr/>
          </p:nvSpPr>
          <p:spPr>
            <a:xfrm flipH="1">
              <a:off x="8334533" y="392596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g12b7cfdc6f4_0_151"/>
            <p:cNvSpPr/>
            <p:nvPr/>
          </p:nvSpPr>
          <p:spPr>
            <a:xfrm rot="-5400000">
              <a:off x="8288290" y="43342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3" name="Google Shape;43;g12b7cfdc6f4_0_151"/>
          <p:cNvSpPr txBox="1"/>
          <p:nvPr>
            <p:ph type="title"/>
          </p:nvPr>
        </p:nvSpPr>
        <p:spPr>
          <a:xfrm>
            <a:off x="823850" y="2737333"/>
            <a:ext cx="4587000" cy="15315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4" name="Google Shape;44;g12b7cfdc6f4_0_151"/>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45" name="Shape 45"/>
        <p:cNvGrpSpPr/>
        <p:nvPr/>
      </p:nvGrpSpPr>
      <p:grpSpPr>
        <a:xfrm>
          <a:off x="0" y="0"/>
          <a:ext cx="0" cy="0"/>
          <a:chOff x="0" y="0"/>
          <a:chExt cx="0" cy="0"/>
        </a:xfrm>
      </p:grpSpPr>
      <p:grpSp>
        <p:nvGrpSpPr>
          <p:cNvPr id="46" name="Google Shape;46;g12b7cfdc6f4_0_173"/>
          <p:cNvGrpSpPr/>
          <p:nvPr/>
        </p:nvGrpSpPr>
        <p:grpSpPr>
          <a:xfrm>
            <a:off x="0" y="507989"/>
            <a:ext cx="1037850" cy="1355016"/>
            <a:chOff x="0" y="381001"/>
            <a:chExt cx="1037850" cy="1016287"/>
          </a:xfrm>
        </p:grpSpPr>
        <p:sp>
          <p:nvSpPr>
            <p:cNvPr id="47" name="Google Shape;47;g12b7cfdc6f4_0_173"/>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g12b7cfdc6f4_0_173"/>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9" name="Google Shape;49;g12b7cfdc6f4_0_173"/>
          <p:cNvSpPr txBox="1"/>
          <p:nvPr>
            <p:ph type="title"/>
          </p:nvPr>
        </p:nvSpPr>
        <p:spPr>
          <a:xfrm>
            <a:off x="1297500" y="525000"/>
            <a:ext cx="7038900" cy="1218900"/>
          </a:xfrm>
          <a:prstGeom prst="rect">
            <a:avLst/>
          </a:prstGeom>
        </p:spPr>
        <p:txBody>
          <a:bodyPr anchorCtr="0" anchor="t"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50" name="Google Shape;50;g12b7cfdc6f4_0_173"/>
          <p:cNvSpPr txBox="1"/>
          <p:nvPr>
            <p:ph idx="1" type="body"/>
          </p:nvPr>
        </p:nvSpPr>
        <p:spPr>
          <a:xfrm>
            <a:off x="1297500" y="2090067"/>
            <a:ext cx="7038900" cy="38817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1" name="Google Shape;51;g12b7cfdc6f4_0_173"/>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52" name="Shape 52"/>
        <p:cNvGrpSpPr/>
        <p:nvPr/>
      </p:nvGrpSpPr>
      <p:grpSpPr>
        <a:xfrm>
          <a:off x="0" y="0"/>
          <a:ext cx="0" cy="0"/>
          <a:chOff x="0" y="0"/>
          <a:chExt cx="0" cy="0"/>
        </a:xfrm>
      </p:grpSpPr>
      <p:grpSp>
        <p:nvGrpSpPr>
          <p:cNvPr id="53" name="Google Shape;53;g12b7cfdc6f4_0_180"/>
          <p:cNvGrpSpPr/>
          <p:nvPr/>
        </p:nvGrpSpPr>
        <p:grpSpPr>
          <a:xfrm>
            <a:off x="0" y="507989"/>
            <a:ext cx="1037850" cy="1355016"/>
            <a:chOff x="0" y="381001"/>
            <a:chExt cx="1037850" cy="1016287"/>
          </a:xfrm>
        </p:grpSpPr>
        <p:sp>
          <p:nvSpPr>
            <p:cNvPr id="54" name="Google Shape;54;g12b7cfdc6f4_0_180"/>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g12b7cfdc6f4_0_180"/>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6" name="Google Shape;56;g12b7cfdc6f4_0_180"/>
          <p:cNvSpPr txBox="1"/>
          <p:nvPr>
            <p:ph type="title"/>
          </p:nvPr>
        </p:nvSpPr>
        <p:spPr>
          <a:xfrm>
            <a:off x="1297500" y="525000"/>
            <a:ext cx="7038900" cy="1218900"/>
          </a:xfrm>
          <a:prstGeom prst="rect">
            <a:avLst/>
          </a:prstGeom>
        </p:spPr>
        <p:txBody>
          <a:bodyPr anchorCtr="0" anchor="t"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57" name="Google Shape;57;g12b7cfdc6f4_0_180"/>
          <p:cNvSpPr txBox="1"/>
          <p:nvPr>
            <p:ph idx="1" type="body"/>
          </p:nvPr>
        </p:nvSpPr>
        <p:spPr>
          <a:xfrm>
            <a:off x="1297500" y="2090067"/>
            <a:ext cx="3403200" cy="38817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8" name="Google Shape;58;g12b7cfdc6f4_0_180"/>
          <p:cNvSpPr txBox="1"/>
          <p:nvPr>
            <p:ph idx="2" type="body"/>
          </p:nvPr>
        </p:nvSpPr>
        <p:spPr>
          <a:xfrm>
            <a:off x="4933221" y="2090067"/>
            <a:ext cx="3403200" cy="38817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9" name="Google Shape;59;g12b7cfdc6f4_0_180"/>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0" name="Shape 60"/>
        <p:cNvGrpSpPr/>
        <p:nvPr/>
      </p:nvGrpSpPr>
      <p:grpSpPr>
        <a:xfrm>
          <a:off x="0" y="0"/>
          <a:ext cx="0" cy="0"/>
          <a:chOff x="0" y="0"/>
          <a:chExt cx="0" cy="0"/>
        </a:xfrm>
      </p:grpSpPr>
      <p:grpSp>
        <p:nvGrpSpPr>
          <p:cNvPr id="61" name="Google Shape;61;g12b7cfdc6f4_0_188"/>
          <p:cNvGrpSpPr/>
          <p:nvPr/>
        </p:nvGrpSpPr>
        <p:grpSpPr>
          <a:xfrm>
            <a:off x="0" y="507989"/>
            <a:ext cx="1037850" cy="1355016"/>
            <a:chOff x="0" y="381001"/>
            <a:chExt cx="1037850" cy="1016287"/>
          </a:xfrm>
        </p:grpSpPr>
        <p:sp>
          <p:nvSpPr>
            <p:cNvPr id="62" name="Google Shape;62;g12b7cfdc6f4_0_188"/>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g12b7cfdc6f4_0_188"/>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4" name="Google Shape;64;g12b7cfdc6f4_0_188"/>
          <p:cNvSpPr txBox="1"/>
          <p:nvPr>
            <p:ph type="title"/>
          </p:nvPr>
        </p:nvSpPr>
        <p:spPr>
          <a:xfrm>
            <a:off x="1297500" y="525000"/>
            <a:ext cx="7038900" cy="1218900"/>
          </a:xfrm>
          <a:prstGeom prst="rect">
            <a:avLst/>
          </a:prstGeom>
        </p:spPr>
        <p:txBody>
          <a:bodyPr anchorCtr="0" anchor="t"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65" name="Google Shape;65;g12b7cfdc6f4_0_188"/>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66" name="Shape 66"/>
        <p:cNvGrpSpPr/>
        <p:nvPr/>
      </p:nvGrpSpPr>
      <p:grpSpPr>
        <a:xfrm>
          <a:off x="0" y="0"/>
          <a:ext cx="0" cy="0"/>
          <a:chOff x="0" y="0"/>
          <a:chExt cx="0" cy="0"/>
        </a:xfrm>
      </p:grpSpPr>
      <p:grpSp>
        <p:nvGrpSpPr>
          <p:cNvPr id="67" name="Google Shape;67;g12b7cfdc6f4_0_194"/>
          <p:cNvGrpSpPr/>
          <p:nvPr/>
        </p:nvGrpSpPr>
        <p:grpSpPr>
          <a:xfrm>
            <a:off x="0" y="507989"/>
            <a:ext cx="1037850" cy="1355016"/>
            <a:chOff x="0" y="381001"/>
            <a:chExt cx="1037850" cy="1016287"/>
          </a:xfrm>
        </p:grpSpPr>
        <p:sp>
          <p:nvSpPr>
            <p:cNvPr id="68" name="Google Shape;68;g12b7cfdc6f4_0_194"/>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g12b7cfdc6f4_0_194"/>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0" name="Google Shape;70;g12b7cfdc6f4_0_194"/>
          <p:cNvSpPr txBox="1"/>
          <p:nvPr>
            <p:ph type="title"/>
          </p:nvPr>
        </p:nvSpPr>
        <p:spPr>
          <a:xfrm>
            <a:off x="1297500" y="525000"/>
            <a:ext cx="3798900" cy="1990800"/>
          </a:xfrm>
          <a:prstGeom prst="rect">
            <a:avLst/>
          </a:prstGeom>
        </p:spPr>
        <p:txBody>
          <a:bodyPr anchorCtr="0" anchor="t"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71" name="Google Shape;71;g12b7cfdc6f4_0_194"/>
          <p:cNvSpPr txBox="1"/>
          <p:nvPr>
            <p:ph idx="1" type="body"/>
          </p:nvPr>
        </p:nvSpPr>
        <p:spPr>
          <a:xfrm>
            <a:off x="1297500" y="2630067"/>
            <a:ext cx="3798900" cy="32211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72" name="Google Shape;72;g12b7cfdc6f4_0_194"/>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73" name="Shape 73"/>
        <p:cNvGrpSpPr/>
        <p:nvPr/>
      </p:nvGrpSpPr>
      <p:grpSpPr>
        <a:xfrm>
          <a:off x="0" y="0"/>
          <a:ext cx="0" cy="0"/>
          <a:chOff x="0" y="0"/>
          <a:chExt cx="0" cy="0"/>
        </a:xfrm>
      </p:grpSpPr>
      <p:grpSp>
        <p:nvGrpSpPr>
          <p:cNvPr id="74" name="Google Shape;74;g12b7cfdc6f4_0_201"/>
          <p:cNvGrpSpPr/>
          <p:nvPr/>
        </p:nvGrpSpPr>
        <p:grpSpPr>
          <a:xfrm>
            <a:off x="4406400" y="0"/>
            <a:ext cx="4737600" cy="6857829"/>
            <a:chOff x="4406400" y="0"/>
            <a:chExt cx="4737600" cy="5143500"/>
          </a:xfrm>
        </p:grpSpPr>
        <p:sp>
          <p:nvSpPr>
            <p:cNvPr id="75" name="Google Shape;75;g12b7cfdc6f4_0_201"/>
            <p:cNvSpPr/>
            <p:nvPr/>
          </p:nvSpPr>
          <p:spPr>
            <a:xfrm rot="5400000">
              <a:off x="4407900" y="-1500"/>
              <a:ext cx="4734600" cy="4737600"/>
            </a:xfrm>
            <a:prstGeom prst="diagStripe">
              <a:avLst>
                <a:gd fmla="val 49469"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g12b7cfdc6f4_0_201"/>
            <p:cNvSpPr/>
            <p:nvPr/>
          </p:nvSpPr>
          <p:spPr>
            <a:xfrm rot="5400000">
              <a:off x="4840825" y="6000"/>
              <a:ext cx="4298700" cy="4286700"/>
            </a:xfrm>
            <a:prstGeom prst="diagStripe">
              <a:avLst>
                <a:gd fmla="val 0"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g12b7cfdc6f4_0_201"/>
            <p:cNvSpPr/>
            <p:nvPr/>
          </p:nvSpPr>
          <p:spPr>
            <a:xfrm rot="-5400000">
              <a:off x="5618399" y="1236641"/>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g12b7cfdc6f4_0_201"/>
            <p:cNvSpPr/>
            <p:nvPr/>
          </p:nvSpPr>
          <p:spPr>
            <a:xfrm flipH="1">
              <a:off x="5849857" y="144407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g12b7cfdc6f4_0_201"/>
            <p:cNvSpPr/>
            <p:nvPr/>
          </p:nvSpPr>
          <p:spPr>
            <a:xfrm rot="-5400000">
              <a:off x="5987081" y="246974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g12b7cfdc6f4_0_201"/>
            <p:cNvSpPr/>
            <p:nvPr/>
          </p:nvSpPr>
          <p:spPr>
            <a:xfrm flipH="1">
              <a:off x="6222115" y="2677179"/>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g12b7cfdc6f4_0_201"/>
            <p:cNvSpPr/>
            <p:nvPr/>
          </p:nvSpPr>
          <p:spPr>
            <a:xfrm rot="-5400000">
              <a:off x="6675341" y="1862244"/>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g12b7cfdc6f4_0_201"/>
            <p:cNvSpPr/>
            <p:nvPr/>
          </p:nvSpPr>
          <p:spPr>
            <a:xfrm flipH="1">
              <a:off x="6908099" y="2069680"/>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g12b7cfdc6f4_0_201"/>
            <p:cNvSpPr/>
            <p:nvPr/>
          </p:nvSpPr>
          <p:spPr>
            <a:xfrm rot="-5400000">
              <a:off x="6861141" y="247808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g12b7cfdc6f4_0_201"/>
            <p:cNvSpPr/>
            <p:nvPr/>
          </p:nvSpPr>
          <p:spPr>
            <a:xfrm flipH="1">
              <a:off x="7965266" y="2693191"/>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g12b7cfdc6f4_0_201"/>
            <p:cNvSpPr/>
            <p:nvPr/>
          </p:nvSpPr>
          <p:spPr>
            <a:xfrm flipH="1">
              <a:off x="8145082" y="330903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g12b7cfdc6f4_0_201"/>
            <p:cNvSpPr/>
            <p:nvPr/>
          </p:nvSpPr>
          <p:spPr>
            <a:xfrm rot="-5400000">
              <a:off x="7047599" y="309534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g12b7cfdc6f4_0_201"/>
            <p:cNvSpPr/>
            <p:nvPr/>
          </p:nvSpPr>
          <p:spPr>
            <a:xfrm flipH="1">
              <a:off x="7276649" y="3302781"/>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g12b7cfdc6f4_0_201"/>
            <p:cNvSpPr/>
            <p:nvPr/>
          </p:nvSpPr>
          <p:spPr>
            <a:xfrm rot="-5400000">
              <a:off x="7227414" y="3711189"/>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g12b7cfdc6f4_0_201"/>
            <p:cNvSpPr/>
            <p:nvPr/>
          </p:nvSpPr>
          <p:spPr>
            <a:xfrm flipH="1">
              <a:off x="7462448" y="391862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g12b7cfdc6f4_0_201"/>
            <p:cNvSpPr/>
            <p:nvPr/>
          </p:nvSpPr>
          <p:spPr>
            <a:xfrm rot="-5400000">
              <a:off x="8102491" y="371885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g12b7cfdc6f4_0_201"/>
            <p:cNvSpPr/>
            <p:nvPr/>
          </p:nvSpPr>
          <p:spPr>
            <a:xfrm flipH="1">
              <a:off x="8334533" y="3926292"/>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g12b7cfdc6f4_0_201"/>
            <p:cNvSpPr/>
            <p:nvPr/>
          </p:nvSpPr>
          <p:spPr>
            <a:xfrm rot="-5400000">
              <a:off x="8288290" y="433470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3" name="Google Shape;93;g12b7cfdc6f4_0_201"/>
          <p:cNvSpPr txBox="1"/>
          <p:nvPr>
            <p:ph type="title"/>
          </p:nvPr>
        </p:nvSpPr>
        <p:spPr>
          <a:xfrm>
            <a:off x="823850" y="1155700"/>
            <a:ext cx="4587000" cy="46947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4" name="Google Shape;94;g12b7cfdc6f4_0_201"/>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95" name="Shape 95"/>
        <p:cNvGrpSpPr/>
        <p:nvPr/>
      </p:nvGrpSpPr>
      <p:grpSpPr>
        <a:xfrm>
          <a:off x="0" y="0"/>
          <a:ext cx="0" cy="0"/>
          <a:chOff x="0" y="0"/>
          <a:chExt cx="0" cy="0"/>
        </a:xfrm>
      </p:grpSpPr>
      <p:grpSp>
        <p:nvGrpSpPr>
          <p:cNvPr id="96" name="Google Shape;96;g12b7cfdc6f4_0_223"/>
          <p:cNvGrpSpPr/>
          <p:nvPr/>
        </p:nvGrpSpPr>
        <p:grpSpPr>
          <a:xfrm>
            <a:off x="0" y="507989"/>
            <a:ext cx="1037850" cy="1355016"/>
            <a:chOff x="0" y="381001"/>
            <a:chExt cx="1037850" cy="1016287"/>
          </a:xfrm>
        </p:grpSpPr>
        <p:sp>
          <p:nvSpPr>
            <p:cNvPr id="97" name="Google Shape;97;g12b7cfdc6f4_0_223"/>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g12b7cfdc6f4_0_223"/>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9" name="Google Shape;99;g12b7cfdc6f4_0_223"/>
          <p:cNvSpPr txBox="1"/>
          <p:nvPr>
            <p:ph type="title"/>
          </p:nvPr>
        </p:nvSpPr>
        <p:spPr>
          <a:xfrm>
            <a:off x="1297500" y="2211100"/>
            <a:ext cx="3036300" cy="2335500"/>
          </a:xfrm>
          <a:prstGeom prst="rect">
            <a:avLst/>
          </a:prstGeom>
        </p:spPr>
        <p:txBody>
          <a:bodyPr anchorCtr="0" anchor="t"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100" name="Google Shape;100;g12b7cfdc6f4_0_223"/>
          <p:cNvSpPr txBox="1"/>
          <p:nvPr>
            <p:ph idx="1" type="subTitle"/>
          </p:nvPr>
        </p:nvSpPr>
        <p:spPr>
          <a:xfrm>
            <a:off x="1297500" y="4717333"/>
            <a:ext cx="3036300" cy="6747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SzPts val="1300"/>
              <a:buNone/>
              <a:defRPr/>
            </a:lvl1pPr>
            <a:lvl2pPr lvl="1">
              <a:lnSpc>
                <a:spcPct val="100000"/>
              </a:lnSpc>
              <a:spcBef>
                <a:spcPts val="0"/>
              </a:spcBef>
              <a:spcAft>
                <a:spcPts val="0"/>
              </a:spcAft>
              <a:buSzPts val="1300"/>
              <a:buNone/>
              <a:defRPr sz="1300"/>
            </a:lvl2pPr>
            <a:lvl3pPr lvl="2">
              <a:lnSpc>
                <a:spcPct val="100000"/>
              </a:lnSpc>
              <a:spcBef>
                <a:spcPts val="0"/>
              </a:spcBef>
              <a:spcAft>
                <a:spcPts val="0"/>
              </a:spcAft>
              <a:buSzPts val="1300"/>
              <a:buNone/>
              <a:defRPr sz="1300"/>
            </a:lvl3pPr>
            <a:lvl4pPr lvl="3">
              <a:lnSpc>
                <a:spcPct val="100000"/>
              </a:lnSpc>
              <a:spcBef>
                <a:spcPts val="0"/>
              </a:spcBef>
              <a:spcAft>
                <a:spcPts val="0"/>
              </a:spcAft>
              <a:buSzPts val="1300"/>
              <a:buNone/>
              <a:defRPr sz="1300"/>
            </a:lvl4pPr>
            <a:lvl5pPr lvl="4">
              <a:lnSpc>
                <a:spcPct val="100000"/>
              </a:lnSpc>
              <a:spcBef>
                <a:spcPts val="0"/>
              </a:spcBef>
              <a:spcAft>
                <a:spcPts val="0"/>
              </a:spcAft>
              <a:buSzPts val="1300"/>
              <a:buNone/>
              <a:defRPr sz="1300"/>
            </a:lvl5pPr>
            <a:lvl6pPr lvl="5">
              <a:lnSpc>
                <a:spcPct val="100000"/>
              </a:lnSpc>
              <a:spcBef>
                <a:spcPts val="0"/>
              </a:spcBef>
              <a:spcAft>
                <a:spcPts val="0"/>
              </a:spcAft>
              <a:buSzPts val="1300"/>
              <a:buNone/>
              <a:defRPr sz="1300"/>
            </a:lvl6pPr>
            <a:lvl7pPr lvl="6">
              <a:lnSpc>
                <a:spcPct val="100000"/>
              </a:lnSpc>
              <a:spcBef>
                <a:spcPts val="0"/>
              </a:spcBef>
              <a:spcAft>
                <a:spcPts val="0"/>
              </a:spcAft>
              <a:buSzPts val="1300"/>
              <a:buNone/>
              <a:defRPr sz="1300"/>
            </a:lvl7pPr>
            <a:lvl8pPr lvl="7">
              <a:lnSpc>
                <a:spcPct val="100000"/>
              </a:lnSpc>
              <a:spcBef>
                <a:spcPts val="0"/>
              </a:spcBef>
              <a:spcAft>
                <a:spcPts val="0"/>
              </a:spcAft>
              <a:buSzPts val="1300"/>
              <a:buNone/>
              <a:defRPr sz="1300"/>
            </a:lvl8pPr>
            <a:lvl9pPr lvl="8">
              <a:lnSpc>
                <a:spcPct val="100000"/>
              </a:lnSpc>
              <a:spcBef>
                <a:spcPts val="0"/>
              </a:spcBef>
              <a:spcAft>
                <a:spcPts val="0"/>
              </a:spcAft>
              <a:buSzPts val="1300"/>
              <a:buNone/>
              <a:defRPr sz="1300"/>
            </a:lvl9pPr>
          </a:lstStyle>
          <a:p/>
        </p:txBody>
      </p:sp>
      <p:sp>
        <p:nvSpPr>
          <p:cNvPr id="101" name="Google Shape;101;g12b7cfdc6f4_0_223"/>
          <p:cNvSpPr txBox="1"/>
          <p:nvPr>
            <p:ph idx="2" type="body"/>
          </p:nvPr>
        </p:nvSpPr>
        <p:spPr>
          <a:xfrm>
            <a:off x="4648200" y="2262133"/>
            <a:ext cx="3676800" cy="31299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02" name="Google Shape;102;g12b7cfdc6f4_0_223"/>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03" name="Shape 103"/>
        <p:cNvGrpSpPr/>
        <p:nvPr/>
      </p:nvGrpSpPr>
      <p:grpSpPr>
        <a:xfrm>
          <a:off x="0" y="0"/>
          <a:ext cx="0" cy="0"/>
          <a:chOff x="0" y="0"/>
          <a:chExt cx="0" cy="0"/>
        </a:xfrm>
      </p:grpSpPr>
      <p:grpSp>
        <p:nvGrpSpPr>
          <p:cNvPr id="104" name="Google Shape;104;g12b7cfdc6f4_0_231"/>
          <p:cNvGrpSpPr/>
          <p:nvPr/>
        </p:nvGrpSpPr>
        <p:grpSpPr>
          <a:xfrm>
            <a:off x="0" y="5504636"/>
            <a:ext cx="698925" cy="912853"/>
            <a:chOff x="0" y="3785672"/>
            <a:chExt cx="698925" cy="684657"/>
          </a:xfrm>
        </p:grpSpPr>
        <p:sp>
          <p:nvSpPr>
            <p:cNvPr id="105" name="Google Shape;105;g12b7cfdc6f4_0_231"/>
            <p:cNvSpPr/>
            <p:nvPr/>
          </p:nvSpPr>
          <p:spPr>
            <a:xfrm rot="-5400000">
              <a:off x="0" y="3785672"/>
              <a:ext cx="544800" cy="544800"/>
            </a:xfrm>
            <a:prstGeom prst="diagStripe">
              <a:avLst>
                <a:gd fmla="val 50000" name="adj"/>
              </a:avLst>
            </a:prstGeom>
            <a:solidFill>
              <a:schemeClr val="lt1">
                <a:alpha val="96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g12b7cfdc6f4_0_231"/>
            <p:cNvSpPr/>
            <p:nvPr/>
          </p:nvSpPr>
          <p:spPr>
            <a:xfrm flipH="1">
              <a:off x="154125" y="3925529"/>
              <a:ext cx="544800" cy="544800"/>
            </a:xfrm>
            <a:prstGeom prst="diagStripe">
              <a:avLst>
                <a:gd fmla="val 50000" name="adj"/>
              </a:avLst>
            </a:prstGeom>
            <a:solidFill>
              <a:schemeClr val="lt1">
                <a:alpha val="96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7" name="Google Shape;107;g12b7cfdc6f4_0_231"/>
          <p:cNvSpPr txBox="1"/>
          <p:nvPr>
            <p:ph idx="1" type="body"/>
          </p:nvPr>
        </p:nvSpPr>
        <p:spPr>
          <a:xfrm>
            <a:off x="812725" y="5740500"/>
            <a:ext cx="6936000" cy="6984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300"/>
              <a:buNone/>
              <a:defRPr/>
            </a:lvl1pPr>
          </a:lstStyle>
          <a:p/>
        </p:txBody>
      </p:sp>
      <p:sp>
        <p:nvSpPr>
          <p:cNvPr id="108" name="Google Shape;108;g12b7cfdc6f4_0_231"/>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09" name="Shape 109"/>
        <p:cNvGrpSpPr/>
        <p:nvPr/>
      </p:nvGrpSpPr>
      <p:grpSpPr>
        <a:xfrm>
          <a:off x="0" y="0"/>
          <a:ext cx="0" cy="0"/>
          <a:chOff x="0" y="0"/>
          <a:chExt cx="0" cy="0"/>
        </a:xfrm>
      </p:grpSpPr>
      <p:grpSp>
        <p:nvGrpSpPr>
          <p:cNvPr id="110" name="Google Shape;110;g12b7cfdc6f4_0_237"/>
          <p:cNvGrpSpPr/>
          <p:nvPr/>
        </p:nvGrpSpPr>
        <p:grpSpPr>
          <a:xfrm>
            <a:off x="4406400" y="0"/>
            <a:ext cx="4737600" cy="6857248"/>
            <a:chOff x="4406400" y="0"/>
            <a:chExt cx="4737600" cy="5143065"/>
          </a:xfrm>
        </p:grpSpPr>
        <p:sp>
          <p:nvSpPr>
            <p:cNvPr id="111" name="Google Shape;111;g12b7cfdc6f4_0_237"/>
            <p:cNvSpPr/>
            <p:nvPr/>
          </p:nvSpPr>
          <p:spPr>
            <a:xfrm rot="5400000">
              <a:off x="4408200" y="-1800"/>
              <a:ext cx="4734000" cy="4737600"/>
            </a:xfrm>
            <a:prstGeom prst="diagStripe">
              <a:avLst>
                <a:gd fmla="val 49469"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g12b7cfdc6f4_0_237"/>
            <p:cNvSpPr/>
            <p:nvPr/>
          </p:nvSpPr>
          <p:spPr>
            <a:xfrm rot="5400000">
              <a:off x="4841125" y="5700"/>
              <a:ext cx="4298100" cy="4286700"/>
            </a:xfrm>
            <a:prstGeom prst="diagStripe">
              <a:avLst>
                <a:gd fmla="val 0"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g12b7cfdc6f4_0_237"/>
            <p:cNvSpPr/>
            <p:nvPr/>
          </p:nvSpPr>
          <p:spPr>
            <a:xfrm rot="-5400000">
              <a:off x="5618399" y="123646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g12b7cfdc6f4_0_237"/>
            <p:cNvSpPr/>
            <p:nvPr/>
          </p:nvSpPr>
          <p:spPr>
            <a:xfrm flipH="1">
              <a:off x="5849857" y="144395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g12b7cfdc6f4_0_237"/>
            <p:cNvSpPr/>
            <p:nvPr/>
          </p:nvSpPr>
          <p:spPr>
            <a:xfrm rot="-5400000">
              <a:off x="5987081" y="24694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g12b7cfdc6f4_0_237"/>
            <p:cNvSpPr/>
            <p:nvPr/>
          </p:nvSpPr>
          <p:spPr>
            <a:xfrm flipH="1">
              <a:off x="6222115" y="267695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g12b7cfdc6f4_0_237"/>
            <p:cNvSpPr/>
            <p:nvPr/>
          </p:nvSpPr>
          <p:spPr>
            <a:xfrm rot="-5400000">
              <a:off x="6675341" y="186201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g12b7cfdc6f4_0_237"/>
            <p:cNvSpPr/>
            <p:nvPr/>
          </p:nvSpPr>
          <p:spPr>
            <a:xfrm flipH="1">
              <a:off x="6908099" y="2069505"/>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g12b7cfdc6f4_0_237"/>
            <p:cNvSpPr/>
            <p:nvPr/>
          </p:nvSpPr>
          <p:spPr>
            <a:xfrm rot="-5400000">
              <a:off x="6861141" y="247781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g12b7cfdc6f4_0_237"/>
            <p:cNvSpPr/>
            <p:nvPr/>
          </p:nvSpPr>
          <p:spPr>
            <a:xfrm flipH="1">
              <a:off x="7965266" y="269296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g12b7cfdc6f4_0_237"/>
            <p:cNvSpPr/>
            <p:nvPr/>
          </p:nvSpPr>
          <p:spPr>
            <a:xfrm flipH="1">
              <a:off x="8145082" y="330875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g12b7cfdc6f4_0_237"/>
            <p:cNvSpPr/>
            <p:nvPr/>
          </p:nvSpPr>
          <p:spPr>
            <a:xfrm rot="-5400000">
              <a:off x="7047599" y="309501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g12b7cfdc6f4_0_237"/>
            <p:cNvSpPr/>
            <p:nvPr/>
          </p:nvSpPr>
          <p:spPr>
            <a:xfrm flipH="1">
              <a:off x="7276649" y="3302502"/>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g12b7cfdc6f4_0_237"/>
            <p:cNvSpPr/>
            <p:nvPr/>
          </p:nvSpPr>
          <p:spPr>
            <a:xfrm rot="-5400000">
              <a:off x="7227414" y="3710807"/>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g12b7cfdc6f4_0_237"/>
            <p:cNvSpPr/>
            <p:nvPr/>
          </p:nvSpPr>
          <p:spPr>
            <a:xfrm flipH="1">
              <a:off x="7462448" y="3918294"/>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g12b7cfdc6f4_0_237"/>
            <p:cNvSpPr/>
            <p:nvPr/>
          </p:nvSpPr>
          <p:spPr>
            <a:xfrm rot="-5400000">
              <a:off x="8102491" y="371847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g12b7cfdc6f4_0_237"/>
            <p:cNvSpPr/>
            <p:nvPr/>
          </p:nvSpPr>
          <p:spPr>
            <a:xfrm flipH="1">
              <a:off x="8334533" y="392596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g12b7cfdc6f4_0_237"/>
            <p:cNvSpPr/>
            <p:nvPr/>
          </p:nvSpPr>
          <p:spPr>
            <a:xfrm rot="-5400000">
              <a:off x="8288290" y="43342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9" name="Google Shape;129;g12b7cfdc6f4_0_237"/>
          <p:cNvSpPr txBox="1"/>
          <p:nvPr>
            <p:ph hasCustomPrompt="1" type="title"/>
          </p:nvPr>
        </p:nvSpPr>
        <p:spPr>
          <a:xfrm>
            <a:off x="823850" y="1712900"/>
            <a:ext cx="4776000" cy="1734300"/>
          </a:xfrm>
          <a:prstGeom prst="rect">
            <a:avLst/>
          </a:prstGeom>
        </p:spPr>
        <p:txBody>
          <a:bodyPr anchorCtr="0" anchor="t" bIns="91425" lIns="91425" spcFirstLastPara="1" rIns="91425" wrap="square" tIns="91425">
            <a:normAutofit/>
          </a:bodyPr>
          <a:lstStyle>
            <a:lvl1pPr lvl="0">
              <a:spcBef>
                <a:spcPts val="0"/>
              </a:spcBef>
              <a:spcAft>
                <a:spcPts val="0"/>
              </a:spcAft>
              <a:buSzPts val="8000"/>
              <a:buNone/>
              <a:defRPr sz="8000"/>
            </a:lvl1pPr>
            <a:lvl2pPr lvl="1">
              <a:spcBef>
                <a:spcPts val="0"/>
              </a:spcBef>
              <a:spcAft>
                <a:spcPts val="0"/>
              </a:spcAft>
              <a:buSzPts val="8000"/>
              <a:buNone/>
              <a:defRPr sz="8000"/>
            </a:lvl2pPr>
            <a:lvl3pPr lvl="2">
              <a:spcBef>
                <a:spcPts val="0"/>
              </a:spcBef>
              <a:spcAft>
                <a:spcPts val="0"/>
              </a:spcAft>
              <a:buSzPts val="8000"/>
              <a:buNone/>
              <a:defRPr sz="8000"/>
            </a:lvl3pPr>
            <a:lvl4pPr lvl="3">
              <a:spcBef>
                <a:spcPts val="0"/>
              </a:spcBef>
              <a:spcAft>
                <a:spcPts val="0"/>
              </a:spcAft>
              <a:buSzPts val="8000"/>
              <a:buNone/>
              <a:defRPr sz="8000"/>
            </a:lvl4pPr>
            <a:lvl5pPr lvl="4">
              <a:spcBef>
                <a:spcPts val="0"/>
              </a:spcBef>
              <a:spcAft>
                <a:spcPts val="0"/>
              </a:spcAft>
              <a:buSzPts val="8000"/>
              <a:buNone/>
              <a:defRPr sz="8000"/>
            </a:lvl5pPr>
            <a:lvl6pPr lvl="5">
              <a:spcBef>
                <a:spcPts val="0"/>
              </a:spcBef>
              <a:spcAft>
                <a:spcPts val="0"/>
              </a:spcAft>
              <a:buSzPts val="8000"/>
              <a:buNone/>
              <a:defRPr sz="8000"/>
            </a:lvl6pPr>
            <a:lvl7pPr lvl="6">
              <a:spcBef>
                <a:spcPts val="0"/>
              </a:spcBef>
              <a:spcAft>
                <a:spcPts val="0"/>
              </a:spcAft>
              <a:buSzPts val="8000"/>
              <a:buNone/>
              <a:defRPr sz="8000"/>
            </a:lvl7pPr>
            <a:lvl8pPr lvl="7">
              <a:spcBef>
                <a:spcPts val="0"/>
              </a:spcBef>
              <a:spcAft>
                <a:spcPts val="0"/>
              </a:spcAft>
              <a:buSzPts val="8000"/>
              <a:buNone/>
              <a:defRPr sz="8000"/>
            </a:lvl8pPr>
            <a:lvl9pPr lvl="8">
              <a:spcBef>
                <a:spcPts val="0"/>
              </a:spcBef>
              <a:spcAft>
                <a:spcPts val="0"/>
              </a:spcAft>
              <a:buSzPts val="8000"/>
              <a:buNone/>
              <a:defRPr sz="8000"/>
            </a:lvl9pPr>
          </a:lstStyle>
          <a:p>
            <a:r>
              <a:t>xx%</a:t>
            </a:r>
          </a:p>
        </p:txBody>
      </p:sp>
      <p:sp>
        <p:nvSpPr>
          <p:cNvPr id="130" name="Google Shape;130;g12b7cfdc6f4_0_237"/>
          <p:cNvSpPr txBox="1"/>
          <p:nvPr>
            <p:ph idx="1" type="body"/>
          </p:nvPr>
        </p:nvSpPr>
        <p:spPr>
          <a:xfrm>
            <a:off x="823850" y="3524166"/>
            <a:ext cx="4776000" cy="16251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31" name="Google Shape;131;g12b7cfdc6f4_0_237"/>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32" name="Shape 132"/>
        <p:cNvGrpSpPr/>
        <p:nvPr/>
      </p:nvGrpSpPr>
      <p:grpSpPr>
        <a:xfrm>
          <a:off x="0" y="0"/>
          <a:ext cx="0" cy="0"/>
          <a:chOff x="0" y="0"/>
          <a:chExt cx="0" cy="0"/>
        </a:xfrm>
      </p:grpSpPr>
      <p:sp>
        <p:nvSpPr>
          <p:cNvPr id="133" name="Google Shape;133;g12b7cfdc6f4_0_260"/>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focus">
    <p:bg>
      <p:bgPr>
        <a:solidFill>
          <a:schemeClr val="dk1"/>
        </a:solidFill>
      </p:bgPr>
    </p:bg>
    <p:spTree>
      <p:nvGrpSpPr>
        <p:cNvPr id="9" name="Shape 9"/>
        <p:cNvGrpSpPr/>
        <p:nvPr/>
      </p:nvGrpSpPr>
      <p:grpSpPr>
        <a:xfrm>
          <a:off x="0" y="0"/>
          <a:ext cx="0" cy="0"/>
          <a:chOff x="0" y="0"/>
          <a:chExt cx="0" cy="0"/>
        </a:xfrm>
      </p:grpSpPr>
      <p:sp>
        <p:nvSpPr>
          <p:cNvPr id="10" name="Google Shape;10;g12b7cfdc6f4_0_137"/>
          <p:cNvSpPr txBox="1"/>
          <p:nvPr>
            <p:ph type="title"/>
          </p:nvPr>
        </p:nvSpPr>
        <p:spPr>
          <a:xfrm>
            <a:off x="311700" y="593367"/>
            <a:ext cx="8520600" cy="7635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1pPr>
            <a:lvl2pPr lvl="1">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2pPr>
            <a:lvl3pPr lvl="2">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3pPr>
            <a:lvl4pPr lvl="3">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4pPr>
            <a:lvl5pPr lvl="4">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5pPr>
            <a:lvl6pPr lvl="5">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6pPr>
            <a:lvl7pPr lvl="6">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7pPr>
            <a:lvl8pPr lvl="7">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8pPr>
            <a:lvl9pPr lvl="8">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9pPr>
          </a:lstStyle>
          <a:p/>
        </p:txBody>
      </p:sp>
      <p:sp>
        <p:nvSpPr>
          <p:cNvPr id="11" name="Google Shape;11;g12b7cfdc6f4_0_137"/>
          <p:cNvSpPr txBox="1"/>
          <p:nvPr>
            <p:ph idx="1" type="body"/>
          </p:nvPr>
        </p:nvSpPr>
        <p:spPr>
          <a:xfrm>
            <a:off x="311700" y="1536633"/>
            <a:ext cx="8520600" cy="4555200"/>
          </a:xfrm>
          <a:prstGeom prst="rect">
            <a:avLst/>
          </a:prstGeom>
          <a:noFill/>
          <a:ln>
            <a:noFill/>
          </a:ln>
        </p:spPr>
        <p:txBody>
          <a:bodyPr anchorCtr="0" anchor="t" bIns="91425" lIns="91425" spcFirstLastPara="1" rIns="91425" wrap="square" tIns="91425">
            <a:normAutofit/>
          </a:bodyPr>
          <a:lstStyle>
            <a:lvl1pPr indent="-311150" lvl="0" marL="457200">
              <a:lnSpc>
                <a:spcPct val="115000"/>
              </a:lnSpc>
              <a:spcBef>
                <a:spcPts val="0"/>
              </a:spcBef>
              <a:spcAft>
                <a:spcPts val="0"/>
              </a:spcAft>
              <a:buClr>
                <a:schemeClr val="lt1"/>
              </a:buClr>
              <a:buSzPts val="1300"/>
              <a:buFont typeface="Lato"/>
              <a:buChar char="●"/>
              <a:defRPr sz="1300">
                <a:solidFill>
                  <a:schemeClr val="lt1"/>
                </a:solidFill>
                <a:latin typeface="Lato"/>
                <a:ea typeface="Lato"/>
                <a:cs typeface="Lato"/>
                <a:sym typeface="Lato"/>
              </a:defRPr>
            </a:lvl1pPr>
            <a:lvl2pPr indent="-298450" lvl="1" marL="9144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2pPr>
            <a:lvl3pPr indent="-298450" lvl="2" marL="13716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3pPr>
            <a:lvl4pPr indent="-298450" lvl="3" marL="18288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4pPr>
            <a:lvl5pPr indent="-298450" lvl="4" marL="22860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5pPr>
            <a:lvl6pPr indent="-298450" lvl="5" marL="27432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6pPr>
            <a:lvl7pPr indent="-298450" lvl="6" marL="32004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7pPr>
            <a:lvl8pPr indent="-298450" lvl="7" marL="36576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8pPr>
            <a:lvl9pPr indent="-298450" lvl="8" marL="41148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9pPr>
          </a:lstStyle>
          <a:p/>
        </p:txBody>
      </p:sp>
      <p:sp>
        <p:nvSpPr>
          <p:cNvPr id="12" name="Google Shape;12;g12b7cfdc6f4_0_137"/>
          <p:cNvSpPr txBox="1"/>
          <p:nvPr>
            <p:ph idx="12" type="sldNum"/>
          </p:nvPr>
        </p:nvSpPr>
        <p:spPr>
          <a:xfrm>
            <a:off x="8472458" y="6217622"/>
            <a:ext cx="548700" cy="5247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lt1"/>
                </a:solidFill>
                <a:latin typeface="Lato"/>
                <a:ea typeface="Lato"/>
                <a:cs typeface="Lato"/>
                <a:sym typeface="Lato"/>
              </a:defRPr>
            </a:lvl1pPr>
            <a:lvl2pPr lvl="1" algn="r">
              <a:buNone/>
              <a:defRPr sz="1000">
                <a:solidFill>
                  <a:schemeClr val="lt1"/>
                </a:solidFill>
                <a:latin typeface="Lato"/>
                <a:ea typeface="Lato"/>
                <a:cs typeface="Lato"/>
                <a:sym typeface="Lato"/>
              </a:defRPr>
            </a:lvl2pPr>
            <a:lvl3pPr lvl="2" algn="r">
              <a:buNone/>
              <a:defRPr sz="1000">
                <a:solidFill>
                  <a:schemeClr val="lt1"/>
                </a:solidFill>
                <a:latin typeface="Lato"/>
                <a:ea typeface="Lato"/>
                <a:cs typeface="Lato"/>
                <a:sym typeface="Lato"/>
              </a:defRPr>
            </a:lvl3pPr>
            <a:lvl4pPr lvl="3" algn="r">
              <a:buNone/>
              <a:defRPr sz="1000">
                <a:solidFill>
                  <a:schemeClr val="lt1"/>
                </a:solidFill>
                <a:latin typeface="Lato"/>
                <a:ea typeface="Lato"/>
                <a:cs typeface="Lato"/>
                <a:sym typeface="Lato"/>
              </a:defRPr>
            </a:lvl4pPr>
            <a:lvl5pPr lvl="4" algn="r">
              <a:buNone/>
              <a:defRPr sz="1000">
                <a:solidFill>
                  <a:schemeClr val="lt1"/>
                </a:solidFill>
                <a:latin typeface="Lato"/>
                <a:ea typeface="Lato"/>
                <a:cs typeface="Lato"/>
                <a:sym typeface="Lato"/>
              </a:defRPr>
            </a:lvl5pPr>
            <a:lvl6pPr lvl="5" algn="r">
              <a:buNone/>
              <a:defRPr sz="1000">
                <a:solidFill>
                  <a:schemeClr val="lt1"/>
                </a:solidFill>
                <a:latin typeface="Lato"/>
                <a:ea typeface="Lato"/>
                <a:cs typeface="Lato"/>
                <a:sym typeface="Lato"/>
              </a:defRPr>
            </a:lvl6pPr>
            <a:lvl7pPr lvl="6" algn="r">
              <a:buNone/>
              <a:defRPr sz="1000">
                <a:solidFill>
                  <a:schemeClr val="lt1"/>
                </a:solidFill>
                <a:latin typeface="Lato"/>
                <a:ea typeface="Lato"/>
                <a:cs typeface="Lato"/>
                <a:sym typeface="Lato"/>
              </a:defRPr>
            </a:lvl7pPr>
            <a:lvl8pPr lvl="7" algn="r">
              <a:buNone/>
              <a:defRPr sz="1000">
                <a:solidFill>
                  <a:schemeClr val="lt1"/>
                </a:solidFill>
                <a:latin typeface="Lato"/>
                <a:ea typeface="Lato"/>
                <a:cs typeface="Lato"/>
                <a:sym typeface="Lato"/>
              </a:defRPr>
            </a:lvl8pPr>
            <a:lvl9pPr lvl="8" algn="r">
              <a:buNone/>
              <a:defRPr sz="1000">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hyperlink" Target="http://rde.triact.co.id/" TargetMode="External"/><Relationship Id="rId4" Type="http://schemas.openxmlformats.org/officeDocument/2006/relationships/hyperlink" Target="http://rde.triact.co.id/" TargetMode="External"/><Relationship Id="rId5"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g12b7cfdc6f4_0_265"/>
          <p:cNvSpPr txBox="1"/>
          <p:nvPr>
            <p:ph type="ctrTitle"/>
          </p:nvPr>
        </p:nvSpPr>
        <p:spPr>
          <a:xfrm>
            <a:off x="2877875" y="2104525"/>
            <a:ext cx="5829300" cy="21051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chemeClr val="dk2"/>
              </a:buClr>
              <a:buSzPts val="5400"/>
              <a:buFont typeface="Lucida Sans"/>
              <a:buNone/>
            </a:pPr>
            <a:r>
              <a:rPr b="1" lang="en-US"/>
              <a:t>SURAT KETETAPAN PAJAK (SKP) </a:t>
            </a:r>
            <a:endParaRPr b="1"/>
          </a:p>
        </p:txBody>
      </p:sp>
      <p:sp>
        <p:nvSpPr>
          <p:cNvPr id="139" name="Google Shape;139;g12b7cfdc6f4_0_265"/>
          <p:cNvSpPr txBox="1"/>
          <p:nvPr/>
        </p:nvSpPr>
        <p:spPr>
          <a:xfrm>
            <a:off x="5236350" y="5385625"/>
            <a:ext cx="3655500" cy="674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US" sz="1600">
                <a:solidFill>
                  <a:srgbClr val="FFFFFF"/>
                </a:solidFill>
                <a:latin typeface="Lato"/>
                <a:ea typeface="Lato"/>
                <a:cs typeface="Lato"/>
                <a:sym typeface="Lato"/>
              </a:rPr>
              <a:t>JUAN KASMA, S.E., M.AK., CPA., BKP</a:t>
            </a:r>
            <a:endParaRPr sz="1600">
              <a:solidFill>
                <a:srgbClr val="FFFFFF"/>
              </a:solidFill>
              <a:latin typeface="Lato"/>
              <a:ea typeface="Lato"/>
              <a:cs typeface="Lato"/>
              <a:sym typeface="Lato"/>
            </a:endParaRPr>
          </a:p>
        </p:txBody>
      </p:sp>
      <p:pic>
        <p:nvPicPr>
          <p:cNvPr id="140" name="Google Shape;140;g12b7cfdc6f4_0_265"/>
          <p:cNvPicPr preferRelativeResize="0"/>
          <p:nvPr/>
        </p:nvPicPr>
        <p:blipFill>
          <a:blip r:embed="rId3">
            <a:alphaModFix/>
          </a:blip>
          <a:stretch>
            <a:fillRect/>
          </a:stretch>
        </p:blipFill>
        <p:spPr>
          <a:xfrm>
            <a:off x="5083950" y="328850"/>
            <a:ext cx="3725200" cy="11945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g177e7484c1a_0_0"/>
          <p:cNvSpPr txBox="1"/>
          <p:nvPr>
            <p:ph type="title"/>
          </p:nvPr>
        </p:nvSpPr>
        <p:spPr>
          <a:xfrm>
            <a:off x="1297500" y="525000"/>
            <a:ext cx="7633200" cy="121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US" sz="3400"/>
              <a:t>JENIS SURAT KETETAPAN PAJAK</a:t>
            </a:r>
            <a:endParaRPr b="1" sz="3400"/>
          </a:p>
        </p:txBody>
      </p:sp>
      <p:sp>
        <p:nvSpPr>
          <p:cNvPr id="147" name="Google Shape;147;g177e7484c1a_0_0"/>
          <p:cNvSpPr txBox="1"/>
          <p:nvPr>
            <p:ph idx="1" type="body"/>
          </p:nvPr>
        </p:nvSpPr>
        <p:spPr>
          <a:xfrm>
            <a:off x="1297500" y="1528026"/>
            <a:ext cx="7038900" cy="4443900"/>
          </a:xfrm>
          <a:prstGeom prst="rect">
            <a:avLst/>
          </a:prstGeom>
        </p:spPr>
        <p:txBody>
          <a:bodyPr anchorCtr="0" anchor="t" bIns="91425" lIns="91425" spcFirstLastPara="1" rIns="91425" wrap="square" tIns="91425">
            <a:normAutofit/>
          </a:bodyPr>
          <a:lstStyle/>
          <a:p>
            <a:pPr indent="-361950" lvl="0" marL="457200" rtl="0" algn="l">
              <a:spcBef>
                <a:spcPts val="0"/>
              </a:spcBef>
              <a:spcAft>
                <a:spcPts val="0"/>
              </a:spcAft>
              <a:buSzPts val="2100"/>
              <a:buChar char="➔"/>
            </a:pPr>
            <a:r>
              <a:rPr lang="en-US" sz="2100"/>
              <a:t>Surat Ketetapan Pajak Kurang Bayar (SKPKB)</a:t>
            </a:r>
            <a:endParaRPr sz="2100"/>
          </a:p>
          <a:p>
            <a:pPr indent="-361950" lvl="0" marL="457200" rtl="0" algn="l">
              <a:spcBef>
                <a:spcPts val="0"/>
              </a:spcBef>
              <a:spcAft>
                <a:spcPts val="0"/>
              </a:spcAft>
              <a:buSzPts val="2100"/>
              <a:buChar char="➔"/>
            </a:pPr>
            <a:r>
              <a:rPr lang="en-US" sz="2100"/>
              <a:t>Surat Ketetapan Pajak Kurang Bayar Tambahan (SKPKB)</a:t>
            </a:r>
            <a:endParaRPr sz="2100"/>
          </a:p>
          <a:p>
            <a:pPr indent="-361950" lvl="0" marL="457200" rtl="0" algn="l">
              <a:spcBef>
                <a:spcPts val="0"/>
              </a:spcBef>
              <a:spcAft>
                <a:spcPts val="0"/>
              </a:spcAft>
              <a:buSzPts val="2100"/>
              <a:buChar char="➔"/>
            </a:pPr>
            <a:r>
              <a:rPr lang="en-US" sz="2100"/>
              <a:t>Surat Ketetapan Pajak Lebih Bayar (SKPLB)</a:t>
            </a:r>
            <a:endParaRPr sz="2100"/>
          </a:p>
          <a:p>
            <a:pPr indent="-361950" lvl="0" marL="457200" rtl="0" algn="l">
              <a:spcBef>
                <a:spcPts val="0"/>
              </a:spcBef>
              <a:spcAft>
                <a:spcPts val="0"/>
              </a:spcAft>
              <a:buSzPts val="2100"/>
              <a:buChar char="➔"/>
            </a:pPr>
            <a:r>
              <a:rPr lang="en-US" sz="2100"/>
              <a:t>Surat Ketetapan Pajak Nihil (SKPN)</a:t>
            </a:r>
            <a:endParaRPr sz="21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g177e7484c1a_0_6"/>
          <p:cNvSpPr txBox="1"/>
          <p:nvPr>
            <p:ph type="title"/>
          </p:nvPr>
        </p:nvSpPr>
        <p:spPr>
          <a:xfrm>
            <a:off x="823850" y="2737325"/>
            <a:ext cx="5039400" cy="1531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US" sz="3100"/>
              <a:t>SURAT KETETAPAN PAJAK KURANG BAYAR</a:t>
            </a:r>
            <a:endParaRPr b="1" sz="3100"/>
          </a:p>
          <a:p>
            <a:pPr indent="0" lvl="0" marL="0" rtl="0" algn="l">
              <a:spcBef>
                <a:spcPts val="0"/>
              </a:spcBef>
              <a:spcAft>
                <a:spcPts val="0"/>
              </a:spcAft>
              <a:buNone/>
            </a:pPr>
            <a:r>
              <a:rPr b="1" lang="en-US" sz="3100"/>
              <a:t>(SKPKB)</a:t>
            </a:r>
            <a:endParaRPr b="1" sz="31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1"/>
          <p:cNvSpPr txBox="1"/>
          <p:nvPr>
            <p:ph idx="4294967295" type="title"/>
          </p:nvPr>
        </p:nvSpPr>
        <p:spPr>
          <a:xfrm>
            <a:off x="228600" y="649450"/>
            <a:ext cx="8686800" cy="925200"/>
          </a:xfrm>
          <a:prstGeom prst="rect">
            <a:avLst/>
          </a:prstGeom>
          <a:solidFill>
            <a:srgbClr val="FFFFCC"/>
          </a:solidFill>
          <a:ln cap="flat" cmpd="sng" w="28575">
            <a:solidFill>
              <a:srgbClr val="FF33CC"/>
            </a:solidFill>
            <a:prstDash val="solid"/>
            <a:round/>
            <a:headEnd len="sm" w="sm" type="none"/>
            <a:tailEnd len="sm" w="sm" type="none"/>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3200"/>
              <a:buFont typeface="Droid Sans Mono"/>
              <a:buNone/>
            </a:pPr>
            <a:r>
              <a:t/>
            </a:r>
            <a:endParaRPr>
              <a:latin typeface="Lato"/>
              <a:ea typeface="Lato"/>
              <a:cs typeface="Lato"/>
              <a:sym typeface="Lato"/>
            </a:endParaRPr>
          </a:p>
        </p:txBody>
      </p:sp>
      <p:sp>
        <p:nvSpPr>
          <p:cNvPr id="159" name="Google Shape;159;p1"/>
          <p:cNvSpPr/>
          <p:nvPr/>
        </p:nvSpPr>
        <p:spPr>
          <a:xfrm>
            <a:off x="228600" y="658700"/>
            <a:ext cx="8686800" cy="925200"/>
          </a:xfrm>
          <a:prstGeom prst="rect">
            <a:avLst/>
          </a:prstGeom>
          <a:solidFill>
            <a:schemeClr val="lt1"/>
          </a:solidFill>
          <a:ln cap="flat" cmpd="sng" w="38100">
            <a:solidFill>
              <a:schemeClr val="lt2"/>
            </a:solidFill>
            <a:prstDash val="solid"/>
            <a:miter lim="800000"/>
            <a:headEnd len="sm" w="sm" type="none"/>
            <a:tailEnd len="sm" w="sm" type="none"/>
          </a:ln>
        </p:spPr>
        <p:txBody>
          <a:bodyPr anchorCtr="0" anchor="t" bIns="45700" lIns="91400" spcFirstLastPara="1" rIns="91400" wrap="square" tIns="45700">
            <a:spAutoFit/>
          </a:bodyPr>
          <a:lstStyle/>
          <a:p>
            <a:pPr indent="0" lvl="0" marL="0" marR="0" rtl="0" algn="just">
              <a:spcBef>
                <a:spcPts val="0"/>
              </a:spcBef>
              <a:spcAft>
                <a:spcPts val="0"/>
              </a:spcAft>
              <a:buNone/>
            </a:pPr>
            <a:r>
              <a:rPr i="0" lang="en-US" sz="1800" u="none" cap="none" strike="noStrike">
                <a:solidFill>
                  <a:schemeClr val="dk1"/>
                </a:solidFill>
                <a:latin typeface="Lato"/>
                <a:ea typeface="Lato"/>
                <a:cs typeface="Lato"/>
                <a:sym typeface="Lato"/>
              </a:rPr>
              <a:t>Dalam jangka waktu 5 (lima tahun) setelah saat terutangnya pajak atau berakhirnya Masa Pajak, bagian Tahun Pajak atau Tahun Pajak, Direktur Jenderal Pajak dapat menerbitkan Surat Ketetapan Pajak Kurang Bayar dalam hal-hal sebagai berikut :</a:t>
            </a:r>
            <a:endParaRPr sz="1200">
              <a:solidFill>
                <a:schemeClr val="dk1"/>
              </a:solidFill>
              <a:latin typeface="Lato"/>
              <a:ea typeface="Lato"/>
              <a:cs typeface="Lato"/>
              <a:sym typeface="Lato"/>
            </a:endParaRPr>
          </a:p>
        </p:txBody>
      </p:sp>
      <p:sp>
        <p:nvSpPr>
          <p:cNvPr id="160" name="Google Shape;160;p1"/>
          <p:cNvSpPr/>
          <p:nvPr/>
        </p:nvSpPr>
        <p:spPr>
          <a:xfrm>
            <a:off x="4260850" y="1627100"/>
            <a:ext cx="609600" cy="381000"/>
          </a:xfrm>
          <a:prstGeom prst="downArrow">
            <a:avLst>
              <a:gd fmla="val 50000" name="adj1"/>
              <a:gd fmla="val 25000" name="adj2"/>
            </a:avLst>
          </a:prstGeom>
          <a:solidFill>
            <a:schemeClr val="accen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Lato"/>
              <a:ea typeface="Lato"/>
              <a:cs typeface="Lato"/>
              <a:sym typeface="Lato"/>
            </a:endParaRPr>
          </a:p>
        </p:txBody>
      </p:sp>
      <p:sp>
        <p:nvSpPr>
          <p:cNvPr id="161" name="Google Shape;161;p1"/>
          <p:cNvSpPr/>
          <p:nvPr/>
        </p:nvSpPr>
        <p:spPr>
          <a:xfrm>
            <a:off x="222250" y="2074825"/>
            <a:ext cx="8686800" cy="711300"/>
          </a:xfrm>
          <a:prstGeom prst="rect">
            <a:avLst/>
          </a:prstGeom>
          <a:noFill/>
          <a:ln cap="flat" cmpd="sng" w="38100">
            <a:solidFill>
              <a:schemeClr val="accent1"/>
            </a:solidFill>
            <a:prstDash val="solid"/>
            <a:miter lim="800000"/>
            <a:headEnd len="sm" w="sm" type="none"/>
            <a:tailEnd len="sm" w="sm" type="none"/>
          </a:ln>
        </p:spPr>
        <p:txBody>
          <a:bodyPr anchorCtr="0" anchor="t" bIns="45700" lIns="91400" spcFirstLastPara="1" rIns="91400" wrap="square" tIns="45700">
            <a:spAutoFit/>
          </a:bodyPr>
          <a:lstStyle/>
          <a:p>
            <a:pPr indent="0" lvl="0" marL="0" marR="0" rtl="0" algn="just">
              <a:spcBef>
                <a:spcPts val="0"/>
              </a:spcBef>
              <a:spcAft>
                <a:spcPts val="0"/>
              </a:spcAft>
              <a:buNone/>
            </a:pPr>
            <a:r>
              <a:rPr b="1" lang="en-US" sz="1800">
                <a:solidFill>
                  <a:schemeClr val="lt1"/>
                </a:solidFill>
                <a:latin typeface="Lato"/>
                <a:ea typeface="Lato"/>
                <a:cs typeface="Lato"/>
                <a:sym typeface="Lato"/>
              </a:rPr>
              <a:t>a. apabila berdasarkan hasil pemeriksaan atau keterangan lain pajak yang terutang tidak atau kurang dibayar;</a:t>
            </a:r>
            <a:endParaRPr sz="1800">
              <a:solidFill>
                <a:schemeClr val="lt1"/>
              </a:solidFill>
              <a:latin typeface="Lato"/>
              <a:ea typeface="Lato"/>
              <a:cs typeface="Lato"/>
              <a:sym typeface="Lato"/>
            </a:endParaRPr>
          </a:p>
        </p:txBody>
      </p:sp>
      <p:sp>
        <p:nvSpPr>
          <p:cNvPr id="162" name="Google Shape;162;p1"/>
          <p:cNvSpPr/>
          <p:nvPr/>
        </p:nvSpPr>
        <p:spPr>
          <a:xfrm>
            <a:off x="222375" y="2852750"/>
            <a:ext cx="8686800" cy="1016100"/>
          </a:xfrm>
          <a:prstGeom prst="rect">
            <a:avLst/>
          </a:prstGeom>
          <a:noFill/>
          <a:ln cap="flat" cmpd="sng" w="38100">
            <a:solidFill>
              <a:schemeClr val="accent1"/>
            </a:solidFill>
            <a:prstDash val="solid"/>
            <a:miter lim="800000"/>
            <a:headEnd len="sm" w="sm" type="none"/>
            <a:tailEnd len="sm" w="sm" type="none"/>
          </a:ln>
        </p:spPr>
        <p:txBody>
          <a:bodyPr anchorCtr="0" anchor="t" bIns="45700" lIns="91400" spcFirstLastPara="1" rIns="91400" wrap="square" tIns="45700">
            <a:spAutoFit/>
          </a:bodyPr>
          <a:lstStyle/>
          <a:p>
            <a:pPr indent="0" lvl="0" marL="0" marR="0" rtl="0" algn="just">
              <a:spcBef>
                <a:spcPts val="0"/>
              </a:spcBef>
              <a:spcAft>
                <a:spcPts val="0"/>
              </a:spcAft>
              <a:buNone/>
            </a:pPr>
            <a:r>
              <a:rPr b="1" lang="en-US" sz="1800">
                <a:solidFill>
                  <a:schemeClr val="lt1"/>
                </a:solidFill>
                <a:latin typeface="Lato"/>
                <a:ea typeface="Lato"/>
                <a:cs typeface="Lato"/>
                <a:sym typeface="Lato"/>
              </a:rPr>
              <a:t>b. apabila Surat Pemberitahuan tidak disampaikan dalam jangka waktu sebagaimana dimaksud dalam Pasal 3 ayat (3) dan setelah ditegur secara tertulis tidak disampaikan pada waktunya sebagaimana ditentukan dalam Surat Teguran;</a:t>
            </a:r>
            <a:endParaRPr sz="1800">
              <a:solidFill>
                <a:schemeClr val="lt1"/>
              </a:solidFill>
              <a:latin typeface="Lato"/>
              <a:ea typeface="Lato"/>
              <a:cs typeface="Lato"/>
              <a:sym typeface="Lato"/>
            </a:endParaRPr>
          </a:p>
        </p:txBody>
      </p:sp>
      <p:sp>
        <p:nvSpPr>
          <p:cNvPr id="163" name="Google Shape;163;p1"/>
          <p:cNvSpPr/>
          <p:nvPr/>
        </p:nvSpPr>
        <p:spPr>
          <a:xfrm>
            <a:off x="228600" y="3933825"/>
            <a:ext cx="8686800" cy="925200"/>
          </a:xfrm>
          <a:prstGeom prst="rect">
            <a:avLst/>
          </a:prstGeom>
          <a:noFill/>
          <a:ln cap="flat" cmpd="sng" w="38100">
            <a:solidFill>
              <a:schemeClr val="accent1"/>
            </a:solidFill>
            <a:prstDash val="solid"/>
            <a:miter lim="800000"/>
            <a:headEnd len="sm" w="sm" type="none"/>
            <a:tailEnd len="sm" w="sm" type="none"/>
          </a:ln>
        </p:spPr>
        <p:txBody>
          <a:bodyPr anchorCtr="0" anchor="t" bIns="45700" lIns="91400" spcFirstLastPara="1" rIns="91400" wrap="square" tIns="45700">
            <a:spAutoFit/>
          </a:bodyPr>
          <a:lstStyle/>
          <a:p>
            <a:pPr indent="0" lvl="0" marL="0" marR="0" rtl="0" algn="just">
              <a:spcBef>
                <a:spcPts val="0"/>
              </a:spcBef>
              <a:spcAft>
                <a:spcPts val="0"/>
              </a:spcAft>
              <a:buNone/>
            </a:pPr>
            <a:r>
              <a:rPr b="1" lang="en-US" sz="1800">
                <a:solidFill>
                  <a:schemeClr val="lt1"/>
                </a:solidFill>
                <a:latin typeface="Lato"/>
                <a:ea typeface="Lato"/>
                <a:cs typeface="Lato"/>
                <a:sym typeface="Lato"/>
              </a:rPr>
              <a:t>c. apabila berdasarkan hasil pemeriksaan atau keterangan lain mengenai PPN dan PPnBM ternyata tidak seharusnya dikompensasikan selisih lebih pajak atau tidak seharusnya dikenai tarif 0 % (nol persen);</a:t>
            </a:r>
            <a:endParaRPr sz="1800">
              <a:solidFill>
                <a:schemeClr val="lt1"/>
              </a:solidFill>
              <a:latin typeface="Lato"/>
              <a:ea typeface="Lato"/>
              <a:cs typeface="Lato"/>
              <a:sym typeface="Lato"/>
            </a:endParaRPr>
          </a:p>
        </p:txBody>
      </p:sp>
      <p:sp>
        <p:nvSpPr>
          <p:cNvPr id="164" name="Google Shape;164;p1"/>
          <p:cNvSpPr/>
          <p:nvPr/>
        </p:nvSpPr>
        <p:spPr>
          <a:xfrm>
            <a:off x="222300" y="4937125"/>
            <a:ext cx="8686800" cy="711300"/>
          </a:xfrm>
          <a:prstGeom prst="rect">
            <a:avLst/>
          </a:prstGeom>
          <a:noFill/>
          <a:ln cap="flat" cmpd="sng" w="38100">
            <a:solidFill>
              <a:schemeClr val="accent1"/>
            </a:solidFill>
            <a:prstDash val="solid"/>
            <a:miter lim="800000"/>
            <a:headEnd len="sm" w="sm" type="none"/>
            <a:tailEnd len="sm" w="sm" type="none"/>
          </a:ln>
        </p:spPr>
        <p:txBody>
          <a:bodyPr anchorCtr="0" anchor="t" bIns="45700" lIns="91400" spcFirstLastPara="1" rIns="91400" wrap="square" tIns="45700">
            <a:spAutoFit/>
          </a:bodyPr>
          <a:lstStyle/>
          <a:p>
            <a:pPr indent="0" lvl="0" marL="0" marR="0" rtl="0" algn="just">
              <a:spcBef>
                <a:spcPts val="0"/>
              </a:spcBef>
              <a:spcAft>
                <a:spcPts val="0"/>
              </a:spcAft>
              <a:buNone/>
            </a:pPr>
            <a:r>
              <a:rPr b="1" lang="en-US" sz="1800">
                <a:solidFill>
                  <a:schemeClr val="lt1"/>
                </a:solidFill>
                <a:latin typeface="Lato"/>
                <a:ea typeface="Lato"/>
                <a:cs typeface="Lato"/>
                <a:sym typeface="Lato"/>
              </a:rPr>
              <a:t>d. apabila kewajiban sebagaimana dimaksud dalam Pasal 28 atau Pasal 29 tidak dipenuhi, sehingga tidak dapat diketahui besarnya pajak yg terutang.</a:t>
            </a:r>
            <a:endParaRPr sz="1800">
              <a:solidFill>
                <a:schemeClr val="lt1"/>
              </a:solidFill>
              <a:latin typeface="Lato"/>
              <a:ea typeface="Lato"/>
              <a:cs typeface="Lato"/>
              <a:sym typeface="Lato"/>
            </a:endParaRPr>
          </a:p>
        </p:txBody>
      </p:sp>
      <p:sp>
        <p:nvSpPr>
          <p:cNvPr id="165" name="Google Shape;165;p1"/>
          <p:cNvSpPr/>
          <p:nvPr/>
        </p:nvSpPr>
        <p:spPr>
          <a:xfrm>
            <a:off x="6553200" y="152400"/>
            <a:ext cx="2068800" cy="381000"/>
          </a:xfrm>
          <a:prstGeom prst="rect">
            <a:avLst/>
          </a:prstGeom>
          <a:noFill/>
          <a:ln cap="flat" cmpd="sng" w="9525">
            <a:solidFill>
              <a:schemeClr val="lt1"/>
            </a:solidFill>
            <a:prstDash val="solid"/>
            <a:miter lim="800000"/>
            <a:headEnd len="sm" w="sm" type="none"/>
            <a:tailEnd len="sm" w="sm" type="none"/>
          </a:ln>
        </p:spPr>
        <p:txBody>
          <a:bodyPr anchorCtr="0" anchor="ctr" bIns="45700" lIns="91400" spcFirstLastPara="1" rIns="91400" wrap="square" tIns="45700">
            <a:noAutofit/>
          </a:bodyPr>
          <a:lstStyle/>
          <a:p>
            <a:pPr indent="0" lvl="0" marL="0" marR="0" rtl="0" algn="l">
              <a:spcBef>
                <a:spcPts val="0"/>
              </a:spcBef>
              <a:spcAft>
                <a:spcPts val="0"/>
              </a:spcAft>
              <a:buNone/>
            </a:pPr>
            <a:r>
              <a:rPr lang="en-US" sz="1600">
                <a:solidFill>
                  <a:schemeClr val="lt1"/>
                </a:solidFill>
                <a:latin typeface="Lato"/>
                <a:ea typeface="Lato"/>
                <a:cs typeface="Lato"/>
                <a:sym typeface="Lato"/>
              </a:rPr>
              <a:t>Pasal 13 (1) UU KUP</a:t>
            </a:r>
            <a:endParaRPr sz="1600">
              <a:latin typeface="Lato"/>
              <a:ea typeface="Lato"/>
              <a:cs typeface="Lato"/>
              <a:sym typeface="Lato"/>
            </a:endParaRPr>
          </a:p>
        </p:txBody>
      </p:sp>
      <p:sp>
        <p:nvSpPr>
          <p:cNvPr id="166" name="Google Shape;166;p1"/>
          <p:cNvSpPr/>
          <p:nvPr/>
        </p:nvSpPr>
        <p:spPr>
          <a:xfrm>
            <a:off x="228600" y="5729300"/>
            <a:ext cx="8686800" cy="925200"/>
          </a:xfrm>
          <a:prstGeom prst="rect">
            <a:avLst/>
          </a:prstGeom>
          <a:noFill/>
          <a:ln cap="flat" cmpd="sng" w="38100">
            <a:solidFill>
              <a:schemeClr val="accent1"/>
            </a:solidFill>
            <a:prstDash val="solid"/>
            <a:round/>
            <a:headEnd len="sm" w="sm" type="none"/>
            <a:tailEnd len="sm" w="sm" type="none"/>
          </a:ln>
        </p:spPr>
        <p:txBody>
          <a:bodyPr anchorCtr="0" anchor="t" bIns="45700" lIns="91400" spcFirstLastPara="1" rIns="91400" wrap="square" tIns="45700">
            <a:spAutoFit/>
          </a:bodyPr>
          <a:lstStyle/>
          <a:p>
            <a:pPr indent="0" lvl="0" marL="0" marR="0" rtl="0" algn="just">
              <a:spcBef>
                <a:spcPts val="0"/>
              </a:spcBef>
              <a:spcAft>
                <a:spcPts val="0"/>
              </a:spcAft>
              <a:buNone/>
            </a:pPr>
            <a:r>
              <a:rPr b="1" lang="en-US" sz="1800">
                <a:solidFill>
                  <a:schemeClr val="lt1"/>
                </a:solidFill>
                <a:latin typeface="Lato"/>
                <a:ea typeface="Lato"/>
                <a:cs typeface="Lato"/>
                <a:sym typeface="Lato"/>
              </a:rPr>
              <a:t>e. apabila kepada Wajib Pajak diterbitkan Nomor Pokok Wajib Pajak dan/atau dikukuhkan sebagai Pengusaha Kena Pajak secara jabatan sebagaimana dimaksud dalam Pasal 2 ayat (4a).</a:t>
            </a:r>
            <a:r>
              <a:rPr lang="en-US" sz="1800">
                <a:solidFill>
                  <a:schemeClr val="lt1"/>
                </a:solidFill>
                <a:latin typeface="Lato"/>
                <a:ea typeface="Lato"/>
                <a:cs typeface="Lato"/>
                <a:sym typeface="Lato"/>
              </a:rPr>
              <a:t> </a:t>
            </a:r>
            <a:endParaRPr sz="1800">
              <a:solidFill>
                <a:schemeClr val="lt1"/>
              </a:solidFill>
              <a:latin typeface="Lato"/>
              <a:ea typeface="Lato"/>
              <a:cs typeface="Lato"/>
              <a:sym typeface="Lato"/>
            </a:endParaRPr>
          </a:p>
        </p:txBody>
      </p:sp>
      <p:sp>
        <p:nvSpPr>
          <p:cNvPr id="167" name="Google Shape;167;p1"/>
          <p:cNvSpPr txBox="1"/>
          <p:nvPr/>
        </p:nvSpPr>
        <p:spPr>
          <a:xfrm>
            <a:off x="152400" y="-203712"/>
            <a:ext cx="82296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b="1" lang="en-US" sz="3000">
                <a:solidFill>
                  <a:srgbClr val="FFFFFF"/>
                </a:solidFill>
                <a:latin typeface="Lato"/>
                <a:ea typeface="Lato"/>
                <a:cs typeface="Lato"/>
                <a:sym typeface="Lato"/>
              </a:rPr>
              <a:t>Penerbitan SKPKB</a:t>
            </a:r>
            <a:endParaRPr b="1" sz="3000">
              <a:solidFill>
                <a:srgbClr val="FFFFFF"/>
              </a:solidFill>
              <a:latin typeface="Lato"/>
              <a:ea typeface="Lato"/>
              <a:cs typeface="Lato"/>
              <a:sym typeface="La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58"/>
                                        </p:tgtEl>
                                        <p:attrNameLst>
                                          <p:attrName>style.visibility</p:attrName>
                                        </p:attrNameLst>
                                      </p:cBhvr>
                                      <p:to>
                                        <p:strVal val="visible"/>
                                      </p:to>
                                    </p:set>
                                    <p:anim calcmode="lin" valueType="num">
                                      <p:cBhvr additive="base">
                                        <p:cTn dur="500"/>
                                        <p:tgtEl>
                                          <p:spTgt spid="158"/>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65"/>
                                        </p:tgtEl>
                                        <p:attrNameLst>
                                          <p:attrName>style.visibility</p:attrName>
                                        </p:attrNameLst>
                                      </p:cBhvr>
                                      <p:to>
                                        <p:strVal val="visible"/>
                                      </p:to>
                                    </p:set>
                                    <p:anim calcmode="lin" valueType="num">
                                      <p:cBhvr additive="base">
                                        <p:cTn dur="500"/>
                                        <p:tgtEl>
                                          <p:spTgt spid="165"/>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59"/>
                                        </p:tgtEl>
                                        <p:attrNameLst>
                                          <p:attrName>style.visibility</p:attrName>
                                        </p:attrNameLst>
                                      </p:cBhvr>
                                      <p:to>
                                        <p:strVal val="visible"/>
                                      </p:to>
                                    </p:set>
                                    <p:anim calcmode="lin" valueType="num">
                                      <p:cBhvr additive="base">
                                        <p:cTn dur="500"/>
                                        <p:tgtEl>
                                          <p:spTgt spid="159"/>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60"/>
                                        </p:tgtEl>
                                        <p:attrNameLst>
                                          <p:attrName>style.visibility</p:attrName>
                                        </p:attrNameLst>
                                      </p:cBhvr>
                                      <p:to>
                                        <p:strVal val="visible"/>
                                      </p:to>
                                    </p:set>
                                    <p:anim calcmode="lin" valueType="num">
                                      <p:cBhvr additive="base">
                                        <p:cTn dur="500"/>
                                        <p:tgtEl>
                                          <p:spTgt spid="160"/>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61"/>
                                        </p:tgtEl>
                                        <p:attrNameLst>
                                          <p:attrName>style.visibility</p:attrName>
                                        </p:attrNameLst>
                                      </p:cBhvr>
                                      <p:to>
                                        <p:strVal val="visible"/>
                                      </p:to>
                                    </p:set>
                                    <p:anim calcmode="lin" valueType="num">
                                      <p:cBhvr additive="base">
                                        <p:cTn dur="500"/>
                                        <p:tgtEl>
                                          <p:spTgt spid="161"/>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62"/>
                                        </p:tgtEl>
                                        <p:attrNameLst>
                                          <p:attrName>style.visibility</p:attrName>
                                        </p:attrNameLst>
                                      </p:cBhvr>
                                      <p:to>
                                        <p:strVal val="visible"/>
                                      </p:to>
                                    </p:set>
                                    <p:anim calcmode="lin" valueType="num">
                                      <p:cBhvr additive="base">
                                        <p:cTn dur="500"/>
                                        <p:tgtEl>
                                          <p:spTgt spid="162"/>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63"/>
                                        </p:tgtEl>
                                        <p:attrNameLst>
                                          <p:attrName>style.visibility</p:attrName>
                                        </p:attrNameLst>
                                      </p:cBhvr>
                                      <p:to>
                                        <p:strVal val="visible"/>
                                      </p:to>
                                    </p:set>
                                    <p:anim calcmode="lin" valueType="num">
                                      <p:cBhvr additive="base">
                                        <p:cTn dur="500"/>
                                        <p:tgtEl>
                                          <p:spTgt spid="163"/>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64"/>
                                        </p:tgtEl>
                                        <p:attrNameLst>
                                          <p:attrName>style.visibility</p:attrName>
                                        </p:attrNameLst>
                                      </p:cBhvr>
                                      <p:to>
                                        <p:strVal val="visible"/>
                                      </p:to>
                                    </p:set>
                                    <p:anim calcmode="lin" valueType="num">
                                      <p:cBhvr additive="base">
                                        <p:cTn dur="500"/>
                                        <p:tgtEl>
                                          <p:spTgt spid="164"/>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66"/>
                                        </p:tgtEl>
                                        <p:attrNameLst>
                                          <p:attrName>style.visibility</p:attrName>
                                        </p:attrNameLst>
                                      </p:cBhvr>
                                      <p:to>
                                        <p:strVal val="visible"/>
                                      </p:to>
                                    </p:set>
                                    <p:anim calcmode="lin" valueType="num">
                                      <p:cBhvr additive="base">
                                        <p:cTn dur="500"/>
                                        <p:tgtEl>
                                          <p:spTgt spid="166"/>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2"/>
          <p:cNvSpPr/>
          <p:nvPr/>
        </p:nvSpPr>
        <p:spPr>
          <a:xfrm>
            <a:off x="228600" y="936625"/>
            <a:ext cx="8686800" cy="711200"/>
          </a:xfrm>
          <a:prstGeom prst="rect">
            <a:avLst/>
          </a:prstGeom>
          <a:noFill/>
          <a:ln cap="flat" cmpd="sng" w="38100">
            <a:solidFill>
              <a:schemeClr val="lt2"/>
            </a:solidFill>
            <a:prstDash val="solid"/>
            <a:miter lim="800000"/>
            <a:headEnd len="sm" w="sm" type="none"/>
            <a:tailEnd len="sm" w="sm" type="none"/>
          </a:ln>
        </p:spPr>
        <p:txBody>
          <a:bodyPr anchorCtr="0" anchor="t" bIns="45700" lIns="91400" spcFirstLastPara="1" rIns="91400" wrap="square" tIns="45700">
            <a:spAutoFit/>
          </a:bodyPr>
          <a:lstStyle/>
          <a:p>
            <a:pPr indent="0" lvl="0" marL="0" marR="0" rtl="0" algn="just">
              <a:spcBef>
                <a:spcPts val="0"/>
              </a:spcBef>
              <a:spcAft>
                <a:spcPts val="0"/>
              </a:spcAft>
              <a:buNone/>
            </a:pPr>
            <a:r>
              <a:rPr lang="en-US" sz="2000">
                <a:solidFill>
                  <a:schemeClr val="lt1"/>
                </a:solidFill>
                <a:latin typeface="Lato"/>
                <a:ea typeface="Lato"/>
                <a:cs typeface="Lato"/>
                <a:sym typeface="Lato"/>
              </a:rPr>
              <a:t>apabila berdasarkan </a:t>
            </a:r>
            <a:r>
              <a:rPr b="1" lang="en-US" sz="2000">
                <a:solidFill>
                  <a:schemeClr val="lt1"/>
                </a:solidFill>
                <a:latin typeface="Lato"/>
                <a:ea typeface="Lato"/>
                <a:cs typeface="Lato"/>
                <a:sym typeface="Lato"/>
              </a:rPr>
              <a:t>hasil pemeriksaan</a:t>
            </a:r>
            <a:r>
              <a:rPr lang="en-US" sz="2000">
                <a:solidFill>
                  <a:schemeClr val="lt1"/>
                </a:solidFill>
                <a:latin typeface="Lato"/>
                <a:ea typeface="Lato"/>
                <a:cs typeface="Lato"/>
                <a:sym typeface="Lato"/>
              </a:rPr>
              <a:t> atau </a:t>
            </a:r>
            <a:r>
              <a:rPr b="1" lang="en-US" sz="2000">
                <a:solidFill>
                  <a:schemeClr val="lt1"/>
                </a:solidFill>
                <a:latin typeface="Lato"/>
                <a:ea typeface="Lato"/>
                <a:cs typeface="Lato"/>
                <a:sym typeface="Lato"/>
              </a:rPr>
              <a:t>keterangan lain</a:t>
            </a:r>
            <a:r>
              <a:rPr lang="en-US" sz="2000">
                <a:solidFill>
                  <a:schemeClr val="lt1"/>
                </a:solidFill>
                <a:latin typeface="Lato"/>
                <a:ea typeface="Lato"/>
                <a:cs typeface="Lato"/>
                <a:sym typeface="Lato"/>
              </a:rPr>
              <a:t> </a:t>
            </a:r>
            <a:r>
              <a:rPr b="1" lang="en-US" sz="2000">
                <a:solidFill>
                  <a:schemeClr val="lt1"/>
                </a:solidFill>
                <a:latin typeface="Lato"/>
                <a:ea typeface="Lato"/>
                <a:cs typeface="Lato"/>
                <a:sym typeface="Lato"/>
              </a:rPr>
              <a:t>pajak yang terutang tidak atau kurang dibayar</a:t>
            </a:r>
            <a:r>
              <a:rPr lang="en-US" sz="2000">
                <a:solidFill>
                  <a:schemeClr val="lt1"/>
                </a:solidFill>
                <a:latin typeface="Lato"/>
                <a:ea typeface="Lato"/>
                <a:cs typeface="Lato"/>
                <a:sym typeface="Lato"/>
              </a:rPr>
              <a:t>;</a:t>
            </a:r>
            <a:endParaRPr>
              <a:solidFill>
                <a:schemeClr val="lt1"/>
              </a:solidFill>
              <a:latin typeface="Lato"/>
              <a:ea typeface="Lato"/>
              <a:cs typeface="Lato"/>
              <a:sym typeface="Lato"/>
            </a:endParaRPr>
          </a:p>
        </p:txBody>
      </p:sp>
      <p:sp>
        <p:nvSpPr>
          <p:cNvPr id="173" name="Google Shape;173;p2"/>
          <p:cNvSpPr/>
          <p:nvPr/>
        </p:nvSpPr>
        <p:spPr>
          <a:xfrm>
            <a:off x="6250000" y="76200"/>
            <a:ext cx="2665800" cy="685800"/>
          </a:xfrm>
          <a:prstGeom prst="rect">
            <a:avLst/>
          </a:prstGeom>
          <a:noFill/>
          <a:ln cap="flat" cmpd="sng" w="9525">
            <a:solidFill>
              <a:schemeClr val="dk1"/>
            </a:solidFill>
            <a:prstDash val="solid"/>
            <a:miter lim="800000"/>
            <a:headEnd len="sm" w="sm" type="none"/>
            <a:tailEnd len="sm" w="sm" type="none"/>
          </a:ln>
        </p:spPr>
        <p:txBody>
          <a:bodyPr anchorCtr="0" anchor="ctr" bIns="45700" lIns="91400" spcFirstLastPara="1" rIns="91400" wrap="square" tIns="45700">
            <a:noAutofit/>
          </a:bodyPr>
          <a:lstStyle/>
          <a:p>
            <a:pPr indent="0" lvl="0" marL="0" marR="0" rtl="0" algn="l">
              <a:spcBef>
                <a:spcPts val="0"/>
              </a:spcBef>
              <a:spcAft>
                <a:spcPts val="0"/>
              </a:spcAft>
              <a:buNone/>
            </a:pPr>
            <a:r>
              <a:rPr lang="en-US" sz="1600">
                <a:solidFill>
                  <a:schemeClr val="lt1"/>
                </a:solidFill>
                <a:latin typeface="Lato"/>
                <a:ea typeface="Lato"/>
                <a:cs typeface="Lato"/>
                <a:sym typeface="Lato"/>
              </a:rPr>
              <a:t>Pasal 13 (1) huruf a</a:t>
            </a:r>
            <a:r>
              <a:rPr lang="en-US" sz="1600">
                <a:latin typeface="Lato"/>
                <a:ea typeface="Lato"/>
                <a:cs typeface="Lato"/>
                <a:sym typeface="Lato"/>
              </a:rPr>
              <a:t> </a:t>
            </a:r>
            <a:r>
              <a:rPr lang="en-US" sz="1600">
                <a:solidFill>
                  <a:schemeClr val="lt1"/>
                </a:solidFill>
                <a:latin typeface="Lato"/>
                <a:ea typeface="Lato"/>
                <a:cs typeface="Lato"/>
                <a:sym typeface="Lato"/>
              </a:rPr>
              <a:t>UU KUP</a:t>
            </a:r>
            <a:endParaRPr sz="1600">
              <a:latin typeface="Lato"/>
              <a:ea typeface="Lato"/>
              <a:cs typeface="Lato"/>
              <a:sym typeface="Lato"/>
            </a:endParaRPr>
          </a:p>
        </p:txBody>
      </p:sp>
      <p:sp>
        <p:nvSpPr>
          <p:cNvPr id="174" name="Google Shape;174;p2"/>
          <p:cNvSpPr/>
          <p:nvPr/>
        </p:nvSpPr>
        <p:spPr>
          <a:xfrm>
            <a:off x="228600" y="1752600"/>
            <a:ext cx="8686800" cy="2254250"/>
          </a:xfrm>
          <a:prstGeom prst="rect">
            <a:avLst/>
          </a:prstGeom>
          <a:noFill/>
          <a:ln cap="flat" cmpd="sng" w="38100">
            <a:solidFill>
              <a:schemeClr val="lt2"/>
            </a:solidFill>
            <a:prstDash val="solid"/>
            <a:miter lim="800000"/>
            <a:headEnd len="sm" w="sm" type="none"/>
            <a:tailEnd len="sm" w="sm" type="none"/>
          </a:ln>
        </p:spPr>
        <p:txBody>
          <a:bodyPr anchorCtr="0" anchor="t" bIns="45700" lIns="91400" spcFirstLastPara="1" rIns="91400" wrap="square" tIns="45700">
            <a:spAutoFit/>
          </a:bodyPr>
          <a:lstStyle/>
          <a:p>
            <a:pPr indent="0" lvl="0" marL="0" marR="0" rtl="0" algn="just">
              <a:spcBef>
                <a:spcPts val="0"/>
              </a:spcBef>
              <a:spcAft>
                <a:spcPts val="0"/>
              </a:spcAft>
              <a:buNone/>
            </a:pPr>
            <a:r>
              <a:rPr b="1" lang="en-US" sz="2000">
                <a:solidFill>
                  <a:schemeClr val="lt1"/>
                </a:solidFill>
                <a:latin typeface="Lato"/>
                <a:ea typeface="Lato"/>
                <a:cs typeface="Lato"/>
                <a:sym typeface="Lato"/>
              </a:rPr>
              <a:t>Jumlah kekurangan pajak yang terutang dalam Surat Ketetapan Pajak Kurang Bayar sebagaimana dimaksud pada ayat (1) huruf a dan huruf e ditambah dengan sanksi administrasi berupa tarif bunga per bulan yang ditentukan Menteri Keuangan paling lama 24 (dua puluh empat) bulan</a:t>
            </a:r>
            <a:r>
              <a:rPr lang="en-US" sz="2000">
                <a:solidFill>
                  <a:schemeClr val="lt1"/>
                </a:solidFill>
                <a:latin typeface="Lato"/>
                <a:ea typeface="Lato"/>
                <a:cs typeface="Lato"/>
                <a:sym typeface="Lato"/>
              </a:rPr>
              <a:t>, dihitung sejak saat terutangnya pajak atau berakhirnya Masa Pajak, bagian Tahun Pajak, atau Tahun Pajak sampai dengan diterbitkannya Surat Ketetapan Pajak Kurang Bayar. {Pasal 13 (2) UU KUP}</a:t>
            </a:r>
            <a:endParaRPr>
              <a:solidFill>
                <a:schemeClr val="lt1"/>
              </a:solidFill>
              <a:latin typeface="Lato"/>
              <a:ea typeface="Lato"/>
              <a:cs typeface="Lato"/>
              <a:sym typeface="Lato"/>
            </a:endParaRPr>
          </a:p>
        </p:txBody>
      </p:sp>
      <p:sp>
        <p:nvSpPr>
          <p:cNvPr id="175" name="Google Shape;175;p2"/>
          <p:cNvSpPr/>
          <p:nvPr/>
        </p:nvSpPr>
        <p:spPr>
          <a:xfrm>
            <a:off x="8458200" y="1524000"/>
            <a:ext cx="457200" cy="381000"/>
          </a:xfrm>
          <a:prstGeom prst="downArrow">
            <a:avLst>
              <a:gd fmla="val 50000" name="adj1"/>
              <a:gd fmla="val 25000" name="adj2"/>
            </a:avLst>
          </a:prstGeom>
          <a:solidFill>
            <a:schemeClr val="accen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6" name="Google Shape;176;p2"/>
          <p:cNvSpPr/>
          <p:nvPr/>
        </p:nvSpPr>
        <p:spPr>
          <a:xfrm>
            <a:off x="228600" y="4089400"/>
            <a:ext cx="8686800" cy="711200"/>
          </a:xfrm>
          <a:prstGeom prst="rect">
            <a:avLst/>
          </a:prstGeom>
          <a:noFill/>
          <a:ln cap="flat" cmpd="sng" w="38100">
            <a:solidFill>
              <a:schemeClr val="lt2"/>
            </a:solidFill>
            <a:prstDash val="solid"/>
            <a:miter lim="800000"/>
            <a:headEnd len="sm" w="sm" type="none"/>
            <a:tailEnd len="sm" w="sm" type="none"/>
          </a:ln>
        </p:spPr>
        <p:txBody>
          <a:bodyPr anchorCtr="0" anchor="t" bIns="45700" lIns="91400" spcFirstLastPara="1" rIns="91400" wrap="square" tIns="45700">
            <a:spAutoFit/>
          </a:bodyPr>
          <a:lstStyle/>
          <a:p>
            <a:pPr indent="0" lvl="0" marL="0" marR="0" rtl="0" algn="just">
              <a:spcBef>
                <a:spcPts val="0"/>
              </a:spcBef>
              <a:spcAft>
                <a:spcPts val="0"/>
              </a:spcAft>
              <a:buNone/>
            </a:pPr>
            <a:r>
              <a:rPr lang="en-US" sz="2000">
                <a:solidFill>
                  <a:schemeClr val="lt1"/>
                </a:solidFill>
                <a:latin typeface="Lato"/>
                <a:ea typeface="Lato"/>
                <a:cs typeface="Lato"/>
                <a:sym typeface="Lato"/>
              </a:rPr>
              <a:t>Contoh: SPT PPh badan Tahun 2020 (Tahun Takwim) dilakukan pemeriksaan dan diterbitkan SKPKB tanggal 20 Desember 2021.</a:t>
            </a:r>
            <a:endParaRPr>
              <a:solidFill>
                <a:schemeClr val="lt1"/>
              </a:solidFill>
              <a:latin typeface="Lato"/>
              <a:ea typeface="Lato"/>
              <a:cs typeface="Lato"/>
              <a:sym typeface="Lato"/>
            </a:endParaRPr>
          </a:p>
        </p:txBody>
      </p:sp>
      <p:cxnSp>
        <p:nvCxnSpPr>
          <p:cNvPr id="177" name="Google Shape;177;p2"/>
          <p:cNvCxnSpPr/>
          <p:nvPr/>
        </p:nvCxnSpPr>
        <p:spPr>
          <a:xfrm>
            <a:off x="609600" y="5867400"/>
            <a:ext cx="7696200" cy="0"/>
          </a:xfrm>
          <a:prstGeom prst="straightConnector1">
            <a:avLst/>
          </a:prstGeom>
          <a:noFill/>
          <a:ln cap="flat" cmpd="sng" w="38100">
            <a:solidFill>
              <a:srgbClr val="CC0000"/>
            </a:solidFill>
            <a:prstDash val="dot"/>
            <a:round/>
            <a:headEnd len="med" w="med" type="none"/>
            <a:tailEnd len="med" w="med" type="none"/>
          </a:ln>
        </p:spPr>
      </p:cxnSp>
      <p:sp>
        <p:nvSpPr>
          <p:cNvPr id="178" name="Google Shape;178;p2"/>
          <p:cNvSpPr/>
          <p:nvPr/>
        </p:nvSpPr>
        <p:spPr>
          <a:xfrm>
            <a:off x="381000" y="6019800"/>
            <a:ext cx="1219200" cy="533400"/>
          </a:xfrm>
          <a:prstGeom prst="rect">
            <a:avLst/>
          </a:prstGeom>
          <a:solidFill>
            <a:schemeClr val="lt1"/>
          </a:solidFill>
          <a:ln cap="flat" cmpd="sng" w="9525">
            <a:solidFill>
              <a:schemeClr val="dk1"/>
            </a:solidFill>
            <a:prstDash val="solid"/>
            <a:miter lim="800000"/>
            <a:headEnd len="sm" w="sm" type="none"/>
            <a:tailEnd len="sm" w="sm" type="none"/>
          </a:ln>
        </p:spPr>
        <p:txBody>
          <a:bodyPr anchorCtr="0" anchor="ctr" bIns="45700" lIns="91400" spcFirstLastPara="1" rIns="91400" wrap="square" tIns="45700">
            <a:noAutofit/>
          </a:bodyPr>
          <a:lstStyle/>
          <a:p>
            <a:pPr indent="0" lvl="0" marL="0" marR="0" rtl="0" algn="l">
              <a:spcBef>
                <a:spcPts val="0"/>
              </a:spcBef>
              <a:spcAft>
                <a:spcPts val="0"/>
              </a:spcAft>
              <a:buNone/>
            </a:pPr>
            <a:r>
              <a:rPr lang="en-US" sz="2000">
                <a:solidFill>
                  <a:schemeClr val="dk1"/>
                </a:solidFill>
                <a:latin typeface="Tahoma"/>
                <a:ea typeface="Tahoma"/>
                <a:cs typeface="Tahoma"/>
                <a:sym typeface="Tahoma"/>
              </a:rPr>
              <a:t>31/12/20</a:t>
            </a:r>
            <a:endParaRPr/>
          </a:p>
        </p:txBody>
      </p:sp>
      <p:sp>
        <p:nvSpPr>
          <p:cNvPr id="179" name="Google Shape;179;p2"/>
          <p:cNvSpPr/>
          <p:nvPr/>
        </p:nvSpPr>
        <p:spPr>
          <a:xfrm>
            <a:off x="762000" y="5715000"/>
            <a:ext cx="304800" cy="228600"/>
          </a:xfrm>
          <a:prstGeom prst="plus">
            <a:avLst>
              <a:gd fmla="val 25000" name="adj"/>
            </a:avLst>
          </a:prstGeom>
          <a:solidFill>
            <a:schemeClr val="accent2"/>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0" name="Google Shape;180;p2"/>
          <p:cNvSpPr/>
          <p:nvPr/>
        </p:nvSpPr>
        <p:spPr>
          <a:xfrm>
            <a:off x="228600" y="4978350"/>
            <a:ext cx="1647600" cy="711300"/>
          </a:xfrm>
          <a:prstGeom prst="rect">
            <a:avLst/>
          </a:prstGeom>
          <a:noFill/>
          <a:ln cap="flat" cmpd="sng" w="38100">
            <a:solidFill>
              <a:schemeClr val="accent1"/>
            </a:solidFill>
            <a:prstDash val="solid"/>
            <a:miter lim="800000"/>
            <a:headEnd len="sm" w="sm" type="none"/>
            <a:tailEnd len="sm" w="sm" type="none"/>
          </a:ln>
        </p:spPr>
        <p:txBody>
          <a:bodyPr anchorCtr="0" anchor="t" bIns="45700" lIns="91400" spcFirstLastPara="1" rIns="91400" wrap="square" tIns="45700">
            <a:spAutoFit/>
          </a:bodyPr>
          <a:lstStyle/>
          <a:p>
            <a:pPr indent="0" lvl="0" marL="0" marR="0" rtl="0" algn="ctr">
              <a:spcBef>
                <a:spcPts val="0"/>
              </a:spcBef>
              <a:spcAft>
                <a:spcPts val="0"/>
              </a:spcAft>
              <a:buNone/>
            </a:pPr>
            <a:r>
              <a:rPr lang="en-US" sz="2000">
                <a:solidFill>
                  <a:schemeClr val="lt1"/>
                </a:solidFill>
                <a:latin typeface="Lato"/>
                <a:ea typeface="Lato"/>
                <a:cs typeface="Lato"/>
                <a:sym typeface="Lato"/>
              </a:rPr>
              <a:t>Berakhirnya tahun pajak</a:t>
            </a:r>
            <a:endParaRPr>
              <a:solidFill>
                <a:schemeClr val="lt1"/>
              </a:solidFill>
              <a:latin typeface="Lato"/>
              <a:ea typeface="Lato"/>
              <a:cs typeface="Lato"/>
              <a:sym typeface="Lato"/>
            </a:endParaRPr>
          </a:p>
        </p:txBody>
      </p:sp>
      <p:sp>
        <p:nvSpPr>
          <p:cNvPr id="181" name="Google Shape;181;p2"/>
          <p:cNvSpPr/>
          <p:nvPr/>
        </p:nvSpPr>
        <p:spPr>
          <a:xfrm>
            <a:off x="1905000" y="6019800"/>
            <a:ext cx="1219200" cy="533400"/>
          </a:xfrm>
          <a:prstGeom prst="rect">
            <a:avLst/>
          </a:prstGeom>
          <a:solidFill>
            <a:schemeClr val="lt1"/>
          </a:solidFill>
          <a:ln cap="flat" cmpd="sng" w="9525">
            <a:solidFill>
              <a:schemeClr val="dk1"/>
            </a:solidFill>
            <a:prstDash val="solid"/>
            <a:miter lim="800000"/>
            <a:headEnd len="sm" w="sm" type="none"/>
            <a:tailEnd len="sm" w="sm" type="none"/>
          </a:ln>
        </p:spPr>
        <p:txBody>
          <a:bodyPr anchorCtr="0" anchor="ctr" bIns="45700" lIns="91400" spcFirstLastPara="1" rIns="91400" wrap="square" tIns="45700">
            <a:noAutofit/>
          </a:bodyPr>
          <a:lstStyle/>
          <a:p>
            <a:pPr indent="0" lvl="0" marL="0" marR="0" rtl="0" algn="l">
              <a:spcBef>
                <a:spcPts val="0"/>
              </a:spcBef>
              <a:spcAft>
                <a:spcPts val="0"/>
              </a:spcAft>
              <a:buNone/>
            </a:pPr>
            <a:r>
              <a:rPr lang="en-US" sz="2000">
                <a:solidFill>
                  <a:schemeClr val="dk1"/>
                </a:solidFill>
                <a:latin typeface="Tahoma"/>
                <a:ea typeface="Tahoma"/>
                <a:cs typeface="Tahoma"/>
                <a:sym typeface="Tahoma"/>
              </a:rPr>
              <a:t>1/1/21</a:t>
            </a:r>
            <a:endParaRPr/>
          </a:p>
        </p:txBody>
      </p:sp>
      <p:sp>
        <p:nvSpPr>
          <p:cNvPr id="182" name="Google Shape;182;p2"/>
          <p:cNvSpPr/>
          <p:nvPr/>
        </p:nvSpPr>
        <p:spPr>
          <a:xfrm>
            <a:off x="2362200" y="5715000"/>
            <a:ext cx="304800" cy="228600"/>
          </a:xfrm>
          <a:prstGeom prst="plus">
            <a:avLst>
              <a:gd fmla="val 25000" name="adj"/>
            </a:avLst>
          </a:prstGeom>
          <a:solidFill>
            <a:schemeClr val="accent2"/>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3" name="Google Shape;183;p2"/>
          <p:cNvSpPr/>
          <p:nvPr/>
        </p:nvSpPr>
        <p:spPr>
          <a:xfrm>
            <a:off x="7796213" y="5715000"/>
            <a:ext cx="304800" cy="228600"/>
          </a:xfrm>
          <a:prstGeom prst="plus">
            <a:avLst>
              <a:gd fmla="val 25000" name="adj"/>
            </a:avLst>
          </a:prstGeom>
          <a:solidFill>
            <a:schemeClr val="accent2"/>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4" name="Google Shape;184;p2"/>
          <p:cNvSpPr/>
          <p:nvPr/>
        </p:nvSpPr>
        <p:spPr>
          <a:xfrm>
            <a:off x="7385050" y="6019800"/>
            <a:ext cx="1219200" cy="533400"/>
          </a:xfrm>
          <a:prstGeom prst="rect">
            <a:avLst/>
          </a:prstGeom>
          <a:solidFill>
            <a:schemeClr val="lt1"/>
          </a:solidFill>
          <a:ln cap="flat" cmpd="sng" w="9525">
            <a:solidFill>
              <a:schemeClr val="dk1"/>
            </a:solidFill>
            <a:prstDash val="solid"/>
            <a:miter lim="800000"/>
            <a:headEnd len="sm" w="sm" type="none"/>
            <a:tailEnd len="sm" w="sm" type="none"/>
          </a:ln>
        </p:spPr>
        <p:txBody>
          <a:bodyPr anchorCtr="0" anchor="ctr" bIns="45700" lIns="91400" spcFirstLastPara="1" rIns="91400" wrap="square" tIns="45700">
            <a:noAutofit/>
          </a:bodyPr>
          <a:lstStyle/>
          <a:p>
            <a:pPr indent="0" lvl="0" marL="0" marR="0" rtl="0" algn="l">
              <a:spcBef>
                <a:spcPts val="0"/>
              </a:spcBef>
              <a:spcAft>
                <a:spcPts val="0"/>
              </a:spcAft>
              <a:buNone/>
            </a:pPr>
            <a:r>
              <a:rPr lang="en-US" sz="2000">
                <a:solidFill>
                  <a:schemeClr val="dk1"/>
                </a:solidFill>
                <a:latin typeface="Tahoma"/>
                <a:ea typeface="Tahoma"/>
                <a:cs typeface="Tahoma"/>
                <a:sym typeface="Tahoma"/>
              </a:rPr>
              <a:t>20/12/21</a:t>
            </a:r>
            <a:endParaRPr/>
          </a:p>
        </p:txBody>
      </p:sp>
      <p:sp>
        <p:nvSpPr>
          <p:cNvPr id="185" name="Google Shape;185;p2"/>
          <p:cNvSpPr/>
          <p:nvPr/>
        </p:nvSpPr>
        <p:spPr>
          <a:xfrm>
            <a:off x="7078750" y="5209500"/>
            <a:ext cx="1831800" cy="401400"/>
          </a:xfrm>
          <a:prstGeom prst="rect">
            <a:avLst/>
          </a:prstGeom>
          <a:noFill/>
          <a:ln cap="flat" cmpd="sng" w="38100">
            <a:solidFill>
              <a:schemeClr val="accent1"/>
            </a:solidFill>
            <a:prstDash val="solid"/>
            <a:miter lim="800000"/>
            <a:headEnd len="sm" w="sm" type="none"/>
            <a:tailEnd len="sm" w="sm" type="none"/>
          </a:ln>
        </p:spPr>
        <p:txBody>
          <a:bodyPr anchorCtr="0" anchor="t" bIns="45700" lIns="91400" spcFirstLastPara="1" rIns="91400" wrap="square" tIns="45700">
            <a:spAutoFit/>
          </a:bodyPr>
          <a:lstStyle/>
          <a:p>
            <a:pPr indent="0" lvl="0" marL="0" marR="0" rtl="0" algn="l">
              <a:spcBef>
                <a:spcPts val="0"/>
              </a:spcBef>
              <a:spcAft>
                <a:spcPts val="0"/>
              </a:spcAft>
              <a:buNone/>
            </a:pPr>
            <a:r>
              <a:rPr lang="en-US" sz="2000">
                <a:solidFill>
                  <a:schemeClr val="lt1"/>
                </a:solidFill>
                <a:latin typeface="Lato"/>
                <a:ea typeface="Lato"/>
                <a:cs typeface="Lato"/>
                <a:sym typeface="Lato"/>
              </a:rPr>
              <a:t>Terbit SKPKB</a:t>
            </a:r>
            <a:endParaRPr>
              <a:solidFill>
                <a:schemeClr val="lt1"/>
              </a:solidFill>
              <a:latin typeface="Lato"/>
              <a:ea typeface="Lato"/>
              <a:cs typeface="Lato"/>
              <a:sym typeface="Lato"/>
            </a:endParaRPr>
          </a:p>
        </p:txBody>
      </p:sp>
      <p:sp>
        <p:nvSpPr>
          <p:cNvPr id="186" name="Google Shape;186;p2"/>
          <p:cNvSpPr/>
          <p:nvPr/>
        </p:nvSpPr>
        <p:spPr>
          <a:xfrm>
            <a:off x="3200400" y="6096000"/>
            <a:ext cx="914400" cy="381000"/>
          </a:xfrm>
          <a:prstGeom prst="rightArrow">
            <a:avLst>
              <a:gd fmla="val 50000" name="adj1"/>
              <a:gd fmla="val 60000" name="adj2"/>
            </a:avLst>
          </a:prstGeom>
          <a:solidFill>
            <a:schemeClr val="accen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7" name="Google Shape;187;p2"/>
          <p:cNvSpPr/>
          <p:nvPr/>
        </p:nvSpPr>
        <p:spPr>
          <a:xfrm>
            <a:off x="6249988" y="6096000"/>
            <a:ext cx="914400" cy="381000"/>
          </a:xfrm>
          <a:prstGeom prst="leftArrow">
            <a:avLst>
              <a:gd fmla="val 50000" name="adj1"/>
              <a:gd fmla="val 60000" name="adj2"/>
            </a:avLst>
          </a:prstGeom>
          <a:solidFill>
            <a:schemeClr val="accen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8" name="Google Shape;188;p2"/>
          <p:cNvSpPr/>
          <p:nvPr/>
        </p:nvSpPr>
        <p:spPr>
          <a:xfrm>
            <a:off x="4643438" y="6096000"/>
            <a:ext cx="1219200" cy="533400"/>
          </a:xfrm>
          <a:prstGeom prst="rect">
            <a:avLst/>
          </a:prstGeom>
          <a:solidFill>
            <a:srgbClr val="FFFFCC"/>
          </a:solidFill>
          <a:ln cap="flat" cmpd="sng" w="9525">
            <a:solidFill>
              <a:schemeClr val="dk1"/>
            </a:solidFill>
            <a:prstDash val="solid"/>
            <a:miter lim="800000"/>
            <a:headEnd len="sm" w="sm" type="none"/>
            <a:tailEnd len="sm" w="sm" type="none"/>
          </a:ln>
        </p:spPr>
        <p:txBody>
          <a:bodyPr anchorCtr="0" anchor="ctr" bIns="45700" lIns="91400" spcFirstLastPara="1" rIns="91400" wrap="square" tIns="45700">
            <a:noAutofit/>
          </a:bodyPr>
          <a:lstStyle/>
          <a:p>
            <a:pPr indent="0" lvl="0" marL="0" marR="0" rtl="0" algn="l">
              <a:spcBef>
                <a:spcPts val="0"/>
              </a:spcBef>
              <a:spcAft>
                <a:spcPts val="0"/>
              </a:spcAft>
              <a:buNone/>
            </a:pPr>
            <a:r>
              <a:rPr lang="en-US" sz="2000">
                <a:solidFill>
                  <a:schemeClr val="dk1"/>
                </a:solidFill>
                <a:latin typeface="Tahoma"/>
                <a:ea typeface="Tahoma"/>
                <a:cs typeface="Tahoma"/>
                <a:sym typeface="Tahoma"/>
              </a:rPr>
              <a:t>12 bulan</a:t>
            </a:r>
            <a:endParaRPr/>
          </a:p>
        </p:txBody>
      </p:sp>
      <p:sp>
        <p:nvSpPr>
          <p:cNvPr id="189" name="Google Shape;189;p2"/>
          <p:cNvSpPr/>
          <p:nvPr/>
        </p:nvSpPr>
        <p:spPr>
          <a:xfrm>
            <a:off x="8458200" y="685800"/>
            <a:ext cx="381000" cy="381000"/>
          </a:xfrm>
          <a:prstGeom prst="downArrow">
            <a:avLst>
              <a:gd fmla="val 50000" name="adj1"/>
              <a:gd fmla="val 25000" name="adj2"/>
            </a:avLst>
          </a:prstGeom>
          <a:solidFill>
            <a:schemeClr val="accen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0" name="Google Shape;190;p2"/>
          <p:cNvSpPr txBox="1"/>
          <p:nvPr>
            <p:ph idx="12" type="sldNum"/>
          </p:nvPr>
        </p:nvSpPr>
        <p:spPr>
          <a:xfrm>
            <a:off x="8472458" y="6217622"/>
            <a:ext cx="548700" cy="524700"/>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None/>
            </a:pPr>
            <a:fld id="{00000000-1234-1234-1234-123412341234}" type="slidenum">
              <a:rPr lang="en-US"/>
              <a:t>‹#›</a:t>
            </a:fld>
            <a:endParaRPr/>
          </a:p>
        </p:txBody>
      </p:sp>
      <p:sp>
        <p:nvSpPr>
          <p:cNvPr id="191" name="Google Shape;191;p2"/>
          <p:cNvSpPr txBox="1"/>
          <p:nvPr/>
        </p:nvSpPr>
        <p:spPr>
          <a:xfrm>
            <a:off x="152400" y="-127512"/>
            <a:ext cx="8229600" cy="1143000"/>
          </a:xfrm>
          <a:prstGeom prst="rect">
            <a:avLst/>
          </a:prstGeom>
          <a:noFill/>
          <a:ln>
            <a:noFill/>
          </a:ln>
        </p:spPr>
        <p:txBody>
          <a:bodyPr anchorCtr="0" anchor="ctr" bIns="45700" lIns="91425" spcFirstLastPara="1" rIns="91425" wrap="square" tIns="45700">
            <a:normAutofit/>
          </a:bodyPr>
          <a:lstStyle/>
          <a:p>
            <a:pPr indent="0" lvl="0" marL="0" rtl="0" algn="just">
              <a:spcBef>
                <a:spcPts val="0"/>
              </a:spcBef>
              <a:spcAft>
                <a:spcPts val="0"/>
              </a:spcAft>
              <a:buNone/>
            </a:pPr>
            <a:r>
              <a:rPr b="1" lang="en-US" sz="3000">
                <a:solidFill>
                  <a:srgbClr val="FFFFFF"/>
                </a:solidFill>
                <a:latin typeface="Lato"/>
                <a:ea typeface="Lato"/>
                <a:cs typeface="Lato"/>
                <a:sym typeface="Lato"/>
              </a:rPr>
              <a:t>Penerbitan SKPKB</a:t>
            </a:r>
            <a:endParaRPr b="1" sz="3000">
              <a:solidFill>
                <a:srgbClr val="FFFFFF"/>
              </a:solidFill>
              <a:latin typeface="Lato"/>
              <a:ea typeface="Lato"/>
              <a:cs typeface="Lato"/>
              <a:sym typeface="Lato"/>
            </a:endParaRPr>
          </a:p>
          <a:p>
            <a:pPr indent="0" lvl="0" marL="0" rtl="0" algn="just">
              <a:spcBef>
                <a:spcPts val="0"/>
              </a:spcBef>
              <a:spcAft>
                <a:spcPts val="0"/>
              </a:spcAft>
              <a:buNone/>
            </a:pPr>
            <a:r>
              <a:rPr b="1" lang="en-US" sz="2000">
                <a:solidFill>
                  <a:srgbClr val="FFFFFF"/>
                </a:solidFill>
                <a:latin typeface="Lato"/>
                <a:ea typeface="Lato"/>
                <a:cs typeface="Lato"/>
                <a:sym typeface="Lato"/>
              </a:rPr>
              <a:t>(a)</a:t>
            </a:r>
            <a:endParaRPr b="1" sz="2000">
              <a:solidFill>
                <a:srgbClr val="FFFFFF"/>
              </a:solidFill>
              <a:latin typeface="Lato"/>
              <a:ea typeface="Lato"/>
              <a:cs typeface="Lato"/>
              <a:sym typeface="La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73"/>
                                        </p:tgtEl>
                                        <p:attrNameLst>
                                          <p:attrName>style.visibility</p:attrName>
                                        </p:attrNameLst>
                                      </p:cBhvr>
                                      <p:to>
                                        <p:strVal val="visible"/>
                                      </p:to>
                                    </p:set>
                                    <p:anim calcmode="lin" valueType="num">
                                      <p:cBhvr additive="base">
                                        <p:cTn dur="500"/>
                                        <p:tgtEl>
                                          <p:spTgt spid="173"/>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89"/>
                                        </p:tgtEl>
                                        <p:attrNameLst>
                                          <p:attrName>style.visibility</p:attrName>
                                        </p:attrNameLst>
                                      </p:cBhvr>
                                      <p:to>
                                        <p:strVal val="visible"/>
                                      </p:to>
                                    </p:set>
                                    <p:anim calcmode="lin" valueType="num">
                                      <p:cBhvr additive="base">
                                        <p:cTn dur="500"/>
                                        <p:tgtEl>
                                          <p:spTgt spid="189"/>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72"/>
                                        </p:tgtEl>
                                        <p:attrNameLst>
                                          <p:attrName>style.visibility</p:attrName>
                                        </p:attrNameLst>
                                      </p:cBhvr>
                                      <p:to>
                                        <p:strVal val="visible"/>
                                      </p:to>
                                    </p:set>
                                    <p:anim calcmode="lin" valueType="num">
                                      <p:cBhvr additive="base">
                                        <p:cTn dur="500"/>
                                        <p:tgtEl>
                                          <p:spTgt spid="172"/>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75"/>
                                        </p:tgtEl>
                                        <p:attrNameLst>
                                          <p:attrName>style.visibility</p:attrName>
                                        </p:attrNameLst>
                                      </p:cBhvr>
                                      <p:to>
                                        <p:strVal val="visible"/>
                                      </p:to>
                                    </p:set>
                                    <p:anim calcmode="lin" valueType="num">
                                      <p:cBhvr additive="base">
                                        <p:cTn dur="500"/>
                                        <p:tgtEl>
                                          <p:spTgt spid="175"/>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74"/>
                                        </p:tgtEl>
                                        <p:attrNameLst>
                                          <p:attrName>style.visibility</p:attrName>
                                        </p:attrNameLst>
                                      </p:cBhvr>
                                      <p:to>
                                        <p:strVal val="visible"/>
                                      </p:to>
                                    </p:set>
                                    <p:anim calcmode="lin" valueType="num">
                                      <p:cBhvr additive="base">
                                        <p:cTn dur="500"/>
                                        <p:tgtEl>
                                          <p:spTgt spid="174"/>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76"/>
                                        </p:tgtEl>
                                        <p:attrNameLst>
                                          <p:attrName>style.visibility</p:attrName>
                                        </p:attrNameLst>
                                      </p:cBhvr>
                                      <p:to>
                                        <p:strVal val="visible"/>
                                      </p:to>
                                    </p:set>
                                    <p:anim calcmode="lin" valueType="num">
                                      <p:cBhvr additive="base">
                                        <p:cTn dur="500"/>
                                        <p:tgtEl>
                                          <p:spTgt spid="176"/>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77"/>
                                        </p:tgtEl>
                                        <p:attrNameLst>
                                          <p:attrName>style.visibility</p:attrName>
                                        </p:attrNameLst>
                                      </p:cBhvr>
                                      <p:to>
                                        <p:strVal val="visible"/>
                                      </p:to>
                                    </p:set>
                                    <p:anim calcmode="lin" valueType="num">
                                      <p:cBhvr additive="base">
                                        <p:cTn dur="500"/>
                                        <p:tgtEl>
                                          <p:spTgt spid="177"/>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79"/>
                                        </p:tgtEl>
                                        <p:attrNameLst>
                                          <p:attrName>style.visibility</p:attrName>
                                        </p:attrNameLst>
                                      </p:cBhvr>
                                      <p:to>
                                        <p:strVal val="visible"/>
                                      </p:to>
                                    </p:set>
                                    <p:anim calcmode="lin" valueType="num">
                                      <p:cBhvr additive="base">
                                        <p:cTn dur="500"/>
                                        <p:tgtEl>
                                          <p:spTgt spid="179"/>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78"/>
                                        </p:tgtEl>
                                        <p:attrNameLst>
                                          <p:attrName>style.visibility</p:attrName>
                                        </p:attrNameLst>
                                      </p:cBhvr>
                                      <p:to>
                                        <p:strVal val="visible"/>
                                      </p:to>
                                    </p:set>
                                    <p:anim calcmode="lin" valueType="num">
                                      <p:cBhvr additive="base">
                                        <p:cTn dur="500"/>
                                        <p:tgtEl>
                                          <p:spTgt spid="178"/>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80"/>
                                        </p:tgtEl>
                                        <p:attrNameLst>
                                          <p:attrName>style.visibility</p:attrName>
                                        </p:attrNameLst>
                                      </p:cBhvr>
                                      <p:to>
                                        <p:strVal val="visible"/>
                                      </p:to>
                                    </p:set>
                                    <p:anim calcmode="lin" valueType="num">
                                      <p:cBhvr additive="base">
                                        <p:cTn dur="500"/>
                                        <p:tgtEl>
                                          <p:spTgt spid="180"/>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82"/>
                                        </p:tgtEl>
                                        <p:attrNameLst>
                                          <p:attrName>style.visibility</p:attrName>
                                        </p:attrNameLst>
                                      </p:cBhvr>
                                      <p:to>
                                        <p:strVal val="visible"/>
                                      </p:to>
                                    </p:set>
                                    <p:anim calcmode="lin" valueType="num">
                                      <p:cBhvr additive="base">
                                        <p:cTn dur="500"/>
                                        <p:tgtEl>
                                          <p:spTgt spid="182"/>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81"/>
                                        </p:tgtEl>
                                        <p:attrNameLst>
                                          <p:attrName>style.visibility</p:attrName>
                                        </p:attrNameLst>
                                      </p:cBhvr>
                                      <p:to>
                                        <p:strVal val="visible"/>
                                      </p:to>
                                    </p:set>
                                    <p:anim calcmode="lin" valueType="num">
                                      <p:cBhvr additive="base">
                                        <p:cTn dur="500"/>
                                        <p:tgtEl>
                                          <p:spTgt spid="181"/>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83"/>
                                        </p:tgtEl>
                                        <p:attrNameLst>
                                          <p:attrName>style.visibility</p:attrName>
                                        </p:attrNameLst>
                                      </p:cBhvr>
                                      <p:to>
                                        <p:strVal val="visible"/>
                                      </p:to>
                                    </p:set>
                                    <p:anim calcmode="lin" valueType="num">
                                      <p:cBhvr additive="base">
                                        <p:cTn dur="500"/>
                                        <p:tgtEl>
                                          <p:spTgt spid="183"/>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84"/>
                                        </p:tgtEl>
                                        <p:attrNameLst>
                                          <p:attrName>style.visibility</p:attrName>
                                        </p:attrNameLst>
                                      </p:cBhvr>
                                      <p:to>
                                        <p:strVal val="visible"/>
                                      </p:to>
                                    </p:set>
                                    <p:anim calcmode="lin" valueType="num">
                                      <p:cBhvr additive="base">
                                        <p:cTn dur="500"/>
                                        <p:tgtEl>
                                          <p:spTgt spid="184"/>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85"/>
                                        </p:tgtEl>
                                        <p:attrNameLst>
                                          <p:attrName>style.visibility</p:attrName>
                                        </p:attrNameLst>
                                      </p:cBhvr>
                                      <p:to>
                                        <p:strVal val="visible"/>
                                      </p:to>
                                    </p:set>
                                    <p:anim calcmode="lin" valueType="num">
                                      <p:cBhvr additive="base">
                                        <p:cTn dur="500"/>
                                        <p:tgtEl>
                                          <p:spTgt spid="185"/>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86"/>
                                        </p:tgtEl>
                                        <p:attrNameLst>
                                          <p:attrName>style.visibility</p:attrName>
                                        </p:attrNameLst>
                                      </p:cBhvr>
                                      <p:to>
                                        <p:strVal val="visible"/>
                                      </p:to>
                                    </p:set>
                                    <p:anim calcmode="lin" valueType="num">
                                      <p:cBhvr additive="base">
                                        <p:cTn dur="500"/>
                                        <p:tgtEl>
                                          <p:spTgt spid="186"/>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87"/>
                                        </p:tgtEl>
                                        <p:attrNameLst>
                                          <p:attrName>style.visibility</p:attrName>
                                        </p:attrNameLst>
                                      </p:cBhvr>
                                      <p:to>
                                        <p:strVal val="visible"/>
                                      </p:to>
                                    </p:set>
                                    <p:anim calcmode="lin" valueType="num">
                                      <p:cBhvr additive="base">
                                        <p:cTn dur="500"/>
                                        <p:tgtEl>
                                          <p:spTgt spid="187"/>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88"/>
                                        </p:tgtEl>
                                        <p:attrNameLst>
                                          <p:attrName>style.visibility</p:attrName>
                                        </p:attrNameLst>
                                      </p:cBhvr>
                                      <p:to>
                                        <p:strVal val="visible"/>
                                      </p:to>
                                    </p:set>
                                    <p:anim calcmode="lin" valueType="num">
                                      <p:cBhvr additive="base">
                                        <p:cTn dur="500"/>
                                        <p:tgtEl>
                                          <p:spTgt spid="188"/>
                                        </p:tgtEl>
                                        <p:attrNameLst>
                                          <p:attrName>ppt_w</p:attrName>
                                        </p:attrNameLst>
                                      </p:cBhvr>
                                      <p:tavLst>
                                        <p:tav fmla="" tm="0">
                                          <p:val>
                                            <p:strVal val="0"/>
                                          </p:val>
                                        </p:tav>
                                        <p:tav fmla="" tm="100000">
                                          <p:val>
                                            <p:strVal val="#ppt_w"/>
                                          </p:val>
                                        </p:tav>
                                      </p:tavLst>
                                    </p:anim>
                                    <p:anim calcmode="lin" valueType="num">
                                      <p:cBhvr additive="base">
                                        <p:cTn dur="500"/>
                                        <p:tgtEl>
                                          <p:spTgt spid="188"/>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3"/>
          <p:cNvSpPr/>
          <p:nvPr/>
        </p:nvSpPr>
        <p:spPr>
          <a:xfrm>
            <a:off x="152400" y="673425"/>
            <a:ext cx="8915400" cy="2819400"/>
          </a:xfrm>
          <a:prstGeom prst="rect">
            <a:avLst/>
          </a:prstGeom>
          <a:noFill/>
          <a:ln cap="flat" cmpd="sng" w="38100">
            <a:solidFill>
              <a:schemeClr val="accent1"/>
            </a:solidFill>
            <a:prstDash val="solid"/>
            <a:miter lim="800000"/>
            <a:headEnd len="sm" w="sm" type="none"/>
            <a:tailEnd len="sm" w="sm" type="none"/>
          </a:ln>
        </p:spPr>
        <p:txBody>
          <a:bodyPr anchorCtr="0" anchor="t" bIns="45700" lIns="91400" spcFirstLastPara="1" rIns="91400" wrap="square" tIns="45700">
            <a:spAutoFit/>
          </a:bodyPr>
          <a:lstStyle/>
          <a:p>
            <a:pPr indent="0" lvl="0" marL="0" marR="0" rtl="0" algn="l">
              <a:lnSpc>
                <a:spcPct val="80000"/>
              </a:lnSpc>
              <a:spcBef>
                <a:spcPts val="0"/>
              </a:spcBef>
              <a:spcAft>
                <a:spcPts val="0"/>
              </a:spcAft>
              <a:buNone/>
            </a:pPr>
            <a:r>
              <a:rPr lang="en-US" sz="2000">
                <a:solidFill>
                  <a:schemeClr val="lt1"/>
                </a:solidFill>
                <a:latin typeface="Tahoma"/>
                <a:ea typeface="Tahoma"/>
                <a:cs typeface="Tahoma"/>
                <a:sym typeface="Tahoma"/>
              </a:rPr>
              <a:t>PT Pangeran adalah WP badan yang melakukan kegiatan usaha perdagangan barang-barang elektronik, menyampaikan SPT PPh badan Tahun 2021 (tahun takwim) pada tgl 30 April 2022, dengan perincian sbb:</a:t>
            </a:r>
            <a:endParaRPr>
              <a:solidFill>
                <a:schemeClr val="lt1"/>
              </a:solidFill>
            </a:endParaRPr>
          </a:p>
          <a:p>
            <a:pPr indent="0" lvl="0" marL="0" marR="0" rtl="0" algn="l">
              <a:lnSpc>
                <a:spcPct val="80000"/>
              </a:lnSpc>
              <a:spcBef>
                <a:spcPts val="1000"/>
              </a:spcBef>
              <a:spcAft>
                <a:spcPts val="0"/>
              </a:spcAft>
              <a:buNone/>
            </a:pPr>
            <a:r>
              <a:rPr lang="en-US" sz="2000">
                <a:solidFill>
                  <a:schemeClr val="lt1"/>
                </a:solidFill>
                <a:latin typeface="Tahoma"/>
                <a:ea typeface="Tahoma"/>
                <a:cs typeface="Tahoma"/>
                <a:sym typeface="Tahoma"/>
              </a:rPr>
              <a:t>Penghasilan Neto						Rp1.000.000.000,00</a:t>
            </a:r>
            <a:endParaRPr>
              <a:solidFill>
                <a:schemeClr val="lt1"/>
              </a:solidFill>
            </a:endParaRPr>
          </a:p>
          <a:p>
            <a:pPr indent="0" lvl="0" marL="0" marR="0" rtl="0" algn="l">
              <a:lnSpc>
                <a:spcPct val="80000"/>
              </a:lnSpc>
              <a:spcBef>
                <a:spcPts val="1000"/>
              </a:spcBef>
              <a:spcAft>
                <a:spcPts val="0"/>
              </a:spcAft>
              <a:buNone/>
            </a:pPr>
            <a:r>
              <a:rPr lang="en-US" sz="2000">
                <a:solidFill>
                  <a:schemeClr val="lt1"/>
                </a:solidFill>
                <a:latin typeface="Tahoma"/>
                <a:ea typeface="Tahoma"/>
                <a:cs typeface="Tahoma"/>
                <a:sym typeface="Tahoma"/>
              </a:rPr>
              <a:t>PPh terutang							Rp   282.500.000,00</a:t>
            </a:r>
            <a:endParaRPr>
              <a:solidFill>
                <a:schemeClr val="lt1"/>
              </a:solidFill>
            </a:endParaRPr>
          </a:p>
          <a:p>
            <a:pPr indent="0" lvl="0" marL="0" marR="0" rtl="0" algn="l">
              <a:lnSpc>
                <a:spcPct val="80000"/>
              </a:lnSpc>
              <a:spcBef>
                <a:spcPts val="1000"/>
              </a:spcBef>
              <a:spcAft>
                <a:spcPts val="0"/>
              </a:spcAft>
              <a:buNone/>
            </a:pPr>
            <a:r>
              <a:rPr lang="en-US" sz="2000">
                <a:solidFill>
                  <a:schemeClr val="lt1"/>
                </a:solidFill>
                <a:latin typeface="Tahoma"/>
                <a:ea typeface="Tahoma"/>
                <a:cs typeface="Tahoma"/>
                <a:sym typeface="Tahoma"/>
              </a:rPr>
              <a:t>Kredit Pajak								Rp   202.500.000,00</a:t>
            </a:r>
            <a:endParaRPr>
              <a:solidFill>
                <a:schemeClr val="lt1"/>
              </a:solidFill>
            </a:endParaRPr>
          </a:p>
          <a:p>
            <a:pPr indent="0" lvl="0" marL="0" marR="0" rtl="0" algn="l">
              <a:lnSpc>
                <a:spcPct val="80000"/>
              </a:lnSpc>
              <a:spcBef>
                <a:spcPts val="1000"/>
              </a:spcBef>
              <a:spcAft>
                <a:spcPts val="0"/>
              </a:spcAft>
              <a:buNone/>
            </a:pPr>
            <a:r>
              <a:rPr lang="en-US" sz="2000">
                <a:solidFill>
                  <a:schemeClr val="lt1"/>
                </a:solidFill>
                <a:latin typeface="Tahoma"/>
                <a:ea typeface="Tahoma"/>
                <a:cs typeface="Tahoma"/>
                <a:sym typeface="Tahoma"/>
              </a:rPr>
              <a:t>Pajak yang kurang dibayar				Rp     80.000.000,00</a:t>
            </a:r>
            <a:endParaRPr>
              <a:solidFill>
                <a:schemeClr val="lt1"/>
              </a:solidFill>
            </a:endParaRPr>
          </a:p>
          <a:p>
            <a:pPr indent="0" lvl="0" marL="0" marR="0" rtl="0" algn="l">
              <a:lnSpc>
                <a:spcPct val="80000"/>
              </a:lnSpc>
              <a:spcBef>
                <a:spcPts val="1000"/>
              </a:spcBef>
              <a:spcAft>
                <a:spcPts val="0"/>
              </a:spcAft>
              <a:buNone/>
            </a:pPr>
            <a:r>
              <a:rPr lang="en-US" sz="2000">
                <a:solidFill>
                  <a:schemeClr val="lt1"/>
                </a:solidFill>
                <a:latin typeface="Tahoma"/>
                <a:ea typeface="Tahoma"/>
                <a:cs typeface="Tahoma"/>
                <a:sym typeface="Tahoma"/>
              </a:rPr>
              <a:t>Kekurangan (PPh Pasal 29) tersebut dibayar tgl 29 April 2022.</a:t>
            </a:r>
            <a:endParaRPr sz="2000">
              <a:solidFill>
                <a:schemeClr val="lt1"/>
              </a:solidFill>
              <a:latin typeface="Tahoma"/>
              <a:ea typeface="Tahoma"/>
              <a:cs typeface="Tahoma"/>
              <a:sym typeface="Tahoma"/>
            </a:endParaRPr>
          </a:p>
        </p:txBody>
      </p:sp>
      <p:sp>
        <p:nvSpPr>
          <p:cNvPr id="197" name="Google Shape;197;p3"/>
          <p:cNvSpPr/>
          <p:nvPr/>
        </p:nvSpPr>
        <p:spPr>
          <a:xfrm>
            <a:off x="228600" y="3394075"/>
            <a:ext cx="8763000" cy="1025400"/>
          </a:xfrm>
          <a:prstGeom prst="rect">
            <a:avLst/>
          </a:prstGeom>
          <a:solidFill>
            <a:schemeClr val="lt1"/>
          </a:solidFill>
          <a:ln cap="flat" cmpd="sng" w="38100">
            <a:solidFill>
              <a:schemeClr val="lt2"/>
            </a:solidFill>
            <a:prstDash val="solid"/>
            <a:miter lim="800000"/>
            <a:headEnd len="sm" w="sm" type="none"/>
            <a:tailEnd len="sm" w="sm" type="none"/>
          </a:ln>
        </p:spPr>
        <p:txBody>
          <a:bodyPr anchorCtr="0" anchor="t" bIns="45700" lIns="91400" spcFirstLastPara="1" rIns="91400" wrap="square" tIns="45700">
            <a:spAutoFit/>
          </a:bodyPr>
          <a:lstStyle/>
          <a:p>
            <a:pPr indent="0" lvl="0" marL="0" marR="0" rtl="0" algn="just">
              <a:spcBef>
                <a:spcPts val="0"/>
              </a:spcBef>
              <a:spcAft>
                <a:spcPts val="0"/>
              </a:spcAft>
              <a:buNone/>
            </a:pPr>
            <a:r>
              <a:rPr lang="en-US" sz="2000">
                <a:solidFill>
                  <a:schemeClr val="dk1"/>
                </a:solidFill>
                <a:latin typeface="Tahoma"/>
                <a:ea typeface="Tahoma"/>
                <a:cs typeface="Tahoma"/>
                <a:sym typeface="Tahoma"/>
              </a:rPr>
              <a:t>Apabila berdasarkan hasil pemeriksaan ternyata Penghasilan Neto seharusnya adalah Rp1.100.000.000,00 sehingga PPh terutang seharusnya adalah Rp312.500.000,00.</a:t>
            </a:r>
            <a:endParaRPr/>
          </a:p>
        </p:txBody>
      </p:sp>
      <p:sp>
        <p:nvSpPr>
          <p:cNvPr id="198" name="Google Shape;198;p3"/>
          <p:cNvSpPr/>
          <p:nvPr/>
        </p:nvSpPr>
        <p:spPr>
          <a:xfrm>
            <a:off x="152400" y="4343400"/>
            <a:ext cx="685800" cy="464100"/>
          </a:xfrm>
          <a:prstGeom prst="downArrow">
            <a:avLst>
              <a:gd fmla="val 50000" name="adj1"/>
              <a:gd fmla="val 25000" name="adj2"/>
            </a:avLst>
          </a:prstGeom>
          <a:solidFill>
            <a:schemeClr val="accen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9" name="Google Shape;199;p3"/>
          <p:cNvSpPr/>
          <p:nvPr/>
        </p:nvSpPr>
        <p:spPr>
          <a:xfrm>
            <a:off x="152400" y="4910025"/>
            <a:ext cx="1600200" cy="1398300"/>
          </a:xfrm>
          <a:prstGeom prst="rect">
            <a:avLst/>
          </a:prstGeom>
          <a:solidFill>
            <a:schemeClr val="lt1"/>
          </a:solidFill>
          <a:ln cap="flat" cmpd="sng" w="38100">
            <a:solidFill>
              <a:schemeClr val="lt2"/>
            </a:solidFill>
            <a:prstDash val="solid"/>
            <a:round/>
            <a:headEnd len="sm" w="sm" type="none"/>
            <a:tailEnd len="sm" w="sm" type="none"/>
          </a:ln>
        </p:spPr>
        <p:txBody>
          <a:bodyPr anchorCtr="0" anchor="t" bIns="45700" lIns="91400" spcFirstLastPara="1" rIns="91400" wrap="square" tIns="45700">
            <a:spAutoFit/>
          </a:bodyPr>
          <a:lstStyle/>
          <a:p>
            <a:pPr indent="0" lvl="0" marL="0" marR="0" rtl="0" algn="ctr">
              <a:spcBef>
                <a:spcPts val="0"/>
              </a:spcBef>
              <a:spcAft>
                <a:spcPts val="0"/>
              </a:spcAft>
              <a:buNone/>
            </a:pPr>
            <a:r>
              <a:rPr lang="en-US" sz="1700">
                <a:solidFill>
                  <a:schemeClr val="dk1"/>
                </a:solidFill>
                <a:latin typeface="Tahoma"/>
                <a:ea typeface="Tahoma"/>
                <a:cs typeface="Tahoma"/>
                <a:sym typeface="Tahoma"/>
              </a:rPr>
              <a:t>DJP menerbitkan SKPKB tanggal 10 Oktober 2022</a:t>
            </a:r>
            <a:endParaRPr sz="1700">
              <a:solidFill>
                <a:schemeClr val="dk1"/>
              </a:solidFill>
              <a:latin typeface="Tahoma"/>
              <a:ea typeface="Tahoma"/>
              <a:cs typeface="Tahoma"/>
              <a:sym typeface="Tahoma"/>
            </a:endParaRPr>
          </a:p>
        </p:txBody>
      </p:sp>
      <p:sp>
        <p:nvSpPr>
          <p:cNvPr id="200" name="Google Shape;200;p3"/>
          <p:cNvSpPr/>
          <p:nvPr/>
        </p:nvSpPr>
        <p:spPr>
          <a:xfrm>
            <a:off x="1905000" y="4546600"/>
            <a:ext cx="7162800" cy="2235200"/>
          </a:xfrm>
          <a:prstGeom prst="rect">
            <a:avLst/>
          </a:prstGeom>
          <a:solidFill>
            <a:schemeClr val="lt1"/>
          </a:solidFill>
          <a:ln cap="flat" cmpd="sng" w="38100">
            <a:solidFill>
              <a:schemeClr val="lt2"/>
            </a:solidFill>
            <a:prstDash val="solid"/>
            <a:round/>
            <a:headEnd len="sm" w="sm" type="none"/>
            <a:tailEnd len="sm" w="sm" type="none"/>
          </a:ln>
        </p:spPr>
        <p:txBody>
          <a:bodyPr anchorCtr="0" anchor="t" bIns="45700" lIns="91400" spcFirstLastPara="1" rIns="91400" wrap="square" tIns="45700">
            <a:spAutoFit/>
          </a:bodyPr>
          <a:lstStyle/>
          <a:p>
            <a:pPr indent="0" lvl="0" marL="0" marR="0" rtl="0" algn="l">
              <a:spcBef>
                <a:spcPts val="0"/>
              </a:spcBef>
              <a:spcAft>
                <a:spcPts val="0"/>
              </a:spcAft>
              <a:buNone/>
            </a:pPr>
            <a:r>
              <a:rPr lang="en-US" sz="2000">
                <a:solidFill>
                  <a:schemeClr val="dk1"/>
                </a:solidFill>
                <a:latin typeface="Tahoma"/>
                <a:ea typeface="Tahoma"/>
                <a:cs typeface="Tahoma"/>
                <a:sym typeface="Tahoma"/>
              </a:rPr>
              <a:t>Jumlah Pokok Pajak						Rp312.500.000,00</a:t>
            </a:r>
            <a:endParaRPr>
              <a:solidFill>
                <a:schemeClr val="dk1"/>
              </a:solidFill>
            </a:endParaRPr>
          </a:p>
          <a:p>
            <a:pPr indent="0" lvl="0" marL="0" marR="0" rtl="0" algn="l">
              <a:spcBef>
                <a:spcPts val="1000"/>
              </a:spcBef>
              <a:spcAft>
                <a:spcPts val="0"/>
              </a:spcAft>
              <a:buNone/>
            </a:pPr>
            <a:r>
              <a:rPr lang="en-US" sz="2000">
                <a:solidFill>
                  <a:schemeClr val="dk1"/>
                </a:solidFill>
                <a:latin typeface="Tahoma"/>
                <a:ea typeface="Tahoma"/>
                <a:cs typeface="Tahoma"/>
                <a:sym typeface="Tahoma"/>
              </a:rPr>
              <a:t>Jumlah Kredit Pajak						Rp282.500.000,00</a:t>
            </a:r>
            <a:endParaRPr>
              <a:solidFill>
                <a:schemeClr val="dk1"/>
              </a:solidFill>
            </a:endParaRPr>
          </a:p>
          <a:p>
            <a:pPr indent="0" lvl="0" marL="0" marR="0" rtl="0" algn="l">
              <a:spcBef>
                <a:spcPts val="1000"/>
              </a:spcBef>
              <a:spcAft>
                <a:spcPts val="0"/>
              </a:spcAft>
              <a:buNone/>
            </a:pPr>
            <a:r>
              <a:rPr lang="en-US" sz="2000">
                <a:solidFill>
                  <a:schemeClr val="dk1"/>
                </a:solidFill>
                <a:latin typeface="Tahoma"/>
                <a:ea typeface="Tahoma"/>
                <a:cs typeface="Tahoma"/>
                <a:sym typeface="Tahoma"/>
              </a:rPr>
              <a:t>Jumlah Kekurangan Pokok Pajak			Rp  30.000.000,00</a:t>
            </a:r>
            <a:endParaRPr>
              <a:solidFill>
                <a:schemeClr val="dk1"/>
              </a:solidFill>
            </a:endParaRPr>
          </a:p>
          <a:p>
            <a:pPr indent="0" lvl="0" marL="0" marR="0" rtl="0" algn="l">
              <a:spcBef>
                <a:spcPts val="1000"/>
              </a:spcBef>
              <a:spcAft>
                <a:spcPts val="0"/>
              </a:spcAft>
              <a:buNone/>
            </a:pPr>
            <a:r>
              <a:rPr lang="en-US" sz="2000">
                <a:solidFill>
                  <a:schemeClr val="dk1"/>
                </a:solidFill>
                <a:latin typeface="Tahoma"/>
                <a:ea typeface="Tahoma"/>
                <a:cs typeface="Tahoma"/>
                <a:sym typeface="Tahoma"/>
              </a:rPr>
              <a:t>Sanksi administrasi (1,01%)				Rp    3.030.000,00</a:t>
            </a:r>
            <a:endParaRPr sz="2000">
              <a:solidFill>
                <a:schemeClr val="dk1"/>
              </a:solidFill>
              <a:latin typeface="Tahoma"/>
              <a:ea typeface="Tahoma"/>
              <a:cs typeface="Tahoma"/>
              <a:sym typeface="Tahoma"/>
            </a:endParaRPr>
          </a:p>
          <a:p>
            <a:pPr indent="0" lvl="0" marL="0" marR="0" rtl="0" algn="l">
              <a:spcBef>
                <a:spcPts val="1000"/>
              </a:spcBef>
              <a:spcAft>
                <a:spcPts val="0"/>
              </a:spcAft>
              <a:buNone/>
            </a:pPr>
            <a:r>
              <a:rPr lang="en-US" sz="2000">
                <a:solidFill>
                  <a:schemeClr val="dk1"/>
                </a:solidFill>
                <a:latin typeface="Tahoma"/>
                <a:ea typeface="Tahoma"/>
                <a:cs typeface="Tahoma"/>
                <a:sym typeface="Tahoma"/>
              </a:rPr>
              <a:t>Jumlah pajak yang masih harus dibayar	Rp  33.030.000,00</a:t>
            </a:r>
            <a:endParaRPr sz="2000">
              <a:solidFill>
                <a:schemeClr val="dk1"/>
              </a:solidFill>
              <a:latin typeface="Tahoma"/>
              <a:ea typeface="Tahoma"/>
              <a:cs typeface="Tahoma"/>
              <a:sym typeface="Tahoma"/>
            </a:endParaRPr>
          </a:p>
        </p:txBody>
      </p:sp>
      <p:sp>
        <p:nvSpPr>
          <p:cNvPr id="201" name="Google Shape;201;p3"/>
          <p:cNvSpPr/>
          <p:nvPr/>
        </p:nvSpPr>
        <p:spPr>
          <a:xfrm>
            <a:off x="1219200" y="6400800"/>
            <a:ext cx="762000" cy="381000"/>
          </a:xfrm>
          <a:prstGeom prst="rightArrow">
            <a:avLst>
              <a:gd fmla="val 50000" name="adj1"/>
              <a:gd fmla="val 50000" name="adj2"/>
            </a:avLst>
          </a:prstGeom>
          <a:solidFill>
            <a:schemeClr val="accen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2" name="Google Shape;202;p3"/>
          <p:cNvSpPr txBox="1"/>
          <p:nvPr>
            <p:ph idx="12" type="sldNum"/>
          </p:nvPr>
        </p:nvSpPr>
        <p:spPr>
          <a:xfrm>
            <a:off x="8472458" y="6217622"/>
            <a:ext cx="548700" cy="524700"/>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None/>
            </a:pPr>
            <a:fld id="{00000000-1234-1234-1234-123412341234}" type="slidenum">
              <a:rPr lang="en-US"/>
              <a:t>‹#›</a:t>
            </a:fld>
            <a:endParaRPr/>
          </a:p>
        </p:txBody>
      </p:sp>
      <p:sp>
        <p:nvSpPr>
          <p:cNvPr id="203" name="Google Shape;203;p3"/>
          <p:cNvSpPr txBox="1"/>
          <p:nvPr/>
        </p:nvSpPr>
        <p:spPr>
          <a:xfrm>
            <a:off x="304800" y="-203712"/>
            <a:ext cx="82296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b="1" lang="en-US" sz="3000">
                <a:solidFill>
                  <a:srgbClr val="FFFFFF"/>
                </a:solidFill>
                <a:latin typeface="Lato"/>
                <a:ea typeface="Lato"/>
                <a:cs typeface="Lato"/>
                <a:sym typeface="Lato"/>
              </a:rPr>
              <a:t>Contoh</a:t>
            </a:r>
            <a:endParaRPr b="1" sz="3000">
              <a:solidFill>
                <a:srgbClr val="FFFFFF"/>
              </a:solidFill>
              <a:latin typeface="Lato"/>
              <a:ea typeface="Lato"/>
              <a:cs typeface="Lato"/>
              <a:sym typeface="La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96"/>
                                        </p:tgtEl>
                                        <p:attrNameLst>
                                          <p:attrName>style.visibility</p:attrName>
                                        </p:attrNameLst>
                                      </p:cBhvr>
                                      <p:to>
                                        <p:strVal val="visible"/>
                                      </p:to>
                                    </p:set>
                                    <p:anim calcmode="lin" valueType="num">
                                      <p:cBhvr additive="base">
                                        <p:cTn dur="500"/>
                                        <p:tgtEl>
                                          <p:spTgt spid="196"/>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97"/>
                                        </p:tgtEl>
                                        <p:attrNameLst>
                                          <p:attrName>style.visibility</p:attrName>
                                        </p:attrNameLst>
                                      </p:cBhvr>
                                      <p:to>
                                        <p:strVal val="visible"/>
                                      </p:to>
                                    </p:set>
                                    <p:anim calcmode="lin" valueType="num">
                                      <p:cBhvr additive="base">
                                        <p:cTn dur="500"/>
                                        <p:tgtEl>
                                          <p:spTgt spid="197"/>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98"/>
                                        </p:tgtEl>
                                        <p:attrNameLst>
                                          <p:attrName>style.visibility</p:attrName>
                                        </p:attrNameLst>
                                      </p:cBhvr>
                                      <p:to>
                                        <p:strVal val="visible"/>
                                      </p:to>
                                    </p:set>
                                    <p:anim calcmode="lin" valueType="num">
                                      <p:cBhvr additive="base">
                                        <p:cTn dur="500"/>
                                        <p:tgtEl>
                                          <p:spTgt spid="198"/>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99"/>
                                        </p:tgtEl>
                                        <p:attrNameLst>
                                          <p:attrName>style.visibility</p:attrName>
                                        </p:attrNameLst>
                                      </p:cBhvr>
                                      <p:to>
                                        <p:strVal val="visible"/>
                                      </p:to>
                                    </p:set>
                                    <p:anim calcmode="lin" valueType="num">
                                      <p:cBhvr additive="base">
                                        <p:cTn dur="500"/>
                                        <p:tgtEl>
                                          <p:spTgt spid="199"/>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01"/>
                                        </p:tgtEl>
                                        <p:attrNameLst>
                                          <p:attrName>style.visibility</p:attrName>
                                        </p:attrNameLst>
                                      </p:cBhvr>
                                      <p:to>
                                        <p:strVal val="visible"/>
                                      </p:to>
                                    </p:set>
                                    <p:anim calcmode="lin" valueType="num">
                                      <p:cBhvr additive="base">
                                        <p:cTn dur="500"/>
                                        <p:tgtEl>
                                          <p:spTgt spid="201"/>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00"/>
                                        </p:tgtEl>
                                        <p:attrNameLst>
                                          <p:attrName>style.visibility</p:attrName>
                                        </p:attrNameLst>
                                      </p:cBhvr>
                                      <p:to>
                                        <p:strVal val="visible"/>
                                      </p:to>
                                    </p:set>
                                    <p:anim calcmode="lin" valueType="num">
                                      <p:cBhvr additive="base">
                                        <p:cTn dur="500"/>
                                        <p:tgtEl>
                                          <p:spTgt spid="200"/>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4"/>
          <p:cNvSpPr/>
          <p:nvPr/>
        </p:nvSpPr>
        <p:spPr>
          <a:xfrm>
            <a:off x="152400" y="1130250"/>
            <a:ext cx="8686800" cy="1320900"/>
          </a:xfrm>
          <a:prstGeom prst="rect">
            <a:avLst/>
          </a:prstGeom>
          <a:noFill/>
          <a:ln cap="flat" cmpd="sng" w="9525">
            <a:solidFill>
              <a:schemeClr val="accent2"/>
            </a:solidFill>
            <a:prstDash val="solid"/>
            <a:miter lim="800000"/>
            <a:headEnd len="sm" w="sm" type="none"/>
            <a:tailEnd len="sm" w="sm" type="none"/>
          </a:ln>
        </p:spPr>
        <p:txBody>
          <a:bodyPr anchorCtr="0" anchor="t" bIns="45700" lIns="91400" spcFirstLastPara="1" rIns="91400" wrap="square" tIns="45700">
            <a:spAutoFit/>
          </a:bodyPr>
          <a:lstStyle/>
          <a:p>
            <a:pPr indent="0" lvl="0" marL="0" marR="0" rtl="0" algn="just">
              <a:spcBef>
                <a:spcPts val="0"/>
              </a:spcBef>
              <a:spcAft>
                <a:spcPts val="0"/>
              </a:spcAft>
              <a:buNone/>
            </a:pPr>
            <a:r>
              <a:rPr lang="en-US" sz="2100">
                <a:solidFill>
                  <a:schemeClr val="lt1"/>
                </a:solidFill>
                <a:latin typeface="Lato"/>
                <a:ea typeface="Lato"/>
                <a:cs typeface="Lato"/>
                <a:sym typeface="Lato"/>
              </a:rPr>
              <a:t>apabila Surat Pemberitahuan tidak disampaikan dalam jangka waktu sebagaimana dimaksud dalam Pasal 3 ayat (3) dan setelah ditegur secara tertulis tidak disampaikan pada waktunya sebagaimana ditentukan dalam Surat Teguran;</a:t>
            </a:r>
            <a:endParaRPr sz="2100">
              <a:solidFill>
                <a:schemeClr val="lt1"/>
              </a:solidFill>
              <a:latin typeface="Lato"/>
              <a:ea typeface="Lato"/>
              <a:cs typeface="Lato"/>
              <a:sym typeface="Lato"/>
            </a:endParaRPr>
          </a:p>
        </p:txBody>
      </p:sp>
      <p:sp>
        <p:nvSpPr>
          <p:cNvPr id="209" name="Google Shape;209;p4"/>
          <p:cNvSpPr/>
          <p:nvPr/>
        </p:nvSpPr>
        <p:spPr>
          <a:xfrm>
            <a:off x="6553200" y="0"/>
            <a:ext cx="2438400" cy="609600"/>
          </a:xfrm>
          <a:prstGeom prst="rect">
            <a:avLst/>
          </a:prstGeom>
          <a:noFill/>
          <a:ln>
            <a:noFill/>
          </a:ln>
        </p:spPr>
        <p:txBody>
          <a:bodyPr anchorCtr="0" anchor="ctr" bIns="45700" lIns="91400" spcFirstLastPara="1" rIns="91400" wrap="square" tIns="45700">
            <a:noAutofit/>
          </a:bodyPr>
          <a:lstStyle/>
          <a:p>
            <a:pPr indent="0" lvl="0" marL="0" marR="0" rtl="0" algn="l">
              <a:spcBef>
                <a:spcPts val="0"/>
              </a:spcBef>
              <a:spcAft>
                <a:spcPts val="0"/>
              </a:spcAft>
              <a:buNone/>
            </a:pPr>
            <a:r>
              <a:rPr lang="en-US">
                <a:solidFill>
                  <a:schemeClr val="lt1"/>
                </a:solidFill>
                <a:latin typeface="Tahoma"/>
                <a:ea typeface="Tahoma"/>
                <a:cs typeface="Tahoma"/>
                <a:sym typeface="Tahoma"/>
              </a:rPr>
              <a:t>Pasal 13 (1) huruf b UU KUP</a:t>
            </a:r>
            <a:endParaRPr/>
          </a:p>
        </p:txBody>
      </p:sp>
      <p:sp>
        <p:nvSpPr>
          <p:cNvPr id="210" name="Google Shape;210;p4"/>
          <p:cNvSpPr/>
          <p:nvPr/>
        </p:nvSpPr>
        <p:spPr>
          <a:xfrm>
            <a:off x="8534400" y="457200"/>
            <a:ext cx="381000" cy="745500"/>
          </a:xfrm>
          <a:prstGeom prst="downArrow">
            <a:avLst>
              <a:gd fmla="val 50000" name="adj1"/>
              <a:gd fmla="val 25000" name="adj2"/>
            </a:avLst>
          </a:prstGeom>
          <a:solidFill>
            <a:schemeClr val="accent1"/>
          </a:solidFill>
          <a:ln cap="flat" cmpd="sng" w="9525">
            <a:solidFill>
              <a:schemeClr val="dk1"/>
            </a:solidFill>
            <a:prstDash val="solid"/>
            <a:miter lim="800000"/>
            <a:headEnd len="sm" w="sm" type="none"/>
            <a:tailEnd len="sm" w="sm" type="none"/>
          </a:ln>
        </p:spPr>
        <p:txBody>
          <a:bodyPr anchorCtr="0" anchor="ctr" bIns="45700" lIns="91400" spcFirstLastPara="1" rIns="91400" wrap="square" tIns="45700">
            <a:noAutofit/>
          </a:bodyPr>
          <a:lstStyle/>
          <a:p>
            <a:pPr indent="0" lvl="0" marL="0" marR="0" rtl="0" algn="l">
              <a:spcBef>
                <a:spcPts val="0"/>
              </a:spcBef>
              <a:spcAft>
                <a:spcPts val="0"/>
              </a:spcAft>
              <a:buNone/>
            </a:pPr>
            <a:r>
              <a:t/>
            </a:r>
            <a:endParaRPr sz="1800">
              <a:solidFill>
                <a:schemeClr val="dk1"/>
              </a:solidFill>
              <a:latin typeface="Tahoma"/>
              <a:ea typeface="Tahoma"/>
              <a:cs typeface="Tahoma"/>
              <a:sym typeface="Tahoma"/>
            </a:endParaRPr>
          </a:p>
        </p:txBody>
      </p:sp>
      <p:sp>
        <p:nvSpPr>
          <p:cNvPr id="211" name="Google Shape;211;p4"/>
          <p:cNvSpPr/>
          <p:nvPr/>
        </p:nvSpPr>
        <p:spPr>
          <a:xfrm>
            <a:off x="152400" y="2807050"/>
            <a:ext cx="8686800" cy="3911100"/>
          </a:xfrm>
          <a:prstGeom prst="rect">
            <a:avLst/>
          </a:prstGeom>
          <a:solidFill>
            <a:schemeClr val="lt1"/>
          </a:solidFill>
          <a:ln cap="flat" cmpd="sng" w="25400">
            <a:solidFill>
              <a:schemeClr val="accent2"/>
            </a:solidFill>
            <a:prstDash val="solid"/>
            <a:round/>
            <a:headEnd len="sm" w="sm" type="none"/>
            <a:tailEnd len="sm" w="sm" type="none"/>
          </a:ln>
        </p:spPr>
        <p:txBody>
          <a:bodyPr anchorCtr="0" anchor="t" bIns="45700" lIns="91400" spcFirstLastPara="1" rIns="91400" wrap="square" tIns="45700">
            <a:spAutoFit/>
          </a:bodyPr>
          <a:lstStyle/>
          <a:p>
            <a:pPr indent="0" lvl="0" marL="0" marR="0" rtl="0" algn="just">
              <a:lnSpc>
                <a:spcPct val="100000"/>
              </a:lnSpc>
              <a:spcBef>
                <a:spcPts val="0"/>
              </a:spcBef>
              <a:spcAft>
                <a:spcPts val="0"/>
              </a:spcAft>
              <a:buNone/>
            </a:pPr>
            <a:r>
              <a:rPr b="1" lang="en-US" sz="1900">
                <a:solidFill>
                  <a:schemeClr val="dk1"/>
                </a:solidFill>
                <a:latin typeface="Lato"/>
                <a:ea typeface="Lato"/>
                <a:cs typeface="Lato"/>
                <a:sym typeface="Lato"/>
              </a:rPr>
              <a:t>Jumlah pajak dalam Surat Ketetapan Pajak Kurang Bayar sebagaimana dimaksud pada ayat (1) </a:t>
            </a:r>
            <a:r>
              <a:rPr b="1" lang="en-US" sz="1900">
                <a:solidFill>
                  <a:srgbClr val="0033CC"/>
                </a:solidFill>
                <a:latin typeface="Lato"/>
                <a:ea typeface="Lato"/>
                <a:cs typeface="Lato"/>
                <a:sym typeface="Lato"/>
              </a:rPr>
              <a:t>huruf b</a:t>
            </a:r>
            <a:r>
              <a:rPr b="1" lang="en-US" sz="1900">
                <a:solidFill>
                  <a:schemeClr val="dk1"/>
                </a:solidFill>
                <a:latin typeface="Lato"/>
                <a:ea typeface="Lato"/>
                <a:cs typeface="Lato"/>
                <a:sym typeface="Lato"/>
              </a:rPr>
              <a:t>, huruf c, dan huruf d ditambah dengan sanksi administrasi berupa kenaikan sebesar :</a:t>
            </a:r>
            <a:endParaRPr sz="1300">
              <a:latin typeface="Lato"/>
              <a:ea typeface="Lato"/>
              <a:cs typeface="Lato"/>
              <a:sym typeface="Lato"/>
            </a:endParaRPr>
          </a:p>
          <a:p>
            <a:pPr indent="-234950" lvl="0" marL="285750" marR="0" rtl="0" algn="just">
              <a:lnSpc>
                <a:spcPct val="100000"/>
              </a:lnSpc>
              <a:spcBef>
                <a:spcPts val="1000"/>
              </a:spcBef>
              <a:spcAft>
                <a:spcPts val="0"/>
              </a:spcAft>
              <a:buClr>
                <a:schemeClr val="dk1"/>
              </a:buClr>
              <a:buSzPts val="1900"/>
              <a:buFont typeface="Lato"/>
              <a:buAutoNum type="alphaLcPeriod"/>
            </a:pPr>
            <a:r>
              <a:rPr b="1" lang="en-US" sz="1900">
                <a:solidFill>
                  <a:schemeClr val="dk1"/>
                </a:solidFill>
                <a:latin typeface="Lato"/>
                <a:ea typeface="Lato"/>
                <a:cs typeface="Lato"/>
                <a:sym typeface="Lato"/>
              </a:rPr>
              <a:t>Bunga dari Pajak Penghasilan yang tidak atau kurang dibayar dalam 1 Tahun Pajak</a:t>
            </a:r>
            <a:endParaRPr b="1" sz="1900">
              <a:solidFill>
                <a:schemeClr val="dk1"/>
              </a:solidFill>
              <a:latin typeface="Lato"/>
              <a:ea typeface="Lato"/>
              <a:cs typeface="Lato"/>
              <a:sym typeface="Lato"/>
            </a:endParaRPr>
          </a:p>
          <a:p>
            <a:pPr indent="-234950" lvl="0" marL="285750" marR="0" rtl="0" algn="just">
              <a:lnSpc>
                <a:spcPct val="100000"/>
              </a:lnSpc>
              <a:spcBef>
                <a:spcPts val="0"/>
              </a:spcBef>
              <a:spcAft>
                <a:spcPts val="0"/>
              </a:spcAft>
              <a:buClr>
                <a:schemeClr val="dk1"/>
              </a:buClr>
              <a:buSzPts val="1900"/>
              <a:buFont typeface="Lato"/>
              <a:buAutoNum type="alphaLcPeriod"/>
            </a:pPr>
            <a:r>
              <a:rPr b="1" lang="en-US" sz="1900">
                <a:solidFill>
                  <a:schemeClr val="dk1"/>
                </a:solidFill>
                <a:latin typeface="Lato"/>
                <a:ea typeface="Lato"/>
                <a:cs typeface="Lato"/>
                <a:sym typeface="Lato"/>
              </a:rPr>
              <a:t>Bunga dari Pajak Penghasilan yang tidak atau kurang dipotong atau dipungut</a:t>
            </a:r>
            <a:endParaRPr b="1" sz="1900">
              <a:solidFill>
                <a:schemeClr val="dk1"/>
              </a:solidFill>
              <a:latin typeface="Lato"/>
              <a:ea typeface="Lato"/>
              <a:cs typeface="Lato"/>
              <a:sym typeface="Lato"/>
            </a:endParaRPr>
          </a:p>
          <a:p>
            <a:pPr indent="-234950" lvl="0" marL="285750" marR="0" rtl="0" algn="just">
              <a:lnSpc>
                <a:spcPct val="100000"/>
              </a:lnSpc>
              <a:spcBef>
                <a:spcPts val="0"/>
              </a:spcBef>
              <a:spcAft>
                <a:spcPts val="0"/>
              </a:spcAft>
              <a:buClr>
                <a:schemeClr val="dk1"/>
              </a:buClr>
              <a:buSzPts val="1900"/>
              <a:buFont typeface="Lato"/>
              <a:buAutoNum type="alphaLcPeriod"/>
            </a:pPr>
            <a:r>
              <a:rPr b="1" lang="en-US" sz="1900">
                <a:solidFill>
                  <a:schemeClr val="dk1"/>
                </a:solidFill>
                <a:latin typeface="Lato"/>
                <a:ea typeface="Lato"/>
                <a:cs typeface="Lato"/>
                <a:sym typeface="Lato"/>
              </a:rPr>
              <a:t>75 % (seratus persen) dari Pajak Penghasilan yang tidak atau kurang dipotong, tidak atau kurang dipungut, tidak atau kurang disetor, dan dipotong atau dipungut tetapi tidak atau kurang disetor; atau</a:t>
            </a:r>
            <a:endParaRPr b="1" sz="1900">
              <a:solidFill>
                <a:schemeClr val="dk1"/>
              </a:solidFill>
              <a:latin typeface="Lato"/>
              <a:ea typeface="Lato"/>
              <a:cs typeface="Lato"/>
              <a:sym typeface="Lato"/>
            </a:endParaRPr>
          </a:p>
          <a:p>
            <a:pPr indent="-234950" lvl="0" marL="285750" marR="0" rtl="0" algn="just">
              <a:lnSpc>
                <a:spcPct val="100000"/>
              </a:lnSpc>
              <a:spcBef>
                <a:spcPts val="0"/>
              </a:spcBef>
              <a:spcAft>
                <a:spcPts val="0"/>
              </a:spcAft>
              <a:buClr>
                <a:schemeClr val="dk1"/>
              </a:buClr>
              <a:buSzPts val="1900"/>
              <a:buFont typeface="Lato"/>
              <a:buAutoNum type="alphaLcPeriod"/>
            </a:pPr>
            <a:r>
              <a:rPr b="1" lang="en-US" sz="1900">
                <a:solidFill>
                  <a:schemeClr val="dk1"/>
                </a:solidFill>
                <a:latin typeface="Lato"/>
                <a:ea typeface="Lato"/>
                <a:cs typeface="Lato"/>
                <a:sym typeface="Lato"/>
              </a:rPr>
              <a:t>75 % (seratus persen) dari Pajak Pertambahan Nilai Barang dan Jasa dan</a:t>
            </a:r>
            <a:endParaRPr b="1" sz="1900">
              <a:solidFill>
                <a:schemeClr val="dk1"/>
              </a:solidFill>
              <a:latin typeface="Lato"/>
              <a:ea typeface="Lato"/>
              <a:cs typeface="Lato"/>
              <a:sym typeface="Lato"/>
            </a:endParaRPr>
          </a:p>
          <a:p>
            <a:pPr indent="-234950" lvl="0" marL="285750" marR="0" rtl="0" algn="just">
              <a:lnSpc>
                <a:spcPct val="100000"/>
              </a:lnSpc>
              <a:spcBef>
                <a:spcPts val="0"/>
              </a:spcBef>
              <a:spcAft>
                <a:spcPts val="0"/>
              </a:spcAft>
              <a:buClr>
                <a:schemeClr val="dk1"/>
              </a:buClr>
              <a:buSzPts val="1900"/>
              <a:buFont typeface="Lato"/>
              <a:buAutoNum type="alphaLcPeriod"/>
            </a:pPr>
            <a:r>
              <a:rPr b="1" lang="en-US" sz="1900">
                <a:solidFill>
                  <a:schemeClr val="dk1"/>
                </a:solidFill>
                <a:latin typeface="Lato"/>
                <a:ea typeface="Lato"/>
                <a:cs typeface="Lato"/>
                <a:sym typeface="Lato"/>
              </a:rPr>
              <a:t>Pajak Penjualan Atas Barang Mewah yang tidak atau kurang dibayar.</a:t>
            </a:r>
            <a:endParaRPr b="1" sz="1900">
              <a:solidFill>
                <a:schemeClr val="dk1"/>
              </a:solidFill>
              <a:latin typeface="Lato"/>
              <a:ea typeface="Lato"/>
              <a:cs typeface="Lato"/>
              <a:sym typeface="Lato"/>
            </a:endParaRPr>
          </a:p>
          <a:p>
            <a:pPr indent="-457200" lvl="0" marL="457200" marR="0" rtl="0" algn="just">
              <a:lnSpc>
                <a:spcPct val="100000"/>
              </a:lnSpc>
              <a:spcBef>
                <a:spcPts val="1000"/>
              </a:spcBef>
              <a:spcAft>
                <a:spcPts val="0"/>
              </a:spcAft>
              <a:buNone/>
            </a:pPr>
            <a:r>
              <a:rPr b="1" lang="en-US" sz="1600">
                <a:solidFill>
                  <a:srgbClr val="FF0000"/>
                </a:solidFill>
                <a:latin typeface="Lato"/>
                <a:ea typeface="Lato"/>
                <a:cs typeface="Lato"/>
                <a:sym typeface="Lato"/>
              </a:rPr>
              <a:t>{Pasal 13 (3) UU KUP}</a:t>
            </a:r>
            <a:endParaRPr sz="1000">
              <a:solidFill>
                <a:srgbClr val="FF0000"/>
              </a:solidFill>
              <a:latin typeface="Lato"/>
              <a:ea typeface="Lato"/>
              <a:cs typeface="Lato"/>
              <a:sym typeface="Lato"/>
            </a:endParaRPr>
          </a:p>
        </p:txBody>
      </p:sp>
      <p:sp>
        <p:nvSpPr>
          <p:cNvPr id="212" name="Google Shape;212;p4"/>
          <p:cNvSpPr/>
          <p:nvPr/>
        </p:nvSpPr>
        <p:spPr>
          <a:xfrm>
            <a:off x="8534400" y="2209800"/>
            <a:ext cx="381000" cy="745500"/>
          </a:xfrm>
          <a:prstGeom prst="downArrow">
            <a:avLst>
              <a:gd fmla="val 50000" name="adj1"/>
              <a:gd fmla="val 25000" name="adj2"/>
            </a:avLst>
          </a:prstGeom>
          <a:solidFill>
            <a:schemeClr val="accen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3" name="Google Shape;213;p4"/>
          <p:cNvSpPr/>
          <p:nvPr/>
        </p:nvSpPr>
        <p:spPr>
          <a:xfrm>
            <a:off x="228599" y="533401"/>
            <a:ext cx="457201" cy="152399"/>
          </a:xfrm>
          <a:prstGeom prst="bracketPair">
            <a:avLst/>
          </a:prstGeom>
          <a:noFill/>
          <a:ln cap="flat" cmpd="sng" w="28575">
            <a:solidFill>
              <a:schemeClr val="dk1"/>
            </a:solidFill>
            <a:prstDash val="solid"/>
            <a:round/>
            <a:headEnd len="sm" w="sm" type="none"/>
            <a:tailEnd len="sm" w="sm" type="none"/>
          </a:ln>
        </p:spPr>
        <p:txBody>
          <a:bodyPr anchorCtr="0" anchor="ctr" bIns="45700" lIns="91400" spcFirstLastPara="1" rIns="91400" wrap="square" tIns="45700">
            <a:noAutofit/>
          </a:bodyPr>
          <a:lstStyle/>
          <a:p>
            <a:pPr indent="0" lvl="0" marL="0" marR="0" rtl="0" algn="l">
              <a:spcBef>
                <a:spcPts val="0"/>
              </a:spcBef>
              <a:spcAft>
                <a:spcPts val="0"/>
              </a:spcAft>
              <a:buNone/>
            </a:pPr>
            <a:r>
              <a:rPr b="1" lang="en-US" sz="1800">
                <a:solidFill>
                  <a:schemeClr val="dk1"/>
                </a:solidFill>
                <a:latin typeface="Calibri"/>
                <a:ea typeface="Calibri"/>
                <a:cs typeface="Calibri"/>
                <a:sym typeface="Calibri"/>
              </a:rPr>
              <a:t>b</a:t>
            </a:r>
            <a:endParaRPr/>
          </a:p>
        </p:txBody>
      </p:sp>
      <p:sp>
        <p:nvSpPr>
          <p:cNvPr id="214" name="Google Shape;214;p4"/>
          <p:cNvSpPr txBox="1"/>
          <p:nvPr>
            <p:ph idx="12" type="sldNum"/>
          </p:nvPr>
        </p:nvSpPr>
        <p:spPr>
          <a:xfrm>
            <a:off x="8472458" y="6217622"/>
            <a:ext cx="548700" cy="524700"/>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None/>
            </a:pPr>
            <a:fld id="{00000000-1234-1234-1234-123412341234}" type="slidenum">
              <a:rPr lang="en-US"/>
              <a:t>‹#›</a:t>
            </a:fld>
            <a:endParaRPr/>
          </a:p>
        </p:txBody>
      </p:sp>
      <p:sp>
        <p:nvSpPr>
          <p:cNvPr id="215" name="Google Shape;215;p4"/>
          <p:cNvSpPr txBox="1"/>
          <p:nvPr/>
        </p:nvSpPr>
        <p:spPr>
          <a:xfrm>
            <a:off x="152400" y="-127512"/>
            <a:ext cx="8229600" cy="1143000"/>
          </a:xfrm>
          <a:prstGeom prst="rect">
            <a:avLst/>
          </a:prstGeom>
          <a:noFill/>
          <a:ln>
            <a:noFill/>
          </a:ln>
        </p:spPr>
        <p:txBody>
          <a:bodyPr anchorCtr="0" anchor="ctr" bIns="45700" lIns="91425" spcFirstLastPara="1" rIns="91425" wrap="square" tIns="45700">
            <a:normAutofit/>
          </a:bodyPr>
          <a:lstStyle/>
          <a:p>
            <a:pPr indent="0" lvl="0" marL="0" rtl="0" algn="just">
              <a:spcBef>
                <a:spcPts val="0"/>
              </a:spcBef>
              <a:spcAft>
                <a:spcPts val="0"/>
              </a:spcAft>
              <a:buNone/>
            </a:pPr>
            <a:r>
              <a:rPr b="1" lang="en-US" sz="3000">
                <a:solidFill>
                  <a:srgbClr val="FFFFFF"/>
                </a:solidFill>
                <a:latin typeface="Lato"/>
                <a:ea typeface="Lato"/>
                <a:cs typeface="Lato"/>
                <a:sym typeface="Lato"/>
              </a:rPr>
              <a:t>Penerbitan SKPKB</a:t>
            </a:r>
            <a:endParaRPr b="1" sz="3000">
              <a:solidFill>
                <a:srgbClr val="FFFFFF"/>
              </a:solidFill>
              <a:latin typeface="Lato"/>
              <a:ea typeface="Lato"/>
              <a:cs typeface="Lato"/>
              <a:sym typeface="Lato"/>
            </a:endParaRPr>
          </a:p>
          <a:p>
            <a:pPr indent="0" lvl="0" marL="0" rtl="0" algn="just">
              <a:spcBef>
                <a:spcPts val="0"/>
              </a:spcBef>
              <a:spcAft>
                <a:spcPts val="0"/>
              </a:spcAft>
              <a:buNone/>
            </a:pPr>
            <a:r>
              <a:rPr b="1" lang="en-US" sz="2000">
                <a:solidFill>
                  <a:srgbClr val="FFFFFF"/>
                </a:solidFill>
                <a:latin typeface="Lato"/>
                <a:ea typeface="Lato"/>
                <a:cs typeface="Lato"/>
                <a:sym typeface="Lato"/>
              </a:rPr>
              <a:t>(b)</a:t>
            </a:r>
            <a:endParaRPr b="1" sz="2000">
              <a:solidFill>
                <a:srgbClr val="FFFFFF"/>
              </a:solidFill>
              <a:latin typeface="Lato"/>
              <a:ea typeface="Lato"/>
              <a:cs typeface="Lato"/>
              <a:sym typeface="La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09"/>
                                        </p:tgtEl>
                                        <p:attrNameLst>
                                          <p:attrName>style.visibility</p:attrName>
                                        </p:attrNameLst>
                                      </p:cBhvr>
                                      <p:to>
                                        <p:strVal val="visible"/>
                                      </p:to>
                                    </p:set>
                                    <p:anim calcmode="lin" valueType="num">
                                      <p:cBhvr additive="base">
                                        <p:cTn dur="500"/>
                                        <p:tgtEl>
                                          <p:spTgt spid="209"/>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10"/>
                                        </p:tgtEl>
                                        <p:attrNameLst>
                                          <p:attrName>style.visibility</p:attrName>
                                        </p:attrNameLst>
                                      </p:cBhvr>
                                      <p:to>
                                        <p:strVal val="visible"/>
                                      </p:to>
                                    </p:set>
                                    <p:anim calcmode="lin" valueType="num">
                                      <p:cBhvr additive="base">
                                        <p:cTn dur="500"/>
                                        <p:tgtEl>
                                          <p:spTgt spid="210"/>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3"/>
                                        </p:tgtEl>
                                        <p:attrNameLst>
                                          <p:attrName>style.visibility</p:attrName>
                                        </p:attrNameLst>
                                      </p:cBhvr>
                                      <p:to>
                                        <p:strVal val="visible"/>
                                      </p:to>
                                    </p:set>
                                    <p:animEffect filter="fade" transition="in">
                                      <p:cBhvr>
                                        <p:cTn dur="1000"/>
                                        <p:tgtEl>
                                          <p:spTgt spid="21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08"/>
                                        </p:tgtEl>
                                        <p:attrNameLst>
                                          <p:attrName>style.visibility</p:attrName>
                                        </p:attrNameLst>
                                      </p:cBhvr>
                                      <p:to>
                                        <p:strVal val="visible"/>
                                      </p:to>
                                    </p:set>
                                    <p:anim calcmode="lin" valueType="num">
                                      <p:cBhvr additive="base">
                                        <p:cTn dur="500"/>
                                        <p:tgtEl>
                                          <p:spTgt spid="208"/>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12"/>
                                        </p:tgtEl>
                                        <p:attrNameLst>
                                          <p:attrName>style.visibility</p:attrName>
                                        </p:attrNameLst>
                                      </p:cBhvr>
                                      <p:to>
                                        <p:strVal val="visible"/>
                                      </p:to>
                                    </p:set>
                                    <p:anim calcmode="lin" valueType="num">
                                      <p:cBhvr additive="base">
                                        <p:cTn dur="500"/>
                                        <p:tgtEl>
                                          <p:spTgt spid="212"/>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11"/>
                                        </p:tgtEl>
                                        <p:attrNameLst>
                                          <p:attrName>style.visibility</p:attrName>
                                        </p:attrNameLst>
                                      </p:cBhvr>
                                      <p:to>
                                        <p:strVal val="visible"/>
                                      </p:to>
                                    </p:set>
                                    <p:anim calcmode="lin" valueType="num">
                                      <p:cBhvr additive="base">
                                        <p:cTn dur="500"/>
                                        <p:tgtEl>
                                          <p:spTgt spid="211"/>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5"/>
          <p:cNvSpPr/>
          <p:nvPr/>
        </p:nvSpPr>
        <p:spPr>
          <a:xfrm>
            <a:off x="114300" y="598950"/>
            <a:ext cx="8915400" cy="2830200"/>
          </a:xfrm>
          <a:prstGeom prst="rect">
            <a:avLst/>
          </a:prstGeom>
          <a:noFill/>
          <a:ln cap="flat" cmpd="sng" w="38100">
            <a:solidFill>
              <a:schemeClr val="lt2"/>
            </a:solidFill>
            <a:prstDash val="solid"/>
            <a:miter lim="800000"/>
            <a:headEnd len="sm" w="sm" type="none"/>
            <a:tailEnd len="sm" w="sm" type="none"/>
          </a:ln>
        </p:spPr>
        <p:txBody>
          <a:bodyPr anchorCtr="0" anchor="t" bIns="45700" lIns="91400" spcFirstLastPara="1" rIns="91400" wrap="square" tIns="45700">
            <a:spAutoFit/>
          </a:bodyPr>
          <a:lstStyle/>
          <a:p>
            <a:pPr indent="0" lvl="0" marL="0" marR="0" rtl="0" algn="just">
              <a:lnSpc>
                <a:spcPct val="100000"/>
              </a:lnSpc>
              <a:spcBef>
                <a:spcPts val="0"/>
              </a:spcBef>
              <a:spcAft>
                <a:spcPts val="0"/>
              </a:spcAft>
              <a:buNone/>
            </a:pPr>
            <a:r>
              <a:rPr lang="en-US" sz="1600">
                <a:solidFill>
                  <a:schemeClr val="lt1"/>
                </a:solidFill>
                <a:latin typeface="Lato"/>
                <a:ea typeface="Lato"/>
                <a:cs typeface="Lato"/>
                <a:sym typeface="Lato"/>
              </a:rPr>
              <a:t>PT Anak Jalanan adalah WP badan yang bergerak di bidang jasa konstruksi. Sampai dengan tanggal 30 April 2021, PT Anak Jalanan belum menyampaikan SPT Tahunan PPh badan tahun 2020. Oleh KPP diterbitkan Surat Teguran pd tgl 20 Mei 2021 agar menyampaikan SPT dimaksud paling lambat tgl 3 Juni 2021. PT Anak Jalanan baru menyampaikan SPT tersebut tgl 5 Juni 2021, dengan perincian sbb:</a:t>
            </a:r>
            <a:endParaRPr sz="1600">
              <a:solidFill>
                <a:schemeClr val="lt1"/>
              </a:solidFill>
              <a:latin typeface="Lato"/>
              <a:ea typeface="Lato"/>
              <a:cs typeface="Lato"/>
              <a:sym typeface="Lato"/>
            </a:endParaRPr>
          </a:p>
          <a:p>
            <a:pPr indent="0" lvl="0" marL="0" marR="0" rtl="0" algn="just">
              <a:lnSpc>
                <a:spcPct val="100000"/>
              </a:lnSpc>
              <a:spcBef>
                <a:spcPts val="900"/>
              </a:spcBef>
              <a:spcAft>
                <a:spcPts val="0"/>
              </a:spcAft>
              <a:buNone/>
            </a:pPr>
            <a:r>
              <a:rPr lang="en-US" sz="1600">
                <a:solidFill>
                  <a:schemeClr val="lt1"/>
                </a:solidFill>
                <a:latin typeface="Lato"/>
                <a:ea typeface="Lato"/>
                <a:cs typeface="Lato"/>
                <a:sym typeface="Lato"/>
              </a:rPr>
              <a:t>Rugi								Rp (200.000.000,00)</a:t>
            </a:r>
            <a:endParaRPr sz="1600">
              <a:solidFill>
                <a:schemeClr val="lt1"/>
              </a:solidFill>
              <a:latin typeface="Lato"/>
              <a:ea typeface="Lato"/>
              <a:cs typeface="Lato"/>
              <a:sym typeface="Lato"/>
            </a:endParaRPr>
          </a:p>
          <a:p>
            <a:pPr indent="0" lvl="0" marL="0" marR="0" rtl="0" algn="just">
              <a:lnSpc>
                <a:spcPct val="100000"/>
              </a:lnSpc>
              <a:spcBef>
                <a:spcPts val="900"/>
              </a:spcBef>
              <a:spcAft>
                <a:spcPts val="0"/>
              </a:spcAft>
              <a:buNone/>
            </a:pPr>
            <a:r>
              <a:rPr lang="en-US" sz="1600">
                <a:solidFill>
                  <a:schemeClr val="lt1"/>
                </a:solidFill>
                <a:latin typeface="Lato"/>
                <a:ea typeface="Lato"/>
                <a:cs typeface="Lato"/>
                <a:sym typeface="Lato"/>
              </a:rPr>
              <a:t>PPh terutang						Rp		--</a:t>
            </a:r>
            <a:endParaRPr sz="1600">
              <a:solidFill>
                <a:schemeClr val="lt1"/>
              </a:solidFill>
              <a:latin typeface="Lato"/>
              <a:ea typeface="Lato"/>
              <a:cs typeface="Lato"/>
              <a:sym typeface="Lato"/>
            </a:endParaRPr>
          </a:p>
          <a:p>
            <a:pPr indent="0" lvl="0" marL="0" marR="0" rtl="0" algn="just">
              <a:lnSpc>
                <a:spcPct val="100000"/>
              </a:lnSpc>
              <a:spcBef>
                <a:spcPts val="900"/>
              </a:spcBef>
              <a:spcAft>
                <a:spcPts val="0"/>
              </a:spcAft>
              <a:buNone/>
            </a:pPr>
            <a:r>
              <a:rPr lang="en-US" sz="1600">
                <a:solidFill>
                  <a:schemeClr val="lt1"/>
                </a:solidFill>
                <a:latin typeface="Lato"/>
                <a:ea typeface="Lato"/>
                <a:cs typeface="Lato"/>
                <a:sym typeface="Lato"/>
              </a:rPr>
              <a:t>Kredit Pajak						Rp		-- </a:t>
            </a:r>
            <a:endParaRPr sz="1600">
              <a:solidFill>
                <a:schemeClr val="lt1"/>
              </a:solidFill>
              <a:latin typeface="Lato"/>
              <a:ea typeface="Lato"/>
              <a:cs typeface="Lato"/>
              <a:sym typeface="Lato"/>
            </a:endParaRPr>
          </a:p>
          <a:p>
            <a:pPr indent="0" lvl="0" marL="0" marR="0" rtl="0" algn="just">
              <a:lnSpc>
                <a:spcPct val="100000"/>
              </a:lnSpc>
              <a:spcBef>
                <a:spcPts val="900"/>
              </a:spcBef>
              <a:spcAft>
                <a:spcPts val="0"/>
              </a:spcAft>
              <a:buNone/>
            </a:pPr>
            <a:r>
              <a:rPr lang="en-US" sz="1600">
                <a:solidFill>
                  <a:schemeClr val="lt1"/>
                </a:solidFill>
                <a:latin typeface="Lato"/>
                <a:ea typeface="Lato"/>
                <a:cs typeface="Lato"/>
                <a:sym typeface="Lato"/>
              </a:rPr>
              <a:t>Pajak yang kurang dibayar			Rp		--</a:t>
            </a:r>
            <a:endParaRPr sz="1600">
              <a:solidFill>
                <a:schemeClr val="lt1"/>
              </a:solidFill>
              <a:latin typeface="Lato"/>
              <a:ea typeface="Lato"/>
              <a:cs typeface="Lato"/>
              <a:sym typeface="Lato"/>
            </a:endParaRPr>
          </a:p>
        </p:txBody>
      </p:sp>
      <p:sp>
        <p:nvSpPr>
          <p:cNvPr id="222" name="Google Shape;222;p5"/>
          <p:cNvSpPr/>
          <p:nvPr/>
        </p:nvSpPr>
        <p:spPr>
          <a:xfrm>
            <a:off x="228600" y="3581400"/>
            <a:ext cx="8763000" cy="701100"/>
          </a:xfrm>
          <a:prstGeom prst="rect">
            <a:avLst/>
          </a:prstGeom>
          <a:solidFill>
            <a:schemeClr val="lt1"/>
          </a:solidFill>
          <a:ln cap="flat" cmpd="sng" w="38100">
            <a:solidFill>
              <a:schemeClr val="accent1"/>
            </a:solidFill>
            <a:prstDash val="solid"/>
            <a:round/>
            <a:headEnd len="sm" w="sm" type="none"/>
            <a:tailEnd len="sm" w="sm" type="none"/>
          </a:ln>
        </p:spPr>
        <p:txBody>
          <a:bodyPr anchorCtr="0" anchor="t" bIns="45700" lIns="91400" spcFirstLastPara="1" rIns="91400" wrap="square" tIns="45700">
            <a:spAutoFit/>
          </a:bodyPr>
          <a:lstStyle/>
          <a:p>
            <a:pPr indent="0" lvl="0" marL="0" marR="0" rtl="0" algn="just">
              <a:spcBef>
                <a:spcPts val="0"/>
              </a:spcBef>
              <a:spcAft>
                <a:spcPts val="0"/>
              </a:spcAft>
              <a:buNone/>
            </a:pPr>
            <a:r>
              <a:rPr lang="en-US" sz="1800">
                <a:solidFill>
                  <a:schemeClr val="dk1"/>
                </a:solidFill>
                <a:latin typeface="Lato"/>
                <a:ea typeface="Lato"/>
                <a:cs typeface="Lato"/>
                <a:sym typeface="Lato"/>
              </a:rPr>
              <a:t>Apabila setelah dilakukan pemeriksaan ternyata menunjukan laba neto sebesar Rp100.000.000,00 sehingga PPh terutang seharusnya adalah Rp12.500.000,00.</a:t>
            </a:r>
            <a:endParaRPr sz="1800">
              <a:latin typeface="Lato"/>
              <a:ea typeface="Lato"/>
              <a:cs typeface="Lato"/>
              <a:sym typeface="Lato"/>
            </a:endParaRPr>
          </a:p>
        </p:txBody>
      </p:sp>
      <p:sp>
        <p:nvSpPr>
          <p:cNvPr id="223" name="Google Shape;223;p5"/>
          <p:cNvSpPr/>
          <p:nvPr/>
        </p:nvSpPr>
        <p:spPr>
          <a:xfrm>
            <a:off x="152400" y="4343400"/>
            <a:ext cx="685800" cy="304800"/>
          </a:xfrm>
          <a:prstGeom prst="downArrow">
            <a:avLst>
              <a:gd fmla="val 50000" name="adj1"/>
              <a:gd fmla="val 25000" name="adj2"/>
            </a:avLst>
          </a:prstGeom>
          <a:solidFill>
            <a:schemeClr val="accen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4" name="Google Shape;224;p5"/>
          <p:cNvSpPr/>
          <p:nvPr/>
        </p:nvSpPr>
        <p:spPr>
          <a:xfrm>
            <a:off x="152400" y="4699000"/>
            <a:ext cx="1600200" cy="1930400"/>
          </a:xfrm>
          <a:prstGeom prst="rect">
            <a:avLst/>
          </a:prstGeom>
          <a:solidFill>
            <a:schemeClr val="lt1"/>
          </a:solidFill>
          <a:ln cap="flat" cmpd="sng" w="38100">
            <a:solidFill>
              <a:schemeClr val="accent1"/>
            </a:solidFill>
            <a:prstDash val="solid"/>
            <a:round/>
            <a:headEnd len="sm" w="sm" type="none"/>
            <a:tailEnd len="sm" w="sm" type="none"/>
          </a:ln>
        </p:spPr>
        <p:txBody>
          <a:bodyPr anchorCtr="0" anchor="t" bIns="45700" lIns="91400" spcFirstLastPara="1" rIns="91400" wrap="square" tIns="45700">
            <a:spAutoFit/>
          </a:bodyPr>
          <a:lstStyle/>
          <a:p>
            <a:pPr indent="0" lvl="0" marL="0" marR="0" rtl="0" algn="l">
              <a:spcBef>
                <a:spcPts val="0"/>
              </a:spcBef>
              <a:spcAft>
                <a:spcPts val="0"/>
              </a:spcAft>
              <a:buNone/>
            </a:pPr>
            <a:r>
              <a:rPr lang="en-US" sz="1900">
                <a:solidFill>
                  <a:schemeClr val="dk1"/>
                </a:solidFill>
                <a:latin typeface="Lato"/>
                <a:ea typeface="Lato"/>
                <a:cs typeface="Lato"/>
                <a:sym typeface="Lato"/>
              </a:rPr>
              <a:t>DJP menerbitkan SKPKB tanggal 10 Desember 2021</a:t>
            </a:r>
            <a:endParaRPr sz="1900">
              <a:solidFill>
                <a:schemeClr val="dk1"/>
              </a:solidFill>
              <a:latin typeface="Lato"/>
              <a:ea typeface="Lato"/>
              <a:cs typeface="Lato"/>
              <a:sym typeface="Lato"/>
            </a:endParaRPr>
          </a:p>
        </p:txBody>
      </p:sp>
      <p:sp>
        <p:nvSpPr>
          <p:cNvPr id="225" name="Google Shape;225;p5"/>
          <p:cNvSpPr/>
          <p:nvPr/>
        </p:nvSpPr>
        <p:spPr>
          <a:xfrm>
            <a:off x="1905000" y="4572000"/>
            <a:ext cx="7162800" cy="1930500"/>
          </a:xfrm>
          <a:prstGeom prst="rect">
            <a:avLst/>
          </a:prstGeom>
          <a:solidFill>
            <a:schemeClr val="lt1"/>
          </a:solidFill>
          <a:ln cap="flat" cmpd="sng" w="38100">
            <a:solidFill>
              <a:schemeClr val="accent1"/>
            </a:solidFill>
            <a:prstDash val="solid"/>
            <a:round/>
            <a:headEnd len="sm" w="sm" type="none"/>
            <a:tailEnd len="sm" w="sm" type="none"/>
          </a:ln>
        </p:spPr>
        <p:txBody>
          <a:bodyPr anchorCtr="0" anchor="t" bIns="45700" lIns="91400" spcFirstLastPara="1" rIns="91400" wrap="square" tIns="45700">
            <a:spAutoFit/>
          </a:bodyPr>
          <a:lstStyle/>
          <a:p>
            <a:pPr indent="0" lvl="0" marL="0" marR="0" rtl="0" algn="l">
              <a:spcBef>
                <a:spcPts val="0"/>
              </a:spcBef>
              <a:spcAft>
                <a:spcPts val="0"/>
              </a:spcAft>
              <a:buNone/>
            </a:pPr>
            <a:r>
              <a:rPr lang="en-US" sz="1700">
                <a:solidFill>
                  <a:srgbClr val="000099"/>
                </a:solidFill>
                <a:latin typeface="Lato"/>
                <a:ea typeface="Lato"/>
                <a:cs typeface="Lato"/>
                <a:sym typeface="Lato"/>
              </a:rPr>
              <a:t>Jumlah Pokok Pajak					Rp 12.500.000,00</a:t>
            </a:r>
            <a:endParaRPr sz="1700">
              <a:latin typeface="Lato"/>
              <a:ea typeface="Lato"/>
              <a:cs typeface="Lato"/>
              <a:sym typeface="Lato"/>
            </a:endParaRPr>
          </a:p>
          <a:p>
            <a:pPr indent="0" lvl="0" marL="0" marR="0" rtl="0" algn="l">
              <a:spcBef>
                <a:spcPts val="1000"/>
              </a:spcBef>
              <a:spcAft>
                <a:spcPts val="0"/>
              </a:spcAft>
              <a:buNone/>
            </a:pPr>
            <a:r>
              <a:rPr lang="en-US" sz="1700">
                <a:solidFill>
                  <a:srgbClr val="000099"/>
                </a:solidFill>
                <a:latin typeface="Lato"/>
                <a:ea typeface="Lato"/>
                <a:cs typeface="Lato"/>
                <a:sym typeface="Lato"/>
              </a:rPr>
              <a:t>Jumlah Kredit Pajak					Rp		--</a:t>
            </a:r>
            <a:endParaRPr sz="1700">
              <a:latin typeface="Lato"/>
              <a:ea typeface="Lato"/>
              <a:cs typeface="Lato"/>
              <a:sym typeface="Lato"/>
            </a:endParaRPr>
          </a:p>
          <a:p>
            <a:pPr indent="0" lvl="0" marL="0" marR="0" rtl="0" algn="l">
              <a:spcBef>
                <a:spcPts val="1000"/>
              </a:spcBef>
              <a:spcAft>
                <a:spcPts val="0"/>
              </a:spcAft>
              <a:buNone/>
            </a:pPr>
            <a:r>
              <a:rPr lang="en-US" sz="1700">
                <a:solidFill>
                  <a:srgbClr val="000099"/>
                </a:solidFill>
                <a:latin typeface="Lato"/>
                <a:ea typeface="Lato"/>
                <a:cs typeface="Lato"/>
                <a:sym typeface="Lato"/>
              </a:rPr>
              <a:t>Jumlah Kekurangan Pokok Pajak			Rp 12.500.000,00</a:t>
            </a:r>
            <a:endParaRPr sz="1700">
              <a:latin typeface="Lato"/>
              <a:ea typeface="Lato"/>
              <a:cs typeface="Lato"/>
              <a:sym typeface="Lato"/>
            </a:endParaRPr>
          </a:p>
          <a:p>
            <a:pPr indent="0" lvl="0" marL="0" marR="0" rtl="0" algn="l">
              <a:spcBef>
                <a:spcPts val="1000"/>
              </a:spcBef>
              <a:spcAft>
                <a:spcPts val="0"/>
              </a:spcAft>
              <a:buNone/>
            </a:pPr>
            <a:r>
              <a:rPr lang="en-US" sz="1700">
                <a:solidFill>
                  <a:srgbClr val="000099"/>
                </a:solidFill>
                <a:latin typeface="Lato"/>
                <a:ea typeface="Lato"/>
                <a:cs typeface="Lato"/>
                <a:sym typeface="Lato"/>
              </a:rPr>
              <a:t>Sanksi administrasi (75%)				Rp    9.375.000,00</a:t>
            </a:r>
            <a:endParaRPr sz="1700">
              <a:latin typeface="Lato"/>
              <a:ea typeface="Lato"/>
              <a:cs typeface="Lato"/>
              <a:sym typeface="Lato"/>
            </a:endParaRPr>
          </a:p>
          <a:p>
            <a:pPr indent="0" lvl="0" marL="0" marR="0" rtl="0" algn="l">
              <a:spcBef>
                <a:spcPts val="1000"/>
              </a:spcBef>
              <a:spcAft>
                <a:spcPts val="0"/>
              </a:spcAft>
              <a:buNone/>
            </a:pPr>
            <a:r>
              <a:rPr lang="en-US" sz="1700">
                <a:solidFill>
                  <a:srgbClr val="000099"/>
                </a:solidFill>
                <a:latin typeface="Lato"/>
                <a:ea typeface="Lato"/>
                <a:cs typeface="Lato"/>
                <a:sym typeface="Lato"/>
              </a:rPr>
              <a:t>Jumlah pajak yang masih harus dibayar		Rp 21.875.000,00</a:t>
            </a:r>
            <a:endParaRPr sz="1700">
              <a:latin typeface="Lato"/>
              <a:ea typeface="Lato"/>
              <a:cs typeface="Lato"/>
              <a:sym typeface="Lato"/>
            </a:endParaRPr>
          </a:p>
        </p:txBody>
      </p:sp>
      <p:sp>
        <p:nvSpPr>
          <p:cNvPr id="226" name="Google Shape;226;p5"/>
          <p:cNvSpPr/>
          <p:nvPr/>
        </p:nvSpPr>
        <p:spPr>
          <a:xfrm>
            <a:off x="1219200" y="6400800"/>
            <a:ext cx="762000" cy="381000"/>
          </a:xfrm>
          <a:prstGeom prst="rightArrow">
            <a:avLst>
              <a:gd fmla="val 50000" name="adj1"/>
              <a:gd fmla="val 50000" name="adj2"/>
            </a:avLst>
          </a:prstGeom>
          <a:solidFill>
            <a:schemeClr val="accen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7" name="Google Shape;227;p5"/>
          <p:cNvSpPr txBox="1"/>
          <p:nvPr>
            <p:ph idx="12" type="sldNum"/>
          </p:nvPr>
        </p:nvSpPr>
        <p:spPr>
          <a:xfrm>
            <a:off x="8472458" y="6217622"/>
            <a:ext cx="548700" cy="524700"/>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None/>
            </a:pPr>
            <a:fld id="{00000000-1234-1234-1234-123412341234}" type="slidenum">
              <a:rPr lang="en-US"/>
              <a:t>‹#›</a:t>
            </a:fld>
            <a:endParaRPr/>
          </a:p>
        </p:txBody>
      </p:sp>
      <p:sp>
        <p:nvSpPr>
          <p:cNvPr id="228" name="Google Shape;228;p5"/>
          <p:cNvSpPr txBox="1"/>
          <p:nvPr/>
        </p:nvSpPr>
        <p:spPr>
          <a:xfrm>
            <a:off x="304800" y="-203712"/>
            <a:ext cx="82296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b="1" lang="en-US" sz="3000">
                <a:solidFill>
                  <a:srgbClr val="FFFFFF"/>
                </a:solidFill>
                <a:latin typeface="Lato"/>
                <a:ea typeface="Lato"/>
                <a:cs typeface="Lato"/>
                <a:sym typeface="Lato"/>
              </a:rPr>
              <a:t>Contoh</a:t>
            </a:r>
            <a:endParaRPr b="1" sz="3000">
              <a:solidFill>
                <a:srgbClr val="FFFFFF"/>
              </a:solidFill>
              <a:latin typeface="Lato"/>
              <a:ea typeface="Lato"/>
              <a:cs typeface="Lato"/>
              <a:sym typeface="La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21"/>
                                        </p:tgtEl>
                                        <p:attrNameLst>
                                          <p:attrName>style.visibility</p:attrName>
                                        </p:attrNameLst>
                                      </p:cBhvr>
                                      <p:to>
                                        <p:strVal val="visible"/>
                                      </p:to>
                                    </p:set>
                                    <p:anim calcmode="lin" valueType="num">
                                      <p:cBhvr additive="base">
                                        <p:cTn dur="500"/>
                                        <p:tgtEl>
                                          <p:spTgt spid="221"/>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22"/>
                                        </p:tgtEl>
                                        <p:attrNameLst>
                                          <p:attrName>style.visibility</p:attrName>
                                        </p:attrNameLst>
                                      </p:cBhvr>
                                      <p:to>
                                        <p:strVal val="visible"/>
                                      </p:to>
                                    </p:set>
                                    <p:anim calcmode="lin" valueType="num">
                                      <p:cBhvr additive="base">
                                        <p:cTn dur="500"/>
                                        <p:tgtEl>
                                          <p:spTgt spid="222"/>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23"/>
                                        </p:tgtEl>
                                        <p:attrNameLst>
                                          <p:attrName>style.visibility</p:attrName>
                                        </p:attrNameLst>
                                      </p:cBhvr>
                                      <p:to>
                                        <p:strVal val="visible"/>
                                      </p:to>
                                    </p:set>
                                    <p:anim calcmode="lin" valueType="num">
                                      <p:cBhvr additive="base">
                                        <p:cTn dur="500"/>
                                        <p:tgtEl>
                                          <p:spTgt spid="223"/>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24"/>
                                        </p:tgtEl>
                                        <p:attrNameLst>
                                          <p:attrName>style.visibility</p:attrName>
                                        </p:attrNameLst>
                                      </p:cBhvr>
                                      <p:to>
                                        <p:strVal val="visible"/>
                                      </p:to>
                                    </p:set>
                                    <p:anim calcmode="lin" valueType="num">
                                      <p:cBhvr additive="base">
                                        <p:cTn dur="500"/>
                                        <p:tgtEl>
                                          <p:spTgt spid="224"/>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26"/>
                                        </p:tgtEl>
                                        <p:attrNameLst>
                                          <p:attrName>style.visibility</p:attrName>
                                        </p:attrNameLst>
                                      </p:cBhvr>
                                      <p:to>
                                        <p:strVal val="visible"/>
                                      </p:to>
                                    </p:set>
                                    <p:anim calcmode="lin" valueType="num">
                                      <p:cBhvr additive="base">
                                        <p:cTn dur="500"/>
                                        <p:tgtEl>
                                          <p:spTgt spid="226"/>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25"/>
                                        </p:tgtEl>
                                        <p:attrNameLst>
                                          <p:attrName>style.visibility</p:attrName>
                                        </p:attrNameLst>
                                      </p:cBhvr>
                                      <p:to>
                                        <p:strVal val="visible"/>
                                      </p:to>
                                    </p:set>
                                    <p:anim calcmode="lin" valueType="num">
                                      <p:cBhvr additive="base">
                                        <p:cTn dur="500"/>
                                        <p:tgtEl>
                                          <p:spTgt spid="225"/>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6"/>
          <p:cNvSpPr/>
          <p:nvPr/>
        </p:nvSpPr>
        <p:spPr>
          <a:xfrm>
            <a:off x="228600" y="2161050"/>
            <a:ext cx="8686800" cy="1316700"/>
          </a:xfrm>
          <a:prstGeom prst="rect">
            <a:avLst/>
          </a:prstGeom>
          <a:noFill/>
          <a:ln cap="flat" cmpd="sng" w="38100">
            <a:solidFill>
              <a:schemeClr val="accent1"/>
            </a:solidFill>
            <a:prstDash val="solid"/>
            <a:miter lim="800000"/>
            <a:headEnd len="sm" w="sm" type="none"/>
            <a:tailEnd len="sm" w="sm" type="none"/>
          </a:ln>
        </p:spPr>
        <p:txBody>
          <a:bodyPr anchorCtr="0" anchor="t" bIns="45700" lIns="91400" spcFirstLastPara="1" rIns="91400" wrap="square" tIns="45700">
            <a:spAutoFit/>
          </a:bodyPr>
          <a:lstStyle/>
          <a:p>
            <a:pPr indent="0" lvl="0" marL="0" marR="0" rtl="0" algn="l">
              <a:spcBef>
                <a:spcPts val="0"/>
              </a:spcBef>
              <a:spcAft>
                <a:spcPts val="0"/>
              </a:spcAft>
              <a:buNone/>
            </a:pPr>
            <a:r>
              <a:rPr lang="en-US" sz="2000">
                <a:solidFill>
                  <a:schemeClr val="lt1"/>
                </a:solidFill>
                <a:latin typeface="Lato"/>
                <a:ea typeface="Lato"/>
                <a:cs typeface="Lato"/>
                <a:sym typeface="Lato"/>
              </a:rPr>
              <a:t>apabila berdasarkan hasil pemeriksaan atau keterangan lain mengenai Pajak Pertambahan Nilai dan Pajak Penjualan Atas Barang Mewah ternyata tidak seharusnya dikompensasikan selisih lebih pajak atau tidak seharusnya dikenakan tarif 0 % (nol persen);</a:t>
            </a:r>
            <a:endParaRPr>
              <a:solidFill>
                <a:schemeClr val="lt1"/>
              </a:solidFill>
              <a:latin typeface="Lato"/>
              <a:ea typeface="Lato"/>
              <a:cs typeface="Lato"/>
              <a:sym typeface="Lato"/>
            </a:endParaRPr>
          </a:p>
        </p:txBody>
      </p:sp>
      <p:sp>
        <p:nvSpPr>
          <p:cNvPr id="234" name="Google Shape;234;p6"/>
          <p:cNvSpPr/>
          <p:nvPr/>
        </p:nvSpPr>
        <p:spPr>
          <a:xfrm>
            <a:off x="8534400" y="1600200"/>
            <a:ext cx="381000" cy="381000"/>
          </a:xfrm>
          <a:prstGeom prst="downArrow">
            <a:avLst>
              <a:gd fmla="val 50000" name="adj1"/>
              <a:gd fmla="val 25000" name="adj2"/>
            </a:avLst>
          </a:prstGeom>
          <a:solidFill>
            <a:schemeClr val="accent1"/>
          </a:solidFill>
          <a:ln cap="flat" cmpd="sng" w="9525">
            <a:solidFill>
              <a:schemeClr val="dk1"/>
            </a:solidFill>
            <a:prstDash val="solid"/>
            <a:miter lim="800000"/>
            <a:headEnd len="sm" w="sm" type="none"/>
            <a:tailEnd len="sm" w="sm" type="none"/>
          </a:ln>
        </p:spPr>
        <p:txBody>
          <a:bodyPr anchorCtr="0" anchor="ctr" bIns="45700" lIns="91400" spcFirstLastPara="1" rIns="91400" wrap="square" tIns="45700">
            <a:noAutofit/>
          </a:bodyPr>
          <a:lstStyle/>
          <a:p>
            <a:pPr indent="0" lvl="0" marL="0" marR="0" rtl="0" algn="l">
              <a:spcBef>
                <a:spcPts val="0"/>
              </a:spcBef>
              <a:spcAft>
                <a:spcPts val="0"/>
              </a:spcAft>
              <a:buNone/>
            </a:pPr>
            <a:r>
              <a:t/>
            </a:r>
            <a:endParaRPr sz="1800">
              <a:solidFill>
                <a:schemeClr val="dk1"/>
              </a:solidFill>
              <a:latin typeface="Lato"/>
              <a:ea typeface="Lato"/>
              <a:cs typeface="Lato"/>
              <a:sym typeface="Lato"/>
            </a:endParaRPr>
          </a:p>
        </p:txBody>
      </p:sp>
      <p:sp>
        <p:nvSpPr>
          <p:cNvPr id="235" name="Google Shape;235;p6"/>
          <p:cNvSpPr/>
          <p:nvPr/>
        </p:nvSpPr>
        <p:spPr>
          <a:xfrm>
            <a:off x="228600" y="3657600"/>
            <a:ext cx="8686800" cy="2007900"/>
          </a:xfrm>
          <a:prstGeom prst="rect">
            <a:avLst/>
          </a:prstGeom>
          <a:noFill/>
          <a:ln cap="flat" cmpd="sng" w="38100">
            <a:solidFill>
              <a:schemeClr val="lt2"/>
            </a:solidFill>
            <a:prstDash val="solid"/>
            <a:miter lim="800000"/>
            <a:headEnd len="sm" w="sm" type="none"/>
            <a:tailEnd len="sm" w="sm" type="none"/>
          </a:ln>
        </p:spPr>
        <p:txBody>
          <a:bodyPr anchorCtr="0" anchor="t" bIns="45700" lIns="91400" spcFirstLastPara="1" rIns="91400" wrap="square" tIns="45700">
            <a:spAutoFit/>
          </a:bodyPr>
          <a:lstStyle/>
          <a:p>
            <a:pPr indent="0" lvl="0" marL="0" marR="0" rtl="0" algn="just">
              <a:spcBef>
                <a:spcPts val="0"/>
              </a:spcBef>
              <a:spcAft>
                <a:spcPts val="0"/>
              </a:spcAft>
              <a:buNone/>
            </a:pPr>
            <a:r>
              <a:rPr lang="en-US" sz="2000">
                <a:solidFill>
                  <a:schemeClr val="lt1"/>
                </a:solidFill>
                <a:latin typeface="Lato"/>
                <a:ea typeface="Lato"/>
                <a:cs typeface="Lato"/>
                <a:sym typeface="Lato"/>
              </a:rPr>
              <a:t>Jumlah pajak dalam Surat Ketetapan Pajak Kurang Bayar sebagaimana dimaksud pada ayat (1) huruf b,</a:t>
            </a:r>
            <a:r>
              <a:rPr lang="en-US" sz="2000">
                <a:solidFill>
                  <a:schemeClr val="dk1"/>
                </a:solidFill>
                <a:latin typeface="Lato"/>
                <a:ea typeface="Lato"/>
                <a:cs typeface="Lato"/>
                <a:sym typeface="Lato"/>
              </a:rPr>
              <a:t> </a:t>
            </a:r>
            <a:r>
              <a:rPr b="1" lang="en-US" sz="2000">
                <a:solidFill>
                  <a:schemeClr val="accent1"/>
                </a:solidFill>
                <a:latin typeface="Lato"/>
                <a:ea typeface="Lato"/>
                <a:cs typeface="Lato"/>
                <a:sym typeface="Lato"/>
              </a:rPr>
              <a:t>huruf c</a:t>
            </a:r>
            <a:r>
              <a:rPr lang="en-US" sz="2000">
                <a:solidFill>
                  <a:schemeClr val="dk1"/>
                </a:solidFill>
                <a:latin typeface="Lato"/>
                <a:ea typeface="Lato"/>
                <a:cs typeface="Lato"/>
                <a:sym typeface="Lato"/>
              </a:rPr>
              <a:t>,</a:t>
            </a:r>
            <a:r>
              <a:rPr lang="en-US" sz="2000">
                <a:solidFill>
                  <a:schemeClr val="lt1"/>
                </a:solidFill>
                <a:latin typeface="Lato"/>
                <a:ea typeface="Lato"/>
                <a:cs typeface="Lato"/>
                <a:sym typeface="Lato"/>
              </a:rPr>
              <a:t> dan huruf d ditambah dengan sanksi administrasi berupa kenaikan sebesar :… </a:t>
            </a:r>
            <a:r>
              <a:rPr b="1" lang="en-US" sz="2000">
                <a:solidFill>
                  <a:schemeClr val="accent1"/>
                </a:solidFill>
                <a:latin typeface="Lato"/>
                <a:ea typeface="Lato"/>
                <a:cs typeface="Lato"/>
                <a:sym typeface="Lato"/>
              </a:rPr>
              <a:t>c.</a:t>
            </a:r>
            <a:r>
              <a:rPr lang="en-US" sz="2000">
                <a:solidFill>
                  <a:schemeClr val="dk1"/>
                </a:solidFill>
                <a:latin typeface="Lato"/>
                <a:ea typeface="Lato"/>
                <a:cs typeface="Lato"/>
                <a:sym typeface="Lato"/>
              </a:rPr>
              <a:t> </a:t>
            </a:r>
            <a:r>
              <a:rPr b="1" lang="en-US" sz="1800">
                <a:solidFill>
                  <a:schemeClr val="accent1"/>
                </a:solidFill>
                <a:latin typeface="Lato"/>
                <a:ea typeface="Lato"/>
                <a:cs typeface="Lato"/>
                <a:sym typeface="Lato"/>
              </a:rPr>
              <a:t>75</a:t>
            </a:r>
            <a:r>
              <a:rPr b="1" lang="en-US" sz="1800">
                <a:solidFill>
                  <a:schemeClr val="accent1"/>
                </a:solidFill>
                <a:latin typeface="Lato"/>
                <a:ea typeface="Lato"/>
                <a:cs typeface="Lato"/>
                <a:sym typeface="Lato"/>
              </a:rPr>
              <a:t> % (tujuh puluh lima persen) dari Pajak Pertambahan Nilai Barang dan Jasa dan Pajak Penjualan Atas Barang Mewah yang tidak atau kurang dibayar</a:t>
            </a:r>
            <a:r>
              <a:rPr lang="en-US" sz="2000">
                <a:solidFill>
                  <a:schemeClr val="accent1"/>
                </a:solidFill>
                <a:latin typeface="Lato"/>
                <a:ea typeface="Lato"/>
                <a:cs typeface="Lato"/>
                <a:sym typeface="Lato"/>
              </a:rPr>
              <a:t>.</a:t>
            </a:r>
            <a:endParaRPr>
              <a:solidFill>
                <a:schemeClr val="accent1"/>
              </a:solidFill>
              <a:latin typeface="Lato"/>
              <a:ea typeface="Lato"/>
              <a:cs typeface="Lato"/>
              <a:sym typeface="Lato"/>
            </a:endParaRPr>
          </a:p>
          <a:p>
            <a:pPr indent="0" lvl="0" marL="0" marR="0" rtl="0" algn="just">
              <a:spcBef>
                <a:spcPts val="1000"/>
              </a:spcBef>
              <a:spcAft>
                <a:spcPts val="0"/>
              </a:spcAft>
              <a:buNone/>
            </a:pPr>
            <a:r>
              <a:rPr lang="en-US">
                <a:solidFill>
                  <a:schemeClr val="lt1"/>
                </a:solidFill>
                <a:latin typeface="Lato"/>
                <a:ea typeface="Lato"/>
                <a:cs typeface="Lato"/>
                <a:sym typeface="Lato"/>
              </a:rPr>
              <a:t>{Pasal 13 (3) UU KUP}</a:t>
            </a:r>
            <a:endParaRPr sz="800">
              <a:solidFill>
                <a:schemeClr val="lt1"/>
              </a:solidFill>
              <a:latin typeface="Lato"/>
              <a:ea typeface="Lato"/>
              <a:cs typeface="Lato"/>
              <a:sym typeface="Lato"/>
            </a:endParaRPr>
          </a:p>
        </p:txBody>
      </p:sp>
      <p:sp>
        <p:nvSpPr>
          <p:cNvPr id="236" name="Google Shape;236;p6"/>
          <p:cNvSpPr/>
          <p:nvPr/>
        </p:nvSpPr>
        <p:spPr>
          <a:xfrm>
            <a:off x="8534400" y="3429000"/>
            <a:ext cx="381000" cy="381000"/>
          </a:xfrm>
          <a:prstGeom prst="downArrow">
            <a:avLst>
              <a:gd fmla="val 50000" name="adj1"/>
              <a:gd fmla="val 25000" name="adj2"/>
            </a:avLst>
          </a:prstGeom>
          <a:solidFill>
            <a:schemeClr val="accent1"/>
          </a:solidFill>
          <a:ln cap="flat" cmpd="sng" w="9525">
            <a:solidFill>
              <a:schemeClr val="dk1"/>
            </a:solidFill>
            <a:prstDash val="solid"/>
            <a:miter lim="800000"/>
            <a:headEnd len="sm" w="sm" type="none"/>
            <a:tailEnd len="sm" w="sm" type="none"/>
          </a:ln>
        </p:spPr>
        <p:txBody>
          <a:bodyPr anchorCtr="0" anchor="ctr" bIns="45700" lIns="91400" spcFirstLastPara="1" rIns="91400" wrap="square" tIns="45700">
            <a:noAutofit/>
          </a:bodyPr>
          <a:lstStyle/>
          <a:p>
            <a:pPr indent="0" lvl="0" marL="0" marR="0" rtl="0" algn="l">
              <a:spcBef>
                <a:spcPts val="0"/>
              </a:spcBef>
              <a:spcAft>
                <a:spcPts val="0"/>
              </a:spcAft>
              <a:buNone/>
            </a:pPr>
            <a:r>
              <a:t/>
            </a:r>
            <a:endParaRPr sz="1800">
              <a:solidFill>
                <a:schemeClr val="dk1"/>
              </a:solidFill>
              <a:latin typeface="Lato"/>
              <a:ea typeface="Lato"/>
              <a:cs typeface="Lato"/>
              <a:sym typeface="Lato"/>
            </a:endParaRPr>
          </a:p>
        </p:txBody>
      </p:sp>
      <p:sp>
        <p:nvSpPr>
          <p:cNvPr id="237" name="Google Shape;237;p6"/>
          <p:cNvSpPr/>
          <p:nvPr/>
        </p:nvSpPr>
        <p:spPr>
          <a:xfrm>
            <a:off x="144463" y="457200"/>
            <a:ext cx="323850" cy="288925"/>
          </a:xfrm>
          <a:prstGeom prst="bracketPair">
            <a:avLst/>
          </a:prstGeom>
          <a:noFill/>
          <a:ln cap="flat" cmpd="sng" w="28575">
            <a:solidFill>
              <a:schemeClr val="dk1"/>
            </a:solidFill>
            <a:prstDash val="solid"/>
            <a:round/>
            <a:headEnd len="sm" w="sm" type="none"/>
            <a:tailEnd len="sm" w="sm" type="none"/>
          </a:ln>
        </p:spPr>
        <p:txBody>
          <a:bodyPr anchorCtr="0" anchor="ctr" bIns="45700" lIns="91400" spcFirstLastPara="1" rIns="91400" wrap="square" tIns="45700">
            <a:noAutofit/>
          </a:bodyPr>
          <a:lstStyle/>
          <a:p>
            <a:pPr indent="0" lvl="0" marL="0" marR="0" rtl="0" algn="l">
              <a:spcBef>
                <a:spcPts val="0"/>
              </a:spcBef>
              <a:spcAft>
                <a:spcPts val="0"/>
              </a:spcAft>
              <a:buNone/>
            </a:pPr>
            <a:r>
              <a:rPr b="1" lang="en-US" sz="1800">
                <a:solidFill>
                  <a:schemeClr val="dk1"/>
                </a:solidFill>
                <a:latin typeface="Lato"/>
                <a:ea typeface="Lato"/>
                <a:cs typeface="Lato"/>
                <a:sym typeface="Lato"/>
              </a:rPr>
              <a:t>c</a:t>
            </a:r>
            <a:endParaRPr>
              <a:latin typeface="Lato"/>
              <a:ea typeface="Lato"/>
              <a:cs typeface="Lato"/>
              <a:sym typeface="Lato"/>
            </a:endParaRPr>
          </a:p>
        </p:txBody>
      </p:sp>
      <p:sp>
        <p:nvSpPr>
          <p:cNvPr id="238" name="Google Shape;238;p6"/>
          <p:cNvSpPr txBox="1"/>
          <p:nvPr>
            <p:ph idx="12" type="sldNum"/>
          </p:nvPr>
        </p:nvSpPr>
        <p:spPr>
          <a:xfrm>
            <a:off x="8472458" y="6217622"/>
            <a:ext cx="548700" cy="524700"/>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None/>
            </a:pPr>
            <a:fld id="{00000000-1234-1234-1234-123412341234}" type="slidenum">
              <a:rPr lang="en-US"/>
              <a:t>‹#›</a:t>
            </a:fld>
            <a:endParaRPr/>
          </a:p>
        </p:txBody>
      </p:sp>
      <p:sp>
        <p:nvSpPr>
          <p:cNvPr id="239" name="Google Shape;239;p6"/>
          <p:cNvSpPr txBox="1"/>
          <p:nvPr/>
        </p:nvSpPr>
        <p:spPr>
          <a:xfrm>
            <a:off x="152400" y="558288"/>
            <a:ext cx="8229600" cy="1143000"/>
          </a:xfrm>
          <a:prstGeom prst="rect">
            <a:avLst/>
          </a:prstGeom>
          <a:noFill/>
          <a:ln>
            <a:noFill/>
          </a:ln>
        </p:spPr>
        <p:txBody>
          <a:bodyPr anchorCtr="0" anchor="ctr" bIns="45700" lIns="91425" spcFirstLastPara="1" rIns="91425" wrap="square" tIns="45700">
            <a:normAutofit/>
          </a:bodyPr>
          <a:lstStyle/>
          <a:p>
            <a:pPr indent="0" lvl="0" marL="0" rtl="0" algn="just">
              <a:spcBef>
                <a:spcPts val="0"/>
              </a:spcBef>
              <a:spcAft>
                <a:spcPts val="0"/>
              </a:spcAft>
              <a:buNone/>
            </a:pPr>
            <a:r>
              <a:rPr b="1" lang="en-US" sz="3000">
                <a:solidFill>
                  <a:srgbClr val="FFFFFF"/>
                </a:solidFill>
                <a:latin typeface="Lato"/>
                <a:ea typeface="Lato"/>
                <a:cs typeface="Lato"/>
                <a:sym typeface="Lato"/>
              </a:rPr>
              <a:t>Penerbitan SKPKB</a:t>
            </a:r>
            <a:endParaRPr b="1" sz="3000">
              <a:solidFill>
                <a:srgbClr val="FFFFFF"/>
              </a:solidFill>
              <a:latin typeface="Lato"/>
              <a:ea typeface="Lato"/>
              <a:cs typeface="Lato"/>
              <a:sym typeface="Lato"/>
            </a:endParaRPr>
          </a:p>
          <a:p>
            <a:pPr indent="0" lvl="0" marL="0" rtl="0" algn="just">
              <a:spcBef>
                <a:spcPts val="0"/>
              </a:spcBef>
              <a:spcAft>
                <a:spcPts val="0"/>
              </a:spcAft>
              <a:buNone/>
            </a:pPr>
            <a:r>
              <a:rPr b="1" lang="en-US" sz="2000">
                <a:solidFill>
                  <a:srgbClr val="FFFFFF"/>
                </a:solidFill>
                <a:latin typeface="Lato"/>
                <a:ea typeface="Lato"/>
                <a:cs typeface="Lato"/>
                <a:sym typeface="Lato"/>
              </a:rPr>
              <a:t>(c)</a:t>
            </a:r>
            <a:endParaRPr b="1" sz="2000">
              <a:solidFill>
                <a:srgbClr val="FFFFFF"/>
              </a:solidFill>
              <a:latin typeface="Lato"/>
              <a:ea typeface="Lato"/>
              <a:cs typeface="Lato"/>
              <a:sym typeface="Lato"/>
            </a:endParaRPr>
          </a:p>
        </p:txBody>
      </p:sp>
      <p:sp>
        <p:nvSpPr>
          <p:cNvPr id="240" name="Google Shape;240;p6"/>
          <p:cNvSpPr/>
          <p:nvPr/>
        </p:nvSpPr>
        <p:spPr>
          <a:xfrm>
            <a:off x="6553200" y="838200"/>
            <a:ext cx="2438400" cy="609600"/>
          </a:xfrm>
          <a:prstGeom prst="rect">
            <a:avLst/>
          </a:prstGeom>
          <a:noFill/>
          <a:ln>
            <a:noFill/>
          </a:ln>
        </p:spPr>
        <p:txBody>
          <a:bodyPr anchorCtr="0" anchor="ctr" bIns="45700" lIns="91400" spcFirstLastPara="1" rIns="91400" wrap="square" tIns="45700">
            <a:noAutofit/>
          </a:bodyPr>
          <a:lstStyle/>
          <a:p>
            <a:pPr indent="0" lvl="0" marL="0" marR="0" rtl="0" algn="l">
              <a:spcBef>
                <a:spcPts val="0"/>
              </a:spcBef>
              <a:spcAft>
                <a:spcPts val="0"/>
              </a:spcAft>
              <a:buNone/>
            </a:pPr>
            <a:r>
              <a:rPr lang="en-US">
                <a:solidFill>
                  <a:schemeClr val="lt1"/>
                </a:solidFill>
                <a:latin typeface="Tahoma"/>
                <a:ea typeface="Tahoma"/>
                <a:cs typeface="Tahoma"/>
                <a:sym typeface="Tahoma"/>
              </a:rPr>
              <a:t>Pasal 13 (1) huruf c UU KUP</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34"/>
                                        </p:tgtEl>
                                        <p:attrNameLst>
                                          <p:attrName>style.visibility</p:attrName>
                                        </p:attrNameLst>
                                      </p:cBhvr>
                                      <p:to>
                                        <p:strVal val="visible"/>
                                      </p:to>
                                    </p:set>
                                    <p:anim calcmode="lin" valueType="num">
                                      <p:cBhvr additive="base">
                                        <p:cTn dur="500"/>
                                        <p:tgtEl>
                                          <p:spTgt spid="234"/>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33"/>
                                        </p:tgtEl>
                                        <p:attrNameLst>
                                          <p:attrName>style.visibility</p:attrName>
                                        </p:attrNameLst>
                                      </p:cBhvr>
                                      <p:to>
                                        <p:strVal val="visible"/>
                                      </p:to>
                                    </p:set>
                                    <p:anim calcmode="lin" valueType="num">
                                      <p:cBhvr additive="base">
                                        <p:cTn dur="500"/>
                                        <p:tgtEl>
                                          <p:spTgt spid="233"/>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36"/>
                                        </p:tgtEl>
                                        <p:attrNameLst>
                                          <p:attrName>style.visibility</p:attrName>
                                        </p:attrNameLst>
                                      </p:cBhvr>
                                      <p:to>
                                        <p:strVal val="visible"/>
                                      </p:to>
                                    </p:set>
                                    <p:anim calcmode="lin" valueType="num">
                                      <p:cBhvr additive="base">
                                        <p:cTn dur="500"/>
                                        <p:tgtEl>
                                          <p:spTgt spid="236"/>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35"/>
                                        </p:tgtEl>
                                        <p:attrNameLst>
                                          <p:attrName>style.visibility</p:attrName>
                                        </p:attrNameLst>
                                      </p:cBhvr>
                                      <p:to>
                                        <p:strVal val="visible"/>
                                      </p:to>
                                    </p:set>
                                    <p:anim calcmode="lin" valueType="num">
                                      <p:cBhvr additive="base">
                                        <p:cTn dur="500"/>
                                        <p:tgtEl>
                                          <p:spTgt spid="235"/>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7"/>
                                        </p:tgtEl>
                                        <p:attrNameLst>
                                          <p:attrName>style.visibility</p:attrName>
                                        </p:attrNameLst>
                                      </p:cBhvr>
                                      <p:to>
                                        <p:strVal val="visible"/>
                                      </p:to>
                                    </p:set>
                                    <p:animEffect filter="fade" transition="in">
                                      <p:cBhvr>
                                        <p:cTn dur="1000"/>
                                        <p:tgtEl>
                                          <p:spTgt spid="23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7"/>
          <p:cNvSpPr/>
          <p:nvPr/>
        </p:nvSpPr>
        <p:spPr>
          <a:xfrm>
            <a:off x="152400" y="651425"/>
            <a:ext cx="8915400" cy="2003700"/>
          </a:xfrm>
          <a:prstGeom prst="rect">
            <a:avLst/>
          </a:prstGeom>
          <a:noFill/>
          <a:ln cap="flat" cmpd="sng" w="38100">
            <a:solidFill>
              <a:schemeClr val="accent1"/>
            </a:solidFill>
            <a:prstDash val="solid"/>
            <a:miter lim="800000"/>
            <a:headEnd len="sm" w="sm" type="none"/>
            <a:tailEnd len="sm" w="sm" type="none"/>
          </a:ln>
        </p:spPr>
        <p:txBody>
          <a:bodyPr anchorCtr="0" anchor="t" bIns="45700" lIns="91400" spcFirstLastPara="1" rIns="91400" wrap="square" tIns="45700">
            <a:spAutoFit/>
          </a:bodyPr>
          <a:lstStyle/>
          <a:p>
            <a:pPr indent="0" lvl="0" marL="0" marR="0" rtl="0" algn="just">
              <a:lnSpc>
                <a:spcPct val="80000"/>
              </a:lnSpc>
              <a:spcBef>
                <a:spcPts val="0"/>
              </a:spcBef>
              <a:spcAft>
                <a:spcPts val="0"/>
              </a:spcAft>
              <a:buNone/>
            </a:pPr>
            <a:r>
              <a:rPr lang="en-US" sz="1800">
                <a:solidFill>
                  <a:schemeClr val="lt1"/>
                </a:solidFill>
                <a:latin typeface="Tahoma"/>
                <a:ea typeface="Tahoma"/>
                <a:cs typeface="Tahoma"/>
                <a:sym typeface="Tahoma"/>
              </a:rPr>
              <a:t>PT Elif adalah perusahaan PH yang sudah dikukuhkan sebagai Pengusaha Kena Pajak, melaporkan SPT Masa PPN Desember 2021 dengan rincian sbb:</a:t>
            </a:r>
            <a:endParaRPr>
              <a:solidFill>
                <a:schemeClr val="lt1"/>
              </a:solidFill>
            </a:endParaRPr>
          </a:p>
          <a:p>
            <a:pPr indent="0" lvl="0" marL="0" marR="0" rtl="0" algn="just">
              <a:lnSpc>
                <a:spcPct val="90000"/>
              </a:lnSpc>
              <a:spcBef>
                <a:spcPts val="900"/>
              </a:spcBef>
              <a:spcAft>
                <a:spcPts val="0"/>
              </a:spcAft>
              <a:buNone/>
            </a:pPr>
            <a:r>
              <a:rPr lang="en-US" sz="1800">
                <a:solidFill>
                  <a:schemeClr val="lt1"/>
                </a:solidFill>
                <a:latin typeface="Tahoma"/>
                <a:ea typeface="Tahoma"/>
                <a:cs typeface="Tahoma"/>
                <a:sym typeface="Tahoma"/>
              </a:rPr>
              <a:t>Pajak Keluaran											Rp200.000.000,00</a:t>
            </a:r>
            <a:endParaRPr>
              <a:solidFill>
                <a:schemeClr val="lt1"/>
              </a:solidFill>
            </a:endParaRPr>
          </a:p>
          <a:p>
            <a:pPr indent="0" lvl="0" marL="0" marR="0" rtl="0" algn="just">
              <a:lnSpc>
                <a:spcPct val="80000"/>
              </a:lnSpc>
              <a:spcBef>
                <a:spcPts val="900"/>
              </a:spcBef>
              <a:spcAft>
                <a:spcPts val="0"/>
              </a:spcAft>
              <a:buNone/>
            </a:pPr>
            <a:r>
              <a:rPr lang="en-US" sz="1800">
                <a:solidFill>
                  <a:schemeClr val="lt1"/>
                </a:solidFill>
                <a:latin typeface="Tahoma"/>
                <a:ea typeface="Tahoma"/>
                <a:cs typeface="Tahoma"/>
                <a:sym typeface="Tahoma"/>
              </a:rPr>
              <a:t>Pajak Masukan											Rp230.000.000,00</a:t>
            </a:r>
            <a:endParaRPr>
              <a:solidFill>
                <a:schemeClr val="lt1"/>
              </a:solidFill>
            </a:endParaRPr>
          </a:p>
          <a:p>
            <a:pPr indent="0" lvl="0" marL="0" marR="0" rtl="0" algn="just">
              <a:lnSpc>
                <a:spcPct val="80000"/>
              </a:lnSpc>
              <a:spcBef>
                <a:spcPts val="900"/>
              </a:spcBef>
              <a:spcAft>
                <a:spcPts val="0"/>
              </a:spcAft>
              <a:buNone/>
            </a:pPr>
            <a:r>
              <a:rPr lang="en-US" sz="1800">
                <a:solidFill>
                  <a:schemeClr val="lt1"/>
                </a:solidFill>
                <a:latin typeface="Tahoma"/>
                <a:ea typeface="Tahoma"/>
                <a:cs typeface="Tahoma"/>
                <a:sym typeface="Tahoma"/>
              </a:rPr>
              <a:t>Kurang/(Lebih) bayar										(Rp30.000.000,00)</a:t>
            </a:r>
            <a:endParaRPr>
              <a:solidFill>
                <a:schemeClr val="lt1"/>
              </a:solidFill>
            </a:endParaRPr>
          </a:p>
          <a:p>
            <a:pPr indent="0" lvl="0" marL="0" marR="0" rtl="0" algn="just">
              <a:lnSpc>
                <a:spcPct val="80000"/>
              </a:lnSpc>
              <a:spcBef>
                <a:spcPts val="900"/>
              </a:spcBef>
              <a:spcAft>
                <a:spcPts val="0"/>
              </a:spcAft>
              <a:buNone/>
            </a:pPr>
            <a:r>
              <a:rPr lang="en-US" sz="1800">
                <a:solidFill>
                  <a:schemeClr val="lt1"/>
                </a:solidFill>
                <a:latin typeface="Tahoma"/>
                <a:ea typeface="Tahoma"/>
                <a:cs typeface="Tahoma"/>
                <a:sym typeface="Tahoma"/>
              </a:rPr>
              <a:t>Atas kelebihan tersebut dikompensasikan ke Masa Januari 2022.</a:t>
            </a:r>
            <a:endParaRPr sz="1800">
              <a:solidFill>
                <a:schemeClr val="lt1"/>
              </a:solidFill>
              <a:latin typeface="Tahoma"/>
              <a:ea typeface="Tahoma"/>
              <a:cs typeface="Tahoma"/>
              <a:sym typeface="Tahoma"/>
            </a:endParaRPr>
          </a:p>
        </p:txBody>
      </p:sp>
      <p:sp>
        <p:nvSpPr>
          <p:cNvPr id="246" name="Google Shape;246;p7"/>
          <p:cNvSpPr/>
          <p:nvPr/>
        </p:nvSpPr>
        <p:spPr>
          <a:xfrm>
            <a:off x="228600" y="2743200"/>
            <a:ext cx="8763000" cy="720725"/>
          </a:xfrm>
          <a:prstGeom prst="rect">
            <a:avLst/>
          </a:prstGeom>
          <a:solidFill>
            <a:schemeClr val="lt1"/>
          </a:solidFill>
          <a:ln cap="flat" cmpd="sng" w="38100">
            <a:solidFill>
              <a:schemeClr val="lt2"/>
            </a:solidFill>
            <a:prstDash val="solid"/>
            <a:miter lim="800000"/>
            <a:headEnd len="sm" w="sm" type="none"/>
            <a:tailEnd len="sm" w="sm" type="none"/>
          </a:ln>
        </p:spPr>
        <p:txBody>
          <a:bodyPr anchorCtr="0" anchor="t" bIns="45700" lIns="91400" spcFirstLastPara="1" rIns="91400" wrap="square" tIns="45700">
            <a:spAutoFit/>
          </a:bodyPr>
          <a:lstStyle/>
          <a:p>
            <a:pPr indent="0" lvl="0" marL="0" marR="0" rtl="0" algn="l">
              <a:spcBef>
                <a:spcPts val="0"/>
              </a:spcBef>
              <a:spcAft>
                <a:spcPts val="0"/>
              </a:spcAft>
              <a:buNone/>
            </a:pPr>
            <a:r>
              <a:rPr lang="en-US" sz="1700">
                <a:solidFill>
                  <a:schemeClr val="dk1"/>
                </a:solidFill>
                <a:latin typeface="Lato"/>
                <a:ea typeface="Lato"/>
                <a:cs typeface="Lato"/>
                <a:sym typeface="Lato"/>
              </a:rPr>
              <a:t>Apabila berdasarkan hasil pemeriksaan, Pajak Keluaran adalah sebesar Rp220.000.000,00 sehingga terdapat jumlah yang tidak seharusnya dikompensasi</a:t>
            </a:r>
            <a:endParaRPr sz="1100">
              <a:latin typeface="Lato"/>
              <a:ea typeface="Lato"/>
              <a:cs typeface="Lato"/>
              <a:sym typeface="Lato"/>
            </a:endParaRPr>
          </a:p>
        </p:txBody>
      </p:sp>
      <p:sp>
        <p:nvSpPr>
          <p:cNvPr id="247" name="Google Shape;247;p7"/>
          <p:cNvSpPr/>
          <p:nvPr/>
        </p:nvSpPr>
        <p:spPr>
          <a:xfrm>
            <a:off x="152400" y="3352800"/>
            <a:ext cx="685800" cy="381000"/>
          </a:xfrm>
          <a:prstGeom prst="downArrow">
            <a:avLst>
              <a:gd fmla="val 50000" name="adj1"/>
              <a:gd fmla="val 25000" name="adj2"/>
            </a:avLst>
          </a:prstGeom>
          <a:solidFill>
            <a:schemeClr val="accen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8" name="Google Shape;248;p7"/>
          <p:cNvSpPr/>
          <p:nvPr/>
        </p:nvSpPr>
        <p:spPr>
          <a:xfrm>
            <a:off x="152400" y="3733800"/>
            <a:ext cx="1600200" cy="1930400"/>
          </a:xfrm>
          <a:prstGeom prst="rect">
            <a:avLst/>
          </a:prstGeom>
          <a:noFill/>
          <a:ln cap="flat" cmpd="sng" w="28575">
            <a:solidFill>
              <a:schemeClr val="accent1"/>
            </a:solidFill>
            <a:prstDash val="solid"/>
            <a:miter lim="800000"/>
            <a:headEnd len="sm" w="sm" type="none"/>
            <a:tailEnd len="sm" w="sm" type="none"/>
          </a:ln>
        </p:spPr>
        <p:txBody>
          <a:bodyPr anchorCtr="0" anchor="t" bIns="45700" lIns="91400" spcFirstLastPara="1" rIns="91400" wrap="square" tIns="45700">
            <a:spAutoFit/>
          </a:bodyPr>
          <a:lstStyle/>
          <a:p>
            <a:pPr indent="0" lvl="0" marL="0" marR="0" rtl="0" algn="ctr">
              <a:spcBef>
                <a:spcPts val="0"/>
              </a:spcBef>
              <a:spcAft>
                <a:spcPts val="0"/>
              </a:spcAft>
              <a:buNone/>
            </a:pPr>
            <a:r>
              <a:rPr lang="en-US" sz="2000">
                <a:solidFill>
                  <a:schemeClr val="lt1"/>
                </a:solidFill>
                <a:latin typeface="Tahoma"/>
                <a:ea typeface="Tahoma"/>
                <a:cs typeface="Tahoma"/>
                <a:sym typeface="Tahoma"/>
              </a:rPr>
              <a:t>DJP menerbitkan SKPKB tanggal 10 Desember 2022</a:t>
            </a:r>
            <a:endParaRPr sz="2000">
              <a:solidFill>
                <a:schemeClr val="lt1"/>
              </a:solidFill>
              <a:latin typeface="Tahoma"/>
              <a:ea typeface="Tahoma"/>
              <a:cs typeface="Tahoma"/>
              <a:sym typeface="Tahoma"/>
            </a:endParaRPr>
          </a:p>
        </p:txBody>
      </p:sp>
      <p:sp>
        <p:nvSpPr>
          <p:cNvPr id="249" name="Google Shape;249;p7"/>
          <p:cNvSpPr/>
          <p:nvPr/>
        </p:nvSpPr>
        <p:spPr>
          <a:xfrm>
            <a:off x="1905000" y="3613150"/>
            <a:ext cx="7086600" cy="3015600"/>
          </a:xfrm>
          <a:prstGeom prst="rect">
            <a:avLst/>
          </a:prstGeom>
          <a:solidFill>
            <a:schemeClr val="lt1"/>
          </a:solidFill>
          <a:ln cap="flat" cmpd="sng" w="38100">
            <a:solidFill>
              <a:schemeClr val="lt2"/>
            </a:solidFill>
            <a:prstDash val="solid"/>
            <a:round/>
            <a:headEnd len="sm" w="sm" type="none"/>
            <a:tailEnd len="sm" w="sm" type="none"/>
          </a:ln>
        </p:spPr>
        <p:txBody>
          <a:bodyPr anchorCtr="0" anchor="t" bIns="45700" lIns="91400" spcFirstLastPara="1" rIns="91400" wrap="square" tIns="45700">
            <a:spAutoFit/>
          </a:bodyPr>
          <a:lstStyle/>
          <a:p>
            <a:pPr indent="0" lvl="0" marL="0" marR="0" rtl="0" algn="l">
              <a:spcBef>
                <a:spcPts val="0"/>
              </a:spcBef>
              <a:spcAft>
                <a:spcPts val="0"/>
              </a:spcAft>
              <a:buNone/>
            </a:pPr>
            <a:r>
              <a:rPr lang="en-US" sz="2000">
                <a:solidFill>
                  <a:srgbClr val="000099"/>
                </a:solidFill>
                <a:latin typeface="Tahoma"/>
                <a:ea typeface="Tahoma"/>
                <a:cs typeface="Tahoma"/>
                <a:sym typeface="Tahoma"/>
              </a:rPr>
              <a:t>Jumlah Pokok Pajak						Rp 220.000.000,00</a:t>
            </a:r>
            <a:endParaRPr/>
          </a:p>
          <a:p>
            <a:pPr indent="0" lvl="0" marL="0" marR="0" rtl="0" algn="l">
              <a:spcBef>
                <a:spcPts val="1000"/>
              </a:spcBef>
              <a:spcAft>
                <a:spcPts val="0"/>
              </a:spcAft>
              <a:buNone/>
            </a:pPr>
            <a:r>
              <a:rPr lang="en-US" sz="2000">
                <a:solidFill>
                  <a:srgbClr val="000099"/>
                </a:solidFill>
                <a:latin typeface="Tahoma"/>
                <a:ea typeface="Tahoma"/>
                <a:cs typeface="Tahoma"/>
                <a:sym typeface="Tahoma"/>
              </a:rPr>
              <a:t>Jumlah Kredit Pajak 					Rp(230.000.000,00)</a:t>
            </a:r>
            <a:endParaRPr/>
          </a:p>
          <a:p>
            <a:pPr indent="0" lvl="0" marL="0" marR="0" rtl="0" algn="l">
              <a:spcBef>
                <a:spcPts val="1000"/>
              </a:spcBef>
              <a:spcAft>
                <a:spcPts val="0"/>
              </a:spcAft>
              <a:buNone/>
            </a:pPr>
            <a:r>
              <a:rPr lang="en-US" sz="2000">
                <a:solidFill>
                  <a:srgbClr val="000099"/>
                </a:solidFill>
                <a:latin typeface="Tahoma"/>
                <a:ea typeface="Tahoma"/>
                <a:cs typeface="Tahoma"/>
                <a:sym typeface="Tahoma"/>
              </a:rPr>
              <a:t>Jumlah Lebih bayar						Rp(  10.000.000,00)</a:t>
            </a:r>
            <a:endParaRPr/>
          </a:p>
          <a:p>
            <a:pPr indent="0" lvl="0" marL="0" marR="0" rtl="0" algn="l">
              <a:spcBef>
                <a:spcPts val="1000"/>
              </a:spcBef>
              <a:spcAft>
                <a:spcPts val="0"/>
              </a:spcAft>
              <a:buNone/>
            </a:pPr>
            <a:r>
              <a:rPr lang="en-US" sz="2000">
                <a:solidFill>
                  <a:srgbClr val="000099"/>
                </a:solidFill>
                <a:latin typeface="Tahoma"/>
                <a:ea typeface="Tahoma"/>
                <a:cs typeface="Tahoma"/>
                <a:sym typeface="Tahoma"/>
              </a:rPr>
              <a:t>Dikompensasikan ke Masa Jan’22		Rp    30.000.000,00</a:t>
            </a:r>
            <a:endParaRPr/>
          </a:p>
          <a:p>
            <a:pPr indent="0" lvl="0" marL="0" marR="0" rtl="0" algn="l">
              <a:spcBef>
                <a:spcPts val="1000"/>
              </a:spcBef>
              <a:spcAft>
                <a:spcPts val="0"/>
              </a:spcAft>
              <a:buNone/>
            </a:pPr>
            <a:r>
              <a:rPr lang="en-US" sz="2000">
                <a:solidFill>
                  <a:srgbClr val="000099"/>
                </a:solidFill>
                <a:latin typeface="Tahoma"/>
                <a:ea typeface="Tahoma"/>
                <a:cs typeface="Tahoma"/>
                <a:sym typeface="Tahoma"/>
              </a:rPr>
              <a:t>Jumlah kekurangan Pokok Pajak			Rp    20.000.000,00</a:t>
            </a:r>
            <a:endParaRPr/>
          </a:p>
          <a:p>
            <a:pPr indent="0" lvl="0" marL="0" marR="0" rtl="0" algn="l">
              <a:spcBef>
                <a:spcPts val="1000"/>
              </a:spcBef>
              <a:spcAft>
                <a:spcPts val="0"/>
              </a:spcAft>
              <a:buNone/>
            </a:pPr>
            <a:r>
              <a:rPr lang="en-US" sz="2000">
                <a:solidFill>
                  <a:srgbClr val="000099"/>
                </a:solidFill>
                <a:latin typeface="Tahoma"/>
                <a:ea typeface="Tahoma"/>
                <a:cs typeface="Tahoma"/>
                <a:sym typeface="Tahoma"/>
              </a:rPr>
              <a:t>Sanksi adm. Pasal 13 (3) c (75%)		Rp    15.000.000,00</a:t>
            </a:r>
            <a:endParaRPr/>
          </a:p>
          <a:p>
            <a:pPr indent="0" lvl="0" marL="0" marR="0" rtl="0" algn="l">
              <a:spcBef>
                <a:spcPts val="1000"/>
              </a:spcBef>
              <a:spcAft>
                <a:spcPts val="0"/>
              </a:spcAft>
              <a:buNone/>
            </a:pPr>
            <a:r>
              <a:rPr lang="en-US" sz="2000">
                <a:solidFill>
                  <a:srgbClr val="000099"/>
                </a:solidFill>
                <a:latin typeface="Tahoma"/>
                <a:ea typeface="Tahoma"/>
                <a:cs typeface="Tahoma"/>
                <a:sym typeface="Tahoma"/>
              </a:rPr>
              <a:t>Jumlah pajak yang masih harus dibayar	Rp    35.000.000,00</a:t>
            </a:r>
            <a:endParaRPr/>
          </a:p>
        </p:txBody>
      </p:sp>
      <p:sp>
        <p:nvSpPr>
          <p:cNvPr id="250" name="Google Shape;250;p7"/>
          <p:cNvSpPr/>
          <p:nvPr/>
        </p:nvSpPr>
        <p:spPr>
          <a:xfrm>
            <a:off x="1219200" y="5486400"/>
            <a:ext cx="762000" cy="381000"/>
          </a:xfrm>
          <a:prstGeom prst="rightArrow">
            <a:avLst>
              <a:gd fmla="val 50000" name="adj1"/>
              <a:gd fmla="val 50000" name="adj2"/>
            </a:avLst>
          </a:prstGeom>
          <a:solidFill>
            <a:schemeClr val="accen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1" name="Google Shape;251;p7"/>
          <p:cNvSpPr txBox="1"/>
          <p:nvPr>
            <p:ph idx="12" type="sldNum"/>
          </p:nvPr>
        </p:nvSpPr>
        <p:spPr>
          <a:xfrm>
            <a:off x="8472458" y="6217622"/>
            <a:ext cx="548700" cy="524700"/>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None/>
            </a:pPr>
            <a:fld id="{00000000-1234-1234-1234-123412341234}" type="slidenum">
              <a:rPr lang="en-US"/>
              <a:t>‹#›</a:t>
            </a:fld>
            <a:endParaRPr/>
          </a:p>
        </p:txBody>
      </p:sp>
      <p:sp>
        <p:nvSpPr>
          <p:cNvPr id="252" name="Google Shape;252;p7"/>
          <p:cNvSpPr txBox="1"/>
          <p:nvPr/>
        </p:nvSpPr>
        <p:spPr>
          <a:xfrm>
            <a:off x="304800" y="-203712"/>
            <a:ext cx="82296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b="1" lang="en-US" sz="3000">
                <a:solidFill>
                  <a:srgbClr val="FFFFFF"/>
                </a:solidFill>
                <a:latin typeface="Lato"/>
                <a:ea typeface="Lato"/>
                <a:cs typeface="Lato"/>
                <a:sym typeface="Lato"/>
              </a:rPr>
              <a:t>Contoh</a:t>
            </a:r>
            <a:endParaRPr b="1" sz="3000">
              <a:solidFill>
                <a:srgbClr val="FFFFFF"/>
              </a:solidFill>
              <a:latin typeface="Lato"/>
              <a:ea typeface="Lato"/>
              <a:cs typeface="Lato"/>
              <a:sym typeface="La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45"/>
                                        </p:tgtEl>
                                        <p:attrNameLst>
                                          <p:attrName>style.visibility</p:attrName>
                                        </p:attrNameLst>
                                      </p:cBhvr>
                                      <p:to>
                                        <p:strVal val="visible"/>
                                      </p:to>
                                    </p:set>
                                    <p:anim calcmode="lin" valueType="num">
                                      <p:cBhvr additive="base">
                                        <p:cTn dur="500"/>
                                        <p:tgtEl>
                                          <p:spTgt spid="245"/>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46"/>
                                        </p:tgtEl>
                                        <p:attrNameLst>
                                          <p:attrName>style.visibility</p:attrName>
                                        </p:attrNameLst>
                                      </p:cBhvr>
                                      <p:to>
                                        <p:strVal val="visible"/>
                                      </p:to>
                                    </p:set>
                                    <p:anim calcmode="lin" valueType="num">
                                      <p:cBhvr additive="base">
                                        <p:cTn dur="500"/>
                                        <p:tgtEl>
                                          <p:spTgt spid="246"/>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47"/>
                                        </p:tgtEl>
                                        <p:attrNameLst>
                                          <p:attrName>style.visibility</p:attrName>
                                        </p:attrNameLst>
                                      </p:cBhvr>
                                      <p:to>
                                        <p:strVal val="visible"/>
                                      </p:to>
                                    </p:set>
                                    <p:anim calcmode="lin" valueType="num">
                                      <p:cBhvr additive="base">
                                        <p:cTn dur="500"/>
                                        <p:tgtEl>
                                          <p:spTgt spid="247"/>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48"/>
                                        </p:tgtEl>
                                        <p:attrNameLst>
                                          <p:attrName>style.visibility</p:attrName>
                                        </p:attrNameLst>
                                      </p:cBhvr>
                                      <p:to>
                                        <p:strVal val="visible"/>
                                      </p:to>
                                    </p:set>
                                    <p:anim calcmode="lin" valueType="num">
                                      <p:cBhvr additive="base">
                                        <p:cTn dur="500"/>
                                        <p:tgtEl>
                                          <p:spTgt spid="248"/>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50"/>
                                        </p:tgtEl>
                                        <p:attrNameLst>
                                          <p:attrName>style.visibility</p:attrName>
                                        </p:attrNameLst>
                                      </p:cBhvr>
                                      <p:to>
                                        <p:strVal val="visible"/>
                                      </p:to>
                                    </p:set>
                                    <p:anim calcmode="lin" valueType="num">
                                      <p:cBhvr additive="base">
                                        <p:cTn dur="500"/>
                                        <p:tgtEl>
                                          <p:spTgt spid="250"/>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49"/>
                                        </p:tgtEl>
                                        <p:attrNameLst>
                                          <p:attrName>style.visibility</p:attrName>
                                        </p:attrNameLst>
                                      </p:cBhvr>
                                      <p:to>
                                        <p:strVal val="visible"/>
                                      </p:to>
                                    </p:set>
                                    <p:anim calcmode="lin" valueType="num">
                                      <p:cBhvr additive="base">
                                        <p:cTn dur="500"/>
                                        <p:tgtEl>
                                          <p:spTgt spid="249"/>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8"/>
          <p:cNvSpPr/>
          <p:nvPr/>
        </p:nvSpPr>
        <p:spPr>
          <a:xfrm>
            <a:off x="152400" y="866763"/>
            <a:ext cx="8839200" cy="739800"/>
          </a:xfrm>
          <a:prstGeom prst="rect">
            <a:avLst/>
          </a:prstGeom>
          <a:noFill/>
          <a:ln cap="flat" cmpd="sng" w="38100">
            <a:solidFill>
              <a:schemeClr val="accent1"/>
            </a:solidFill>
            <a:prstDash val="solid"/>
            <a:miter lim="800000"/>
            <a:headEnd len="sm" w="sm" type="none"/>
            <a:tailEnd len="sm" w="sm" type="none"/>
          </a:ln>
        </p:spPr>
        <p:txBody>
          <a:bodyPr anchorCtr="0" anchor="t" bIns="45700" lIns="91400" spcFirstLastPara="1" rIns="91400" wrap="square" tIns="45700">
            <a:spAutoFit/>
          </a:bodyPr>
          <a:lstStyle/>
          <a:p>
            <a:pPr indent="0" lvl="0" marL="0" marR="0" rtl="0" algn="l">
              <a:spcBef>
                <a:spcPts val="0"/>
              </a:spcBef>
              <a:spcAft>
                <a:spcPts val="0"/>
              </a:spcAft>
              <a:buNone/>
            </a:pPr>
            <a:r>
              <a:rPr lang="en-US" sz="2000">
                <a:solidFill>
                  <a:schemeClr val="lt1"/>
                </a:solidFill>
                <a:latin typeface="Tahoma"/>
                <a:ea typeface="Tahoma"/>
                <a:cs typeface="Tahoma"/>
                <a:sym typeface="Tahoma"/>
              </a:rPr>
              <a:t>apabila kewajiban sebagaimana dimaksud dalam </a:t>
            </a:r>
            <a:r>
              <a:rPr b="1" lang="en-US" sz="2000">
                <a:solidFill>
                  <a:schemeClr val="lt2"/>
                </a:solidFill>
                <a:latin typeface="Tahoma"/>
                <a:ea typeface="Tahoma"/>
                <a:cs typeface="Tahoma"/>
                <a:sym typeface="Tahoma"/>
              </a:rPr>
              <a:t>Pasal 28</a:t>
            </a:r>
            <a:r>
              <a:rPr lang="en-US" sz="2000">
                <a:solidFill>
                  <a:schemeClr val="lt1"/>
                </a:solidFill>
                <a:latin typeface="Tahoma"/>
                <a:ea typeface="Tahoma"/>
                <a:cs typeface="Tahoma"/>
                <a:sym typeface="Tahoma"/>
              </a:rPr>
              <a:t> atau </a:t>
            </a:r>
            <a:r>
              <a:rPr b="1" lang="en-US" sz="2000">
                <a:solidFill>
                  <a:schemeClr val="lt2"/>
                </a:solidFill>
                <a:latin typeface="Tahoma"/>
                <a:ea typeface="Tahoma"/>
                <a:cs typeface="Tahoma"/>
                <a:sym typeface="Tahoma"/>
              </a:rPr>
              <a:t>Pasal 29</a:t>
            </a:r>
            <a:r>
              <a:rPr lang="en-US" sz="2000">
                <a:solidFill>
                  <a:schemeClr val="lt1"/>
                </a:solidFill>
                <a:latin typeface="Tahoma"/>
                <a:ea typeface="Tahoma"/>
                <a:cs typeface="Tahoma"/>
                <a:sym typeface="Tahoma"/>
              </a:rPr>
              <a:t> tidak dipenuhi sehingga tidak dapat diketahui besarnya pajak yang terutang.</a:t>
            </a:r>
            <a:endParaRPr>
              <a:solidFill>
                <a:schemeClr val="lt1"/>
              </a:solidFill>
            </a:endParaRPr>
          </a:p>
        </p:txBody>
      </p:sp>
      <p:sp>
        <p:nvSpPr>
          <p:cNvPr id="258" name="Google Shape;258;p8"/>
          <p:cNvSpPr/>
          <p:nvPr/>
        </p:nvSpPr>
        <p:spPr>
          <a:xfrm>
            <a:off x="7772400" y="533400"/>
            <a:ext cx="609600" cy="457200"/>
          </a:xfrm>
          <a:prstGeom prst="downArrow">
            <a:avLst>
              <a:gd fmla="val 50000" name="adj1"/>
              <a:gd fmla="val 25000" name="adj2"/>
            </a:avLst>
          </a:prstGeom>
          <a:solidFill>
            <a:schemeClr val="accen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59" name="Google Shape;259;p8"/>
          <p:cNvCxnSpPr>
            <a:endCxn id="260" idx="3"/>
          </p:cNvCxnSpPr>
          <p:nvPr/>
        </p:nvCxnSpPr>
        <p:spPr>
          <a:xfrm flipH="1">
            <a:off x="2819400" y="1219150"/>
            <a:ext cx="3481500" cy="787500"/>
          </a:xfrm>
          <a:prstGeom prst="straightConnector1">
            <a:avLst/>
          </a:prstGeom>
          <a:noFill/>
          <a:ln cap="flat" cmpd="sng" w="28575">
            <a:solidFill>
              <a:schemeClr val="lt2"/>
            </a:solidFill>
            <a:prstDash val="solid"/>
            <a:round/>
            <a:headEnd len="med" w="med" type="none"/>
            <a:tailEnd len="med" w="med" type="triangle"/>
          </a:ln>
        </p:spPr>
      </p:cxnSp>
      <p:sp>
        <p:nvSpPr>
          <p:cNvPr id="260" name="Google Shape;260;p8"/>
          <p:cNvSpPr/>
          <p:nvPr/>
        </p:nvSpPr>
        <p:spPr>
          <a:xfrm>
            <a:off x="76200" y="1651000"/>
            <a:ext cx="2743200" cy="711300"/>
          </a:xfrm>
          <a:prstGeom prst="rect">
            <a:avLst/>
          </a:prstGeom>
          <a:noFill/>
          <a:ln cap="flat" cmpd="sng" w="19050">
            <a:solidFill>
              <a:schemeClr val="lt2"/>
            </a:solidFill>
            <a:prstDash val="solid"/>
            <a:miter lim="800000"/>
            <a:headEnd len="sm" w="sm" type="none"/>
            <a:tailEnd len="sm" w="sm" type="none"/>
          </a:ln>
        </p:spPr>
        <p:txBody>
          <a:bodyPr anchorCtr="0" anchor="t" bIns="45700" lIns="91400" spcFirstLastPara="1" rIns="91400" wrap="square" tIns="45700">
            <a:spAutoFit/>
          </a:bodyPr>
          <a:lstStyle/>
          <a:p>
            <a:pPr indent="0" lvl="0" marL="0" marR="0" rtl="0" algn="ctr">
              <a:spcBef>
                <a:spcPts val="0"/>
              </a:spcBef>
              <a:spcAft>
                <a:spcPts val="0"/>
              </a:spcAft>
              <a:buNone/>
            </a:pPr>
            <a:r>
              <a:rPr i="1" lang="en-US" sz="2000">
                <a:solidFill>
                  <a:schemeClr val="lt1"/>
                </a:solidFill>
                <a:latin typeface="Tahoma"/>
                <a:ea typeface="Tahoma"/>
                <a:cs typeface="Tahoma"/>
                <a:sym typeface="Tahoma"/>
              </a:rPr>
              <a:t>Ketentuan mengenai </a:t>
            </a:r>
            <a:r>
              <a:rPr b="1" i="1" lang="en-US" sz="2000">
                <a:solidFill>
                  <a:schemeClr val="lt1"/>
                </a:solidFill>
                <a:latin typeface="Tahoma"/>
                <a:ea typeface="Tahoma"/>
                <a:cs typeface="Tahoma"/>
                <a:sym typeface="Tahoma"/>
              </a:rPr>
              <a:t>PEMBUKUAN</a:t>
            </a:r>
            <a:endParaRPr b="1">
              <a:solidFill>
                <a:schemeClr val="lt1"/>
              </a:solidFill>
            </a:endParaRPr>
          </a:p>
        </p:txBody>
      </p:sp>
      <p:cxnSp>
        <p:nvCxnSpPr>
          <p:cNvPr id="261" name="Google Shape;261;p8"/>
          <p:cNvCxnSpPr>
            <a:endCxn id="262" idx="0"/>
          </p:cNvCxnSpPr>
          <p:nvPr/>
        </p:nvCxnSpPr>
        <p:spPr>
          <a:xfrm flipH="1">
            <a:off x="6614550" y="1219225"/>
            <a:ext cx="1270500" cy="703200"/>
          </a:xfrm>
          <a:prstGeom prst="straightConnector1">
            <a:avLst/>
          </a:prstGeom>
          <a:noFill/>
          <a:ln cap="flat" cmpd="sng" w="28575">
            <a:solidFill>
              <a:schemeClr val="lt2"/>
            </a:solidFill>
            <a:prstDash val="solid"/>
            <a:round/>
            <a:headEnd len="med" w="med" type="none"/>
            <a:tailEnd len="med" w="med" type="triangle"/>
          </a:ln>
        </p:spPr>
      </p:cxnSp>
      <p:sp>
        <p:nvSpPr>
          <p:cNvPr id="262" name="Google Shape;262;p8"/>
          <p:cNvSpPr/>
          <p:nvPr/>
        </p:nvSpPr>
        <p:spPr>
          <a:xfrm>
            <a:off x="4756650" y="1922425"/>
            <a:ext cx="3715800" cy="711300"/>
          </a:xfrm>
          <a:prstGeom prst="rect">
            <a:avLst/>
          </a:prstGeom>
          <a:noFill/>
          <a:ln cap="flat" cmpd="sng" w="19050">
            <a:solidFill>
              <a:schemeClr val="lt2"/>
            </a:solidFill>
            <a:prstDash val="solid"/>
            <a:miter lim="800000"/>
            <a:headEnd len="sm" w="sm" type="none"/>
            <a:tailEnd len="sm" w="sm" type="none"/>
          </a:ln>
        </p:spPr>
        <p:txBody>
          <a:bodyPr anchorCtr="0" anchor="t" bIns="45700" lIns="91400" spcFirstLastPara="1" rIns="91400" wrap="square" tIns="45700">
            <a:spAutoFit/>
          </a:bodyPr>
          <a:lstStyle/>
          <a:p>
            <a:pPr indent="0" lvl="0" marL="0" marR="0" rtl="0" algn="ctr">
              <a:spcBef>
                <a:spcPts val="0"/>
              </a:spcBef>
              <a:spcAft>
                <a:spcPts val="0"/>
              </a:spcAft>
              <a:buNone/>
            </a:pPr>
            <a:r>
              <a:rPr i="1" lang="en-US" sz="2000">
                <a:solidFill>
                  <a:schemeClr val="lt1"/>
                </a:solidFill>
                <a:latin typeface="Tahoma"/>
                <a:ea typeface="Tahoma"/>
                <a:cs typeface="Tahoma"/>
                <a:sym typeface="Tahoma"/>
              </a:rPr>
              <a:t>Kewajiban WP ketika dilakukan pemeriksaan</a:t>
            </a:r>
            <a:endParaRPr>
              <a:solidFill>
                <a:schemeClr val="lt1"/>
              </a:solidFill>
            </a:endParaRPr>
          </a:p>
        </p:txBody>
      </p:sp>
      <p:sp>
        <p:nvSpPr>
          <p:cNvPr id="263" name="Google Shape;263;p8"/>
          <p:cNvSpPr/>
          <p:nvPr/>
        </p:nvSpPr>
        <p:spPr>
          <a:xfrm>
            <a:off x="3657600" y="1901800"/>
            <a:ext cx="609600" cy="838200"/>
          </a:xfrm>
          <a:prstGeom prst="downArrow">
            <a:avLst>
              <a:gd fmla="val 50000" name="adj1"/>
              <a:gd fmla="val 34375" name="adj2"/>
            </a:avLst>
          </a:prstGeom>
          <a:solidFill>
            <a:schemeClr val="accen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4" name="Google Shape;264;p8"/>
          <p:cNvSpPr/>
          <p:nvPr/>
        </p:nvSpPr>
        <p:spPr>
          <a:xfrm>
            <a:off x="228600" y="2865375"/>
            <a:ext cx="8686800" cy="3437100"/>
          </a:xfrm>
          <a:prstGeom prst="rect">
            <a:avLst/>
          </a:prstGeom>
          <a:noFill/>
          <a:ln cap="flat" cmpd="sng" w="25400">
            <a:solidFill>
              <a:schemeClr val="accent1"/>
            </a:solidFill>
            <a:prstDash val="solid"/>
            <a:round/>
            <a:headEnd len="sm" w="sm" type="none"/>
            <a:tailEnd len="sm" w="sm" type="none"/>
          </a:ln>
        </p:spPr>
        <p:txBody>
          <a:bodyPr anchorCtr="0" anchor="t" bIns="45700" lIns="91400" spcFirstLastPara="1" rIns="91400" wrap="square" tIns="45700">
            <a:spAutoFit/>
          </a:bodyPr>
          <a:lstStyle/>
          <a:p>
            <a:pPr indent="0" lvl="0" marL="0" marR="0" rtl="0" algn="just">
              <a:lnSpc>
                <a:spcPct val="80000"/>
              </a:lnSpc>
              <a:spcBef>
                <a:spcPts val="0"/>
              </a:spcBef>
              <a:spcAft>
                <a:spcPts val="0"/>
              </a:spcAft>
              <a:buNone/>
            </a:pPr>
            <a:r>
              <a:rPr b="1" lang="en-US" sz="2000">
                <a:solidFill>
                  <a:schemeClr val="lt1"/>
                </a:solidFill>
                <a:latin typeface="Calibri"/>
                <a:ea typeface="Calibri"/>
                <a:cs typeface="Calibri"/>
                <a:sym typeface="Calibri"/>
              </a:rPr>
              <a:t>Jumlah pajak dalam Surat Ketetapan Pajak Kurang Bayar sebagaimana dimaksud pada ayat (1) huruf b, huruf c, dan </a:t>
            </a:r>
            <a:r>
              <a:rPr b="1" lang="en-US" sz="2000">
                <a:solidFill>
                  <a:schemeClr val="accent1"/>
                </a:solidFill>
                <a:latin typeface="Calibri"/>
                <a:ea typeface="Calibri"/>
                <a:cs typeface="Calibri"/>
                <a:sym typeface="Calibri"/>
              </a:rPr>
              <a:t>huruf d</a:t>
            </a:r>
            <a:r>
              <a:rPr b="1" lang="en-US" sz="2000">
                <a:solidFill>
                  <a:schemeClr val="lt1"/>
                </a:solidFill>
                <a:latin typeface="Calibri"/>
                <a:ea typeface="Calibri"/>
                <a:cs typeface="Calibri"/>
                <a:sym typeface="Calibri"/>
              </a:rPr>
              <a:t> ditambah dengan sanksi administrasi berupa kenaikan sebesar :</a:t>
            </a:r>
            <a:endParaRPr b="1" sz="2000">
              <a:solidFill>
                <a:schemeClr val="lt1"/>
              </a:solidFill>
              <a:latin typeface="Calibri"/>
              <a:ea typeface="Calibri"/>
              <a:cs typeface="Calibri"/>
              <a:sym typeface="Calibri"/>
            </a:endParaRPr>
          </a:p>
          <a:p>
            <a:pPr indent="-241300" lvl="0" marL="285750" marR="0" rtl="0" algn="just">
              <a:lnSpc>
                <a:spcPct val="80000"/>
              </a:lnSpc>
              <a:spcBef>
                <a:spcPts val="0"/>
              </a:spcBef>
              <a:spcAft>
                <a:spcPts val="0"/>
              </a:spcAft>
              <a:buClr>
                <a:schemeClr val="lt1"/>
              </a:buClr>
              <a:buSzPts val="2000"/>
              <a:buFont typeface="Calibri"/>
              <a:buAutoNum type="alphaLcPeriod"/>
            </a:pPr>
            <a:r>
              <a:rPr b="1" lang="en-US" sz="2000">
                <a:solidFill>
                  <a:schemeClr val="lt1"/>
                </a:solidFill>
                <a:latin typeface="Calibri"/>
                <a:ea typeface="Calibri"/>
                <a:cs typeface="Calibri"/>
                <a:sym typeface="Calibri"/>
              </a:rPr>
              <a:t>Bunga dari Pajak Penghasilan yang tidak atau kurang dibayar dalam 1 Tahun Pajak</a:t>
            </a:r>
            <a:endParaRPr b="1" sz="2000">
              <a:solidFill>
                <a:schemeClr val="lt1"/>
              </a:solidFill>
              <a:latin typeface="Calibri"/>
              <a:ea typeface="Calibri"/>
              <a:cs typeface="Calibri"/>
              <a:sym typeface="Calibri"/>
            </a:endParaRPr>
          </a:p>
          <a:p>
            <a:pPr indent="-241300" lvl="0" marL="285750" marR="0" rtl="0" algn="just">
              <a:lnSpc>
                <a:spcPct val="80000"/>
              </a:lnSpc>
              <a:spcBef>
                <a:spcPts val="0"/>
              </a:spcBef>
              <a:spcAft>
                <a:spcPts val="0"/>
              </a:spcAft>
              <a:buClr>
                <a:schemeClr val="lt1"/>
              </a:buClr>
              <a:buSzPts val="2000"/>
              <a:buFont typeface="Calibri"/>
              <a:buAutoNum type="alphaLcPeriod"/>
            </a:pPr>
            <a:r>
              <a:rPr b="1" lang="en-US" sz="2000">
                <a:solidFill>
                  <a:schemeClr val="lt1"/>
                </a:solidFill>
                <a:latin typeface="Calibri"/>
                <a:ea typeface="Calibri"/>
                <a:cs typeface="Calibri"/>
                <a:sym typeface="Calibri"/>
              </a:rPr>
              <a:t>Bunga dari Pajak Penghasilan yang tidak atau kurang dipotong atau dipungut</a:t>
            </a:r>
            <a:endParaRPr b="1" sz="2000">
              <a:solidFill>
                <a:schemeClr val="lt1"/>
              </a:solidFill>
              <a:latin typeface="Calibri"/>
              <a:ea typeface="Calibri"/>
              <a:cs typeface="Calibri"/>
              <a:sym typeface="Calibri"/>
            </a:endParaRPr>
          </a:p>
          <a:p>
            <a:pPr indent="-241300" lvl="0" marL="285750" marR="0" rtl="0" algn="just">
              <a:lnSpc>
                <a:spcPct val="80000"/>
              </a:lnSpc>
              <a:spcBef>
                <a:spcPts val="0"/>
              </a:spcBef>
              <a:spcAft>
                <a:spcPts val="0"/>
              </a:spcAft>
              <a:buClr>
                <a:schemeClr val="lt1"/>
              </a:buClr>
              <a:buSzPts val="2000"/>
              <a:buFont typeface="Calibri"/>
              <a:buAutoNum type="alphaLcPeriod"/>
            </a:pPr>
            <a:r>
              <a:rPr b="1" lang="en-US" sz="2000">
                <a:solidFill>
                  <a:schemeClr val="lt1"/>
                </a:solidFill>
                <a:latin typeface="Calibri"/>
                <a:ea typeface="Calibri"/>
                <a:cs typeface="Calibri"/>
                <a:sym typeface="Calibri"/>
              </a:rPr>
              <a:t>75 % (seratus persen) dari Pajak Penghasilan yang tidak atau kurang dipotong, tidak atau kurang dipungut, tidak atau kurang disetor, dan dipotong atau dipungut tetapi tidak atau kurang disetor; atau</a:t>
            </a:r>
            <a:endParaRPr b="1" sz="2000">
              <a:solidFill>
                <a:schemeClr val="lt1"/>
              </a:solidFill>
              <a:latin typeface="Calibri"/>
              <a:ea typeface="Calibri"/>
              <a:cs typeface="Calibri"/>
              <a:sym typeface="Calibri"/>
            </a:endParaRPr>
          </a:p>
          <a:p>
            <a:pPr indent="-241300" lvl="0" marL="285750" marR="0" rtl="0" algn="just">
              <a:lnSpc>
                <a:spcPct val="80000"/>
              </a:lnSpc>
              <a:spcBef>
                <a:spcPts val="0"/>
              </a:spcBef>
              <a:spcAft>
                <a:spcPts val="0"/>
              </a:spcAft>
              <a:buClr>
                <a:schemeClr val="lt1"/>
              </a:buClr>
              <a:buSzPts val="2000"/>
              <a:buFont typeface="Calibri"/>
              <a:buAutoNum type="alphaLcPeriod"/>
            </a:pPr>
            <a:r>
              <a:rPr b="1" lang="en-US" sz="2000">
                <a:solidFill>
                  <a:schemeClr val="lt1"/>
                </a:solidFill>
                <a:latin typeface="Calibri"/>
                <a:ea typeface="Calibri"/>
                <a:cs typeface="Calibri"/>
                <a:sym typeface="Calibri"/>
              </a:rPr>
              <a:t>75 % (seratus persen) dari Pajak Pertambahan Nilai Barang dan Jasa dan Pajak Penjualan Atas Barang Mewah yang tidak atau kurang dibayar.</a:t>
            </a:r>
            <a:endParaRPr b="1" sz="2000">
              <a:solidFill>
                <a:schemeClr val="lt1"/>
              </a:solidFill>
              <a:latin typeface="Calibri"/>
              <a:ea typeface="Calibri"/>
              <a:cs typeface="Calibri"/>
              <a:sym typeface="Calibri"/>
            </a:endParaRPr>
          </a:p>
          <a:p>
            <a:pPr indent="0" lvl="0" marL="0" marR="0" rtl="0" algn="just">
              <a:lnSpc>
                <a:spcPct val="80000"/>
              </a:lnSpc>
              <a:spcBef>
                <a:spcPts val="0"/>
              </a:spcBef>
              <a:spcAft>
                <a:spcPts val="0"/>
              </a:spcAft>
              <a:buNone/>
            </a:pPr>
            <a:r>
              <a:t/>
            </a:r>
            <a:endParaRPr b="1" sz="2000">
              <a:solidFill>
                <a:schemeClr val="dk1"/>
              </a:solidFill>
              <a:latin typeface="Calibri"/>
              <a:ea typeface="Calibri"/>
              <a:cs typeface="Calibri"/>
              <a:sym typeface="Calibri"/>
            </a:endParaRPr>
          </a:p>
          <a:p>
            <a:pPr indent="-457200" lvl="0" marL="457200" marR="0" rtl="0" algn="l">
              <a:lnSpc>
                <a:spcPct val="80000"/>
              </a:lnSpc>
              <a:spcBef>
                <a:spcPts val="1000"/>
              </a:spcBef>
              <a:spcAft>
                <a:spcPts val="0"/>
              </a:spcAft>
              <a:buNone/>
            </a:pPr>
            <a:r>
              <a:rPr b="1" lang="en-US" sz="2000">
                <a:solidFill>
                  <a:schemeClr val="accent1"/>
                </a:solidFill>
                <a:latin typeface="Calibri"/>
                <a:ea typeface="Calibri"/>
                <a:cs typeface="Calibri"/>
                <a:sym typeface="Calibri"/>
              </a:rPr>
              <a:t>{Pasal 13 (3) UU KUP}</a:t>
            </a:r>
            <a:endParaRPr>
              <a:solidFill>
                <a:schemeClr val="accent1"/>
              </a:solidFill>
            </a:endParaRPr>
          </a:p>
        </p:txBody>
      </p:sp>
      <p:sp>
        <p:nvSpPr>
          <p:cNvPr id="265" name="Google Shape;265;p8"/>
          <p:cNvSpPr/>
          <p:nvPr/>
        </p:nvSpPr>
        <p:spPr>
          <a:xfrm>
            <a:off x="228600" y="533400"/>
            <a:ext cx="323850" cy="288925"/>
          </a:xfrm>
          <a:prstGeom prst="bracketPair">
            <a:avLst/>
          </a:prstGeom>
          <a:noFill/>
          <a:ln cap="flat" cmpd="sng" w="28575">
            <a:solidFill>
              <a:schemeClr val="dk1"/>
            </a:solidFill>
            <a:prstDash val="solid"/>
            <a:round/>
            <a:headEnd len="sm" w="sm" type="none"/>
            <a:tailEnd len="sm" w="sm" type="none"/>
          </a:ln>
        </p:spPr>
        <p:txBody>
          <a:bodyPr anchorCtr="0" anchor="ctr" bIns="45700" lIns="91400" spcFirstLastPara="1" rIns="91400" wrap="square" tIns="45700">
            <a:noAutofit/>
          </a:bodyPr>
          <a:lstStyle/>
          <a:p>
            <a:pPr indent="0" lvl="0" marL="0" marR="0" rtl="0" algn="l">
              <a:spcBef>
                <a:spcPts val="0"/>
              </a:spcBef>
              <a:spcAft>
                <a:spcPts val="0"/>
              </a:spcAft>
              <a:buNone/>
            </a:pPr>
            <a:r>
              <a:rPr b="1" lang="en-US" sz="1800">
                <a:solidFill>
                  <a:schemeClr val="dk1"/>
                </a:solidFill>
                <a:latin typeface="Calibri"/>
                <a:ea typeface="Calibri"/>
                <a:cs typeface="Calibri"/>
                <a:sym typeface="Calibri"/>
              </a:rPr>
              <a:t>d</a:t>
            </a:r>
            <a:endParaRPr/>
          </a:p>
        </p:txBody>
      </p:sp>
      <p:sp>
        <p:nvSpPr>
          <p:cNvPr id="266" name="Google Shape;266;p8"/>
          <p:cNvSpPr txBox="1"/>
          <p:nvPr>
            <p:ph idx="12" type="sldNum"/>
          </p:nvPr>
        </p:nvSpPr>
        <p:spPr>
          <a:xfrm>
            <a:off x="8472458" y="6217622"/>
            <a:ext cx="548700" cy="524700"/>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None/>
            </a:pPr>
            <a:fld id="{00000000-1234-1234-1234-123412341234}" type="slidenum">
              <a:rPr lang="en-US"/>
              <a:t>‹#›</a:t>
            </a:fld>
            <a:endParaRPr/>
          </a:p>
        </p:txBody>
      </p:sp>
      <p:sp>
        <p:nvSpPr>
          <p:cNvPr id="267" name="Google Shape;267;p8"/>
          <p:cNvSpPr txBox="1"/>
          <p:nvPr/>
        </p:nvSpPr>
        <p:spPr>
          <a:xfrm>
            <a:off x="152400" y="-127512"/>
            <a:ext cx="8229600" cy="1143000"/>
          </a:xfrm>
          <a:prstGeom prst="rect">
            <a:avLst/>
          </a:prstGeom>
          <a:noFill/>
          <a:ln>
            <a:noFill/>
          </a:ln>
        </p:spPr>
        <p:txBody>
          <a:bodyPr anchorCtr="0" anchor="ctr" bIns="45700" lIns="91425" spcFirstLastPara="1" rIns="91425" wrap="square" tIns="45700">
            <a:normAutofit/>
          </a:bodyPr>
          <a:lstStyle/>
          <a:p>
            <a:pPr indent="0" lvl="0" marL="0" rtl="0" algn="just">
              <a:spcBef>
                <a:spcPts val="0"/>
              </a:spcBef>
              <a:spcAft>
                <a:spcPts val="0"/>
              </a:spcAft>
              <a:buNone/>
            </a:pPr>
            <a:r>
              <a:rPr b="1" lang="en-US" sz="3000">
                <a:solidFill>
                  <a:srgbClr val="FFFFFF"/>
                </a:solidFill>
                <a:latin typeface="Lato"/>
                <a:ea typeface="Lato"/>
                <a:cs typeface="Lato"/>
                <a:sym typeface="Lato"/>
              </a:rPr>
              <a:t>Penerbitan SKPKB</a:t>
            </a:r>
            <a:endParaRPr b="1" sz="3000">
              <a:solidFill>
                <a:srgbClr val="FFFFFF"/>
              </a:solidFill>
              <a:latin typeface="Lato"/>
              <a:ea typeface="Lato"/>
              <a:cs typeface="Lato"/>
              <a:sym typeface="Lato"/>
            </a:endParaRPr>
          </a:p>
          <a:p>
            <a:pPr indent="0" lvl="0" marL="0" rtl="0" algn="just">
              <a:spcBef>
                <a:spcPts val="0"/>
              </a:spcBef>
              <a:spcAft>
                <a:spcPts val="0"/>
              </a:spcAft>
              <a:buNone/>
            </a:pPr>
            <a:r>
              <a:rPr b="1" lang="en-US" sz="2000">
                <a:solidFill>
                  <a:srgbClr val="FFFFFF"/>
                </a:solidFill>
                <a:latin typeface="Lato"/>
                <a:ea typeface="Lato"/>
                <a:cs typeface="Lato"/>
                <a:sym typeface="Lato"/>
              </a:rPr>
              <a:t>(d)</a:t>
            </a:r>
            <a:endParaRPr b="1" sz="2000">
              <a:solidFill>
                <a:srgbClr val="FFFFFF"/>
              </a:solidFill>
              <a:latin typeface="Lato"/>
              <a:ea typeface="Lato"/>
              <a:cs typeface="Lato"/>
              <a:sym typeface="Lato"/>
            </a:endParaRPr>
          </a:p>
        </p:txBody>
      </p:sp>
      <p:sp>
        <p:nvSpPr>
          <p:cNvPr id="268" name="Google Shape;268;p8"/>
          <p:cNvSpPr/>
          <p:nvPr/>
        </p:nvSpPr>
        <p:spPr>
          <a:xfrm>
            <a:off x="6553200" y="0"/>
            <a:ext cx="2438400" cy="609600"/>
          </a:xfrm>
          <a:prstGeom prst="rect">
            <a:avLst/>
          </a:prstGeom>
          <a:noFill/>
          <a:ln>
            <a:noFill/>
          </a:ln>
        </p:spPr>
        <p:txBody>
          <a:bodyPr anchorCtr="0" anchor="ctr" bIns="45700" lIns="91400" spcFirstLastPara="1" rIns="91400" wrap="square" tIns="45700">
            <a:noAutofit/>
          </a:bodyPr>
          <a:lstStyle/>
          <a:p>
            <a:pPr indent="0" lvl="0" marL="0" marR="0" rtl="0" algn="l">
              <a:spcBef>
                <a:spcPts val="0"/>
              </a:spcBef>
              <a:spcAft>
                <a:spcPts val="0"/>
              </a:spcAft>
              <a:buNone/>
            </a:pPr>
            <a:r>
              <a:rPr lang="en-US">
                <a:solidFill>
                  <a:schemeClr val="lt1"/>
                </a:solidFill>
                <a:latin typeface="Tahoma"/>
                <a:ea typeface="Tahoma"/>
                <a:cs typeface="Tahoma"/>
                <a:sym typeface="Tahoma"/>
              </a:rPr>
              <a:t>Pasal 13 (1) huruf d UU KUP</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58"/>
                                        </p:tgtEl>
                                        <p:attrNameLst>
                                          <p:attrName>style.visibility</p:attrName>
                                        </p:attrNameLst>
                                      </p:cBhvr>
                                      <p:to>
                                        <p:strVal val="visible"/>
                                      </p:to>
                                    </p:set>
                                    <p:anim calcmode="lin" valueType="num">
                                      <p:cBhvr additive="base">
                                        <p:cTn dur="500"/>
                                        <p:tgtEl>
                                          <p:spTgt spid="258"/>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5"/>
                                        </p:tgtEl>
                                        <p:attrNameLst>
                                          <p:attrName>style.visibility</p:attrName>
                                        </p:attrNameLst>
                                      </p:cBhvr>
                                      <p:to>
                                        <p:strVal val="visible"/>
                                      </p:to>
                                    </p:set>
                                    <p:animEffect filter="fade" transition="in">
                                      <p:cBhvr>
                                        <p:cTn dur="1000"/>
                                        <p:tgtEl>
                                          <p:spTgt spid="26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57"/>
                                        </p:tgtEl>
                                        <p:attrNameLst>
                                          <p:attrName>style.visibility</p:attrName>
                                        </p:attrNameLst>
                                      </p:cBhvr>
                                      <p:to>
                                        <p:strVal val="visible"/>
                                      </p:to>
                                    </p:set>
                                    <p:anim calcmode="lin" valueType="num">
                                      <p:cBhvr additive="base">
                                        <p:cTn dur="500"/>
                                        <p:tgtEl>
                                          <p:spTgt spid="257"/>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59"/>
                                        </p:tgtEl>
                                        <p:attrNameLst>
                                          <p:attrName>style.visibility</p:attrName>
                                        </p:attrNameLst>
                                      </p:cBhvr>
                                      <p:to>
                                        <p:strVal val="visible"/>
                                      </p:to>
                                    </p:set>
                                    <p:anim calcmode="lin" valueType="num">
                                      <p:cBhvr additive="base">
                                        <p:cTn dur="500"/>
                                        <p:tgtEl>
                                          <p:spTgt spid="259"/>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60"/>
                                        </p:tgtEl>
                                        <p:attrNameLst>
                                          <p:attrName>style.visibility</p:attrName>
                                        </p:attrNameLst>
                                      </p:cBhvr>
                                      <p:to>
                                        <p:strVal val="visible"/>
                                      </p:to>
                                    </p:set>
                                    <p:anim calcmode="lin" valueType="num">
                                      <p:cBhvr additive="base">
                                        <p:cTn dur="500"/>
                                        <p:tgtEl>
                                          <p:spTgt spid="260"/>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61"/>
                                        </p:tgtEl>
                                        <p:attrNameLst>
                                          <p:attrName>style.visibility</p:attrName>
                                        </p:attrNameLst>
                                      </p:cBhvr>
                                      <p:to>
                                        <p:strVal val="visible"/>
                                      </p:to>
                                    </p:set>
                                    <p:anim calcmode="lin" valueType="num">
                                      <p:cBhvr additive="base">
                                        <p:cTn dur="500"/>
                                        <p:tgtEl>
                                          <p:spTgt spid="261"/>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62"/>
                                        </p:tgtEl>
                                        <p:attrNameLst>
                                          <p:attrName>style.visibility</p:attrName>
                                        </p:attrNameLst>
                                      </p:cBhvr>
                                      <p:to>
                                        <p:strVal val="visible"/>
                                      </p:to>
                                    </p:set>
                                    <p:anim calcmode="lin" valueType="num">
                                      <p:cBhvr additive="base">
                                        <p:cTn dur="500"/>
                                        <p:tgtEl>
                                          <p:spTgt spid="262"/>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63"/>
                                        </p:tgtEl>
                                        <p:attrNameLst>
                                          <p:attrName>style.visibility</p:attrName>
                                        </p:attrNameLst>
                                      </p:cBhvr>
                                      <p:to>
                                        <p:strVal val="visible"/>
                                      </p:to>
                                    </p:set>
                                    <p:anim calcmode="lin" valueType="num">
                                      <p:cBhvr additive="base">
                                        <p:cTn dur="500"/>
                                        <p:tgtEl>
                                          <p:spTgt spid="263"/>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64"/>
                                        </p:tgtEl>
                                        <p:attrNameLst>
                                          <p:attrName>style.visibility</p:attrName>
                                        </p:attrNameLst>
                                      </p:cBhvr>
                                      <p:to>
                                        <p:strVal val="visible"/>
                                      </p:to>
                                    </p:set>
                                    <p:anim calcmode="lin" valueType="num">
                                      <p:cBhvr additive="base">
                                        <p:cTn dur="500"/>
                                        <p:tgtEl>
                                          <p:spTgt spid="264"/>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9"/>
          <p:cNvSpPr/>
          <p:nvPr/>
        </p:nvSpPr>
        <p:spPr>
          <a:xfrm>
            <a:off x="152400" y="688600"/>
            <a:ext cx="8815500" cy="2417100"/>
          </a:xfrm>
          <a:prstGeom prst="rect">
            <a:avLst/>
          </a:prstGeom>
          <a:noFill/>
          <a:ln cap="flat" cmpd="sng" w="28575">
            <a:solidFill>
              <a:schemeClr val="accent1"/>
            </a:solidFill>
            <a:prstDash val="solid"/>
            <a:round/>
            <a:headEnd len="sm" w="sm" type="none"/>
            <a:tailEnd len="sm" w="sm" type="none"/>
          </a:ln>
        </p:spPr>
        <p:txBody>
          <a:bodyPr anchorCtr="0" anchor="t" bIns="45700" lIns="91400" spcFirstLastPara="1" rIns="91400" wrap="square" tIns="45700">
            <a:spAutoFit/>
          </a:bodyPr>
          <a:lstStyle/>
          <a:p>
            <a:pPr indent="0" lvl="0" marL="0" marR="0" rtl="0" algn="just">
              <a:lnSpc>
                <a:spcPct val="80000"/>
              </a:lnSpc>
              <a:spcBef>
                <a:spcPts val="0"/>
              </a:spcBef>
              <a:spcAft>
                <a:spcPts val="0"/>
              </a:spcAft>
              <a:buNone/>
            </a:pPr>
            <a:r>
              <a:rPr lang="en-US" sz="1700">
                <a:solidFill>
                  <a:schemeClr val="lt1"/>
                </a:solidFill>
                <a:latin typeface="Lato"/>
                <a:ea typeface="Lato"/>
                <a:cs typeface="Lato"/>
                <a:sym typeface="Lato"/>
              </a:rPr>
              <a:t>PT SHinee adalah WP badan yang melakukan kegiatan usaha perdagangan barang-barang elektronik, menyampaikan SPT PPh badan Tahun 2021 (tahun takwim) pada tgl 30 April 2022, dengan perincian sbb:</a:t>
            </a:r>
            <a:endParaRPr sz="1300">
              <a:solidFill>
                <a:schemeClr val="lt1"/>
              </a:solidFill>
              <a:latin typeface="Lato"/>
              <a:ea typeface="Lato"/>
              <a:cs typeface="Lato"/>
              <a:sym typeface="Lato"/>
            </a:endParaRPr>
          </a:p>
          <a:p>
            <a:pPr indent="0" lvl="0" marL="0" marR="0" rtl="0" algn="just">
              <a:lnSpc>
                <a:spcPct val="80000"/>
              </a:lnSpc>
              <a:spcBef>
                <a:spcPts val="900"/>
              </a:spcBef>
              <a:spcAft>
                <a:spcPts val="0"/>
              </a:spcAft>
              <a:buNone/>
            </a:pPr>
            <a:r>
              <a:rPr lang="en-US" sz="1700">
                <a:solidFill>
                  <a:schemeClr val="lt1"/>
                </a:solidFill>
                <a:latin typeface="Lato"/>
                <a:ea typeface="Lato"/>
                <a:cs typeface="Lato"/>
                <a:sym typeface="Lato"/>
              </a:rPr>
              <a:t>Penghasilan Neto										Rp1.000.000.000,00</a:t>
            </a:r>
            <a:endParaRPr sz="1300">
              <a:solidFill>
                <a:schemeClr val="lt1"/>
              </a:solidFill>
              <a:latin typeface="Lato"/>
              <a:ea typeface="Lato"/>
              <a:cs typeface="Lato"/>
              <a:sym typeface="Lato"/>
            </a:endParaRPr>
          </a:p>
          <a:p>
            <a:pPr indent="0" lvl="0" marL="0" marR="0" rtl="0" algn="just">
              <a:lnSpc>
                <a:spcPct val="80000"/>
              </a:lnSpc>
              <a:spcBef>
                <a:spcPts val="900"/>
              </a:spcBef>
              <a:spcAft>
                <a:spcPts val="0"/>
              </a:spcAft>
              <a:buNone/>
            </a:pPr>
            <a:r>
              <a:rPr lang="en-US" sz="1700">
                <a:solidFill>
                  <a:schemeClr val="lt1"/>
                </a:solidFill>
                <a:latin typeface="Lato"/>
                <a:ea typeface="Lato"/>
                <a:cs typeface="Lato"/>
                <a:sym typeface="Lato"/>
              </a:rPr>
              <a:t>PPh terutang											Rp   282.500.000,00</a:t>
            </a:r>
            <a:endParaRPr sz="1300">
              <a:solidFill>
                <a:schemeClr val="lt1"/>
              </a:solidFill>
              <a:latin typeface="Lato"/>
              <a:ea typeface="Lato"/>
              <a:cs typeface="Lato"/>
              <a:sym typeface="Lato"/>
            </a:endParaRPr>
          </a:p>
          <a:p>
            <a:pPr indent="0" lvl="0" marL="0" marR="0" rtl="0" algn="just">
              <a:lnSpc>
                <a:spcPct val="80000"/>
              </a:lnSpc>
              <a:spcBef>
                <a:spcPts val="900"/>
              </a:spcBef>
              <a:spcAft>
                <a:spcPts val="0"/>
              </a:spcAft>
              <a:buNone/>
            </a:pPr>
            <a:r>
              <a:rPr lang="en-US" sz="1700">
                <a:solidFill>
                  <a:schemeClr val="lt1"/>
                </a:solidFill>
                <a:latin typeface="Lato"/>
                <a:ea typeface="Lato"/>
                <a:cs typeface="Lato"/>
                <a:sym typeface="Lato"/>
              </a:rPr>
              <a:t>Kredit Pajak											Rp   202.500.000,00</a:t>
            </a:r>
            <a:endParaRPr sz="1300">
              <a:solidFill>
                <a:schemeClr val="lt1"/>
              </a:solidFill>
              <a:latin typeface="Lato"/>
              <a:ea typeface="Lato"/>
              <a:cs typeface="Lato"/>
              <a:sym typeface="Lato"/>
            </a:endParaRPr>
          </a:p>
          <a:p>
            <a:pPr indent="0" lvl="0" marL="0" marR="0" rtl="0" algn="just">
              <a:lnSpc>
                <a:spcPct val="80000"/>
              </a:lnSpc>
              <a:spcBef>
                <a:spcPts val="900"/>
              </a:spcBef>
              <a:spcAft>
                <a:spcPts val="0"/>
              </a:spcAft>
              <a:buNone/>
            </a:pPr>
            <a:r>
              <a:rPr lang="en-US" sz="1700">
                <a:solidFill>
                  <a:schemeClr val="lt1"/>
                </a:solidFill>
                <a:latin typeface="Lato"/>
                <a:ea typeface="Lato"/>
                <a:cs typeface="Lato"/>
                <a:sym typeface="Lato"/>
              </a:rPr>
              <a:t>Pajak yang kurang dibayar								Rp     80.000.000,00</a:t>
            </a:r>
            <a:endParaRPr sz="1300">
              <a:solidFill>
                <a:schemeClr val="lt1"/>
              </a:solidFill>
              <a:latin typeface="Lato"/>
              <a:ea typeface="Lato"/>
              <a:cs typeface="Lato"/>
              <a:sym typeface="Lato"/>
            </a:endParaRPr>
          </a:p>
          <a:p>
            <a:pPr indent="0" lvl="0" marL="0" marR="0" rtl="0" algn="just">
              <a:lnSpc>
                <a:spcPct val="80000"/>
              </a:lnSpc>
              <a:spcBef>
                <a:spcPts val="900"/>
              </a:spcBef>
              <a:spcAft>
                <a:spcPts val="0"/>
              </a:spcAft>
              <a:buNone/>
            </a:pPr>
            <a:r>
              <a:rPr lang="en-US" sz="1700">
                <a:solidFill>
                  <a:schemeClr val="lt1"/>
                </a:solidFill>
                <a:latin typeface="Lato"/>
                <a:ea typeface="Lato"/>
                <a:cs typeface="Lato"/>
                <a:sym typeface="Lato"/>
              </a:rPr>
              <a:t>Kekurangan (PPh Pasal 29) tersebut dibayar tgl 29 April 2022.</a:t>
            </a:r>
            <a:endParaRPr sz="1700">
              <a:solidFill>
                <a:schemeClr val="lt1"/>
              </a:solidFill>
              <a:latin typeface="Lato"/>
              <a:ea typeface="Lato"/>
              <a:cs typeface="Lato"/>
              <a:sym typeface="Lato"/>
            </a:endParaRPr>
          </a:p>
        </p:txBody>
      </p:sp>
      <p:sp>
        <p:nvSpPr>
          <p:cNvPr id="274" name="Google Shape;274;p9"/>
          <p:cNvSpPr/>
          <p:nvPr/>
        </p:nvSpPr>
        <p:spPr>
          <a:xfrm>
            <a:off x="152400" y="3200400"/>
            <a:ext cx="8815500" cy="1200300"/>
          </a:xfrm>
          <a:prstGeom prst="rect">
            <a:avLst/>
          </a:prstGeom>
          <a:noFill/>
          <a:ln cap="flat" cmpd="sng" w="28575">
            <a:solidFill>
              <a:schemeClr val="accent1"/>
            </a:solidFill>
            <a:prstDash val="solid"/>
            <a:round/>
            <a:headEnd len="sm" w="sm" type="none"/>
            <a:tailEnd len="sm" w="sm" type="none"/>
          </a:ln>
        </p:spPr>
        <p:txBody>
          <a:bodyPr anchorCtr="0" anchor="t" bIns="45700" lIns="91400" spcFirstLastPara="1" rIns="91400" wrap="square" tIns="45700">
            <a:spAutoFit/>
          </a:bodyPr>
          <a:lstStyle/>
          <a:p>
            <a:pPr indent="0" lvl="0" marL="0" marR="0" rtl="0" algn="just">
              <a:spcBef>
                <a:spcPts val="0"/>
              </a:spcBef>
              <a:spcAft>
                <a:spcPts val="0"/>
              </a:spcAft>
              <a:buNone/>
            </a:pPr>
            <a:r>
              <a:rPr lang="en-US" sz="1700">
                <a:solidFill>
                  <a:schemeClr val="lt1"/>
                </a:solidFill>
                <a:latin typeface="Lato"/>
                <a:ea typeface="Lato"/>
                <a:cs typeface="Lato"/>
                <a:sym typeface="Lato"/>
              </a:rPr>
              <a:t>Apabila ketika dilakukan pemeriksaan ternyata PT SHinee tidak meminjamkan buku-buku, catatan2 serta dokumen yang menjadi dasar pengisian SPT sehingga pajak terutang tidak dapat dihitung. Berdasarkan data yang ada DJP menetapkan Penghasilan Neto sebesar Rp1.100.000.000  dan PPh yang terutang sebesar Rp 312.500.000.</a:t>
            </a:r>
            <a:endParaRPr sz="1700">
              <a:solidFill>
                <a:schemeClr val="lt1"/>
              </a:solidFill>
              <a:latin typeface="Lato"/>
              <a:ea typeface="Lato"/>
              <a:cs typeface="Lato"/>
              <a:sym typeface="Lato"/>
            </a:endParaRPr>
          </a:p>
        </p:txBody>
      </p:sp>
      <p:sp>
        <p:nvSpPr>
          <p:cNvPr id="275" name="Google Shape;275;p9"/>
          <p:cNvSpPr/>
          <p:nvPr/>
        </p:nvSpPr>
        <p:spPr>
          <a:xfrm>
            <a:off x="152400" y="4333975"/>
            <a:ext cx="685800" cy="466500"/>
          </a:xfrm>
          <a:prstGeom prst="downArrow">
            <a:avLst>
              <a:gd fmla="val 50000" name="adj1"/>
              <a:gd fmla="val 25000" name="adj2"/>
            </a:avLst>
          </a:prstGeom>
          <a:solidFill>
            <a:schemeClr val="lt1"/>
          </a:solidFill>
          <a:ln cap="flat" cmpd="sng" w="28575">
            <a:solidFill>
              <a:schemeClr val="l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6" name="Google Shape;276;p9"/>
          <p:cNvSpPr/>
          <p:nvPr/>
        </p:nvSpPr>
        <p:spPr>
          <a:xfrm>
            <a:off x="152400" y="4800600"/>
            <a:ext cx="1600200" cy="1938976"/>
          </a:xfrm>
          <a:prstGeom prst="rect">
            <a:avLst/>
          </a:prstGeom>
          <a:noFill/>
          <a:ln cap="flat" cmpd="sng" w="28575">
            <a:solidFill>
              <a:schemeClr val="accent1"/>
            </a:solidFill>
            <a:prstDash val="solid"/>
            <a:round/>
            <a:headEnd len="sm" w="sm" type="none"/>
            <a:tailEnd len="sm" w="sm" type="none"/>
          </a:ln>
        </p:spPr>
        <p:txBody>
          <a:bodyPr anchorCtr="0" anchor="t" bIns="45700" lIns="91400" spcFirstLastPara="1" rIns="91400" wrap="square" tIns="45700">
            <a:spAutoFit/>
          </a:bodyPr>
          <a:lstStyle/>
          <a:p>
            <a:pPr indent="0" lvl="0" marL="0" marR="0" rtl="0" algn="l">
              <a:spcBef>
                <a:spcPts val="0"/>
              </a:spcBef>
              <a:spcAft>
                <a:spcPts val="0"/>
              </a:spcAft>
              <a:buNone/>
            </a:pPr>
            <a:r>
              <a:rPr lang="en-US" sz="1900">
                <a:solidFill>
                  <a:schemeClr val="lt1"/>
                </a:solidFill>
                <a:latin typeface="Lato"/>
                <a:ea typeface="Lato"/>
                <a:cs typeface="Lato"/>
                <a:sym typeface="Lato"/>
              </a:rPr>
              <a:t>DJP menerbitkan SKPKB tanggal 10 Oktober 2022</a:t>
            </a:r>
            <a:endParaRPr sz="1900">
              <a:solidFill>
                <a:schemeClr val="lt1"/>
              </a:solidFill>
              <a:latin typeface="Lato"/>
              <a:ea typeface="Lato"/>
              <a:cs typeface="Lato"/>
              <a:sym typeface="Lato"/>
            </a:endParaRPr>
          </a:p>
        </p:txBody>
      </p:sp>
      <p:sp>
        <p:nvSpPr>
          <p:cNvPr id="277" name="Google Shape;277;p9"/>
          <p:cNvSpPr/>
          <p:nvPr/>
        </p:nvSpPr>
        <p:spPr>
          <a:xfrm>
            <a:off x="1905000" y="4800600"/>
            <a:ext cx="7162800" cy="1723200"/>
          </a:xfrm>
          <a:prstGeom prst="rect">
            <a:avLst/>
          </a:prstGeom>
          <a:noFill/>
          <a:ln cap="flat" cmpd="sng" w="28575">
            <a:solidFill>
              <a:schemeClr val="accent1"/>
            </a:solidFill>
            <a:prstDash val="solid"/>
            <a:round/>
            <a:headEnd len="sm" w="sm" type="none"/>
            <a:tailEnd len="sm" w="sm" type="none"/>
          </a:ln>
        </p:spPr>
        <p:txBody>
          <a:bodyPr anchorCtr="0" anchor="t" bIns="45700" lIns="91400" spcFirstLastPara="1" rIns="91400" wrap="square" tIns="45700">
            <a:spAutoFit/>
          </a:bodyPr>
          <a:lstStyle/>
          <a:p>
            <a:pPr indent="0" lvl="0" marL="0" marR="0" rtl="0" algn="just">
              <a:lnSpc>
                <a:spcPct val="80000"/>
              </a:lnSpc>
              <a:spcBef>
                <a:spcPts val="0"/>
              </a:spcBef>
              <a:spcAft>
                <a:spcPts val="0"/>
              </a:spcAft>
              <a:buNone/>
            </a:pPr>
            <a:r>
              <a:rPr lang="en-US" sz="1800">
                <a:solidFill>
                  <a:schemeClr val="lt1"/>
                </a:solidFill>
                <a:latin typeface="Lato"/>
                <a:ea typeface="Lato"/>
                <a:cs typeface="Lato"/>
                <a:sym typeface="Lato"/>
              </a:rPr>
              <a:t>Jumlah Pokok Pajak						Rp312.500.000,00</a:t>
            </a:r>
            <a:endParaRPr sz="1800">
              <a:solidFill>
                <a:schemeClr val="lt1"/>
              </a:solidFill>
              <a:latin typeface="Lato"/>
              <a:ea typeface="Lato"/>
              <a:cs typeface="Lato"/>
              <a:sym typeface="Lato"/>
            </a:endParaRPr>
          </a:p>
          <a:p>
            <a:pPr indent="0" lvl="0" marL="0" marR="0" rtl="0" algn="just">
              <a:lnSpc>
                <a:spcPct val="80000"/>
              </a:lnSpc>
              <a:spcBef>
                <a:spcPts val="1000"/>
              </a:spcBef>
              <a:spcAft>
                <a:spcPts val="0"/>
              </a:spcAft>
              <a:buNone/>
            </a:pPr>
            <a:r>
              <a:rPr lang="en-US" sz="1800">
                <a:solidFill>
                  <a:schemeClr val="lt1"/>
                </a:solidFill>
                <a:latin typeface="Lato"/>
                <a:ea typeface="Lato"/>
                <a:cs typeface="Lato"/>
                <a:sym typeface="Lato"/>
              </a:rPr>
              <a:t>Jumlah Kredit Pajak						Rp282.500.000,00</a:t>
            </a:r>
            <a:endParaRPr sz="1800">
              <a:solidFill>
                <a:schemeClr val="lt1"/>
              </a:solidFill>
              <a:latin typeface="Lato"/>
              <a:ea typeface="Lato"/>
              <a:cs typeface="Lato"/>
              <a:sym typeface="Lato"/>
            </a:endParaRPr>
          </a:p>
          <a:p>
            <a:pPr indent="0" lvl="0" marL="0" marR="0" rtl="0" algn="just">
              <a:lnSpc>
                <a:spcPct val="80000"/>
              </a:lnSpc>
              <a:spcBef>
                <a:spcPts val="1000"/>
              </a:spcBef>
              <a:spcAft>
                <a:spcPts val="0"/>
              </a:spcAft>
              <a:buNone/>
            </a:pPr>
            <a:r>
              <a:rPr lang="en-US" sz="1800">
                <a:solidFill>
                  <a:schemeClr val="lt1"/>
                </a:solidFill>
                <a:latin typeface="Lato"/>
                <a:ea typeface="Lato"/>
                <a:cs typeface="Lato"/>
                <a:sym typeface="Lato"/>
              </a:rPr>
              <a:t>Jumlah Kekurangan Pokok Pajak			Rp  30.000.000,00</a:t>
            </a:r>
            <a:endParaRPr sz="1800">
              <a:solidFill>
                <a:schemeClr val="lt1"/>
              </a:solidFill>
              <a:latin typeface="Lato"/>
              <a:ea typeface="Lato"/>
              <a:cs typeface="Lato"/>
              <a:sym typeface="Lato"/>
            </a:endParaRPr>
          </a:p>
          <a:p>
            <a:pPr indent="0" lvl="0" marL="0" marR="0" rtl="0" algn="just">
              <a:lnSpc>
                <a:spcPct val="80000"/>
              </a:lnSpc>
              <a:spcBef>
                <a:spcPts val="1000"/>
              </a:spcBef>
              <a:spcAft>
                <a:spcPts val="0"/>
              </a:spcAft>
              <a:buNone/>
            </a:pPr>
            <a:r>
              <a:rPr lang="en-US" sz="1800">
                <a:solidFill>
                  <a:schemeClr val="lt1"/>
                </a:solidFill>
                <a:latin typeface="Lato"/>
                <a:ea typeface="Lato"/>
                <a:cs typeface="Lato"/>
                <a:sym typeface="Lato"/>
              </a:rPr>
              <a:t>Sanksi adm. Pasal 13 (3) huruf a (75%)		Rp  22.500.000,00</a:t>
            </a:r>
            <a:endParaRPr sz="1800">
              <a:solidFill>
                <a:schemeClr val="lt1"/>
              </a:solidFill>
              <a:latin typeface="Lato"/>
              <a:ea typeface="Lato"/>
              <a:cs typeface="Lato"/>
              <a:sym typeface="Lato"/>
            </a:endParaRPr>
          </a:p>
          <a:p>
            <a:pPr indent="0" lvl="0" marL="0" marR="0" rtl="0" algn="just">
              <a:lnSpc>
                <a:spcPct val="80000"/>
              </a:lnSpc>
              <a:spcBef>
                <a:spcPts val="1000"/>
              </a:spcBef>
              <a:spcAft>
                <a:spcPts val="0"/>
              </a:spcAft>
              <a:buNone/>
            </a:pPr>
            <a:r>
              <a:rPr lang="en-US" sz="1800">
                <a:solidFill>
                  <a:schemeClr val="lt1"/>
                </a:solidFill>
                <a:latin typeface="Lato"/>
                <a:ea typeface="Lato"/>
                <a:cs typeface="Lato"/>
                <a:sym typeface="Lato"/>
              </a:rPr>
              <a:t>Jumlah pajak yang masih harus dibayar		Rp  52.500.000,00</a:t>
            </a:r>
            <a:endParaRPr sz="1800">
              <a:solidFill>
                <a:schemeClr val="lt1"/>
              </a:solidFill>
              <a:latin typeface="Lato"/>
              <a:ea typeface="Lato"/>
              <a:cs typeface="Lato"/>
              <a:sym typeface="Lato"/>
            </a:endParaRPr>
          </a:p>
        </p:txBody>
      </p:sp>
      <p:sp>
        <p:nvSpPr>
          <p:cNvPr id="278" name="Google Shape;278;p9"/>
          <p:cNvSpPr/>
          <p:nvPr/>
        </p:nvSpPr>
        <p:spPr>
          <a:xfrm>
            <a:off x="1219200" y="6400800"/>
            <a:ext cx="762000" cy="381000"/>
          </a:xfrm>
          <a:prstGeom prst="rightArrow">
            <a:avLst>
              <a:gd fmla="val 50000" name="adj1"/>
              <a:gd fmla="val 50000" name="adj2"/>
            </a:avLst>
          </a:prstGeom>
          <a:solidFill>
            <a:schemeClr val="lt1"/>
          </a:solidFill>
          <a:ln cap="flat" cmpd="sng" w="28575">
            <a:solidFill>
              <a:schemeClr val="l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9" name="Google Shape;279;p9"/>
          <p:cNvSpPr txBox="1"/>
          <p:nvPr>
            <p:ph idx="12" type="sldNum"/>
          </p:nvPr>
        </p:nvSpPr>
        <p:spPr>
          <a:xfrm>
            <a:off x="8472458" y="6446222"/>
            <a:ext cx="548700" cy="524700"/>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None/>
            </a:pPr>
            <a:fld id="{00000000-1234-1234-1234-123412341234}" type="slidenum">
              <a:rPr lang="en-US"/>
              <a:t>‹#›</a:t>
            </a:fld>
            <a:endParaRPr/>
          </a:p>
        </p:txBody>
      </p:sp>
      <p:sp>
        <p:nvSpPr>
          <p:cNvPr id="280" name="Google Shape;280;p9"/>
          <p:cNvSpPr txBox="1"/>
          <p:nvPr/>
        </p:nvSpPr>
        <p:spPr>
          <a:xfrm>
            <a:off x="304800" y="-203712"/>
            <a:ext cx="82296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b="1" lang="en-US" sz="3000">
                <a:solidFill>
                  <a:srgbClr val="FFFFFF"/>
                </a:solidFill>
                <a:latin typeface="Lato"/>
                <a:ea typeface="Lato"/>
                <a:cs typeface="Lato"/>
                <a:sym typeface="Lato"/>
              </a:rPr>
              <a:t>Contoh</a:t>
            </a:r>
            <a:endParaRPr b="1" sz="3000">
              <a:solidFill>
                <a:srgbClr val="FFFFFF"/>
              </a:solidFill>
              <a:latin typeface="Lato"/>
              <a:ea typeface="Lato"/>
              <a:cs typeface="Lato"/>
              <a:sym typeface="La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73"/>
                                        </p:tgtEl>
                                        <p:attrNameLst>
                                          <p:attrName>style.visibility</p:attrName>
                                        </p:attrNameLst>
                                      </p:cBhvr>
                                      <p:to>
                                        <p:strVal val="visible"/>
                                      </p:to>
                                    </p:set>
                                    <p:anim calcmode="lin" valueType="num">
                                      <p:cBhvr additive="base">
                                        <p:cTn dur="500"/>
                                        <p:tgtEl>
                                          <p:spTgt spid="273"/>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74"/>
                                        </p:tgtEl>
                                        <p:attrNameLst>
                                          <p:attrName>style.visibility</p:attrName>
                                        </p:attrNameLst>
                                      </p:cBhvr>
                                      <p:to>
                                        <p:strVal val="visible"/>
                                      </p:to>
                                    </p:set>
                                    <p:anim calcmode="lin" valueType="num">
                                      <p:cBhvr additive="base">
                                        <p:cTn dur="500"/>
                                        <p:tgtEl>
                                          <p:spTgt spid="274"/>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75"/>
                                        </p:tgtEl>
                                        <p:attrNameLst>
                                          <p:attrName>style.visibility</p:attrName>
                                        </p:attrNameLst>
                                      </p:cBhvr>
                                      <p:to>
                                        <p:strVal val="visible"/>
                                      </p:to>
                                    </p:set>
                                    <p:anim calcmode="lin" valueType="num">
                                      <p:cBhvr additive="base">
                                        <p:cTn dur="500"/>
                                        <p:tgtEl>
                                          <p:spTgt spid="275"/>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76"/>
                                        </p:tgtEl>
                                        <p:attrNameLst>
                                          <p:attrName>style.visibility</p:attrName>
                                        </p:attrNameLst>
                                      </p:cBhvr>
                                      <p:to>
                                        <p:strVal val="visible"/>
                                      </p:to>
                                    </p:set>
                                    <p:anim calcmode="lin" valueType="num">
                                      <p:cBhvr additive="base">
                                        <p:cTn dur="500"/>
                                        <p:tgtEl>
                                          <p:spTgt spid="276"/>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78"/>
                                        </p:tgtEl>
                                        <p:attrNameLst>
                                          <p:attrName>style.visibility</p:attrName>
                                        </p:attrNameLst>
                                      </p:cBhvr>
                                      <p:to>
                                        <p:strVal val="visible"/>
                                      </p:to>
                                    </p:set>
                                    <p:anim calcmode="lin" valueType="num">
                                      <p:cBhvr additive="base">
                                        <p:cTn dur="500"/>
                                        <p:tgtEl>
                                          <p:spTgt spid="278"/>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77"/>
                                        </p:tgtEl>
                                        <p:attrNameLst>
                                          <p:attrName>style.visibility</p:attrName>
                                        </p:attrNameLst>
                                      </p:cBhvr>
                                      <p:to>
                                        <p:strVal val="visible"/>
                                      </p:to>
                                    </p:set>
                                    <p:anim calcmode="lin" valueType="num">
                                      <p:cBhvr additive="base">
                                        <p:cTn dur="500"/>
                                        <p:tgtEl>
                                          <p:spTgt spid="277"/>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10"/>
          <p:cNvSpPr/>
          <p:nvPr/>
        </p:nvSpPr>
        <p:spPr>
          <a:xfrm>
            <a:off x="228600" y="1851025"/>
            <a:ext cx="8686800" cy="1016100"/>
          </a:xfrm>
          <a:prstGeom prst="rect">
            <a:avLst/>
          </a:prstGeom>
          <a:solidFill>
            <a:schemeClr val="lt1"/>
          </a:solidFill>
          <a:ln cap="flat" cmpd="sng" w="9525">
            <a:solidFill>
              <a:schemeClr val="accent1"/>
            </a:solidFill>
            <a:prstDash val="solid"/>
            <a:miter lim="800000"/>
            <a:headEnd len="sm" w="sm" type="none"/>
            <a:tailEnd len="sm" w="sm" type="none"/>
          </a:ln>
        </p:spPr>
        <p:txBody>
          <a:bodyPr anchorCtr="0" anchor="t" bIns="45700" lIns="91400" spcFirstLastPara="1" rIns="91400" wrap="square" tIns="45700">
            <a:spAutoFit/>
          </a:bodyPr>
          <a:lstStyle/>
          <a:p>
            <a:pPr indent="0" lvl="0" marL="0" marR="0" rtl="0" algn="just">
              <a:spcBef>
                <a:spcPts val="0"/>
              </a:spcBef>
              <a:spcAft>
                <a:spcPts val="0"/>
              </a:spcAft>
              <a:buNone/>
            </a:pPr>
            <a:r>
              <a:rPr lang="en-US" sz="2000">
                <a:solidFill>
                  <a:schemeClr val="dk1"/>
                </a:solidFill>
                <a:latin typeface="Lato"/>
                <a:ea typeface="Lato"/>
                <a:cs typeface="Lato"/>
                <a:sym typeface="Lato"/>
              </a:rPr>
              <a:t>apabila kepada Wajib Pajak diterbitkan Nomor Pokok Wajib Pajak dan/atau dikukuhkan sebagai Pengusaha Kena Pajak secara jabatan sebagaimana dimaksud dalam Pasal 2 ayat (4a).</a:t>
            </a:r>
            <a:endParaRPr sz="2000">
              <a:solidFill>
                <a:schemeClr val="dk1"/>
              </a:solidFill>
              <a:latin typeface="Lato"/>
              <a:ea typeface="Lato"/>
              <a:cs typeface="Lato"/>
              <a:sym typeface="Lato"/>
            </a:endParaRPr>
          </a:p>
        </p:txBody>
      </p:sp>
      <p:sp>
        <p:nvSpPr>
          <p:cNvPr id="286" name="Google Shape;286;p10"/>
          <p:cNvSpPr/>
          <p:nvPr/>
        </p:nvSpPr>
        <p:spPr>
          <a:xfrm>
            <a:off x="228600" y="3048000"/>
            <a:ext cx="8686800" cy="2479200"/>
          </a:xfrm>
          <a:prstGeom prst="rect">
            <a:avLst/>
          </a:prstGeom>
          <a:solidFill>
            <a:schemeClr val="lt1"/>
          </a:solidFill>
          <a:ln cap="flat" cmpd="sng" w="28575">
            <a:solidFill>
              <a:schemeClr val="lt2"/>
            </a:solidFill>
            <a:prstDash val="solid"/>
            <a:miter lim="800000"/>
            <a:headEnd len="sm" w="sm" type="none"/>
            <a:tailEnd len="sm" w="sm" type="none"/>
          </a:ln>
        </p:spPr>
        <p:txBody>
          <a:bodyPr anchorCtr="0" anchor="t" bIns="45700" lIns="91400" spcFirstLastPara="1" rIns="91400" wrap="square" tIns="45700">
            <a:spAutoFit/>
          </a:bodyPr>
          <a:lstStyle/>
          <a:p>
            <a:pPr indent="0" lvl="0" marL="0" marR="0" rtl="0" algn="just">
              <a:lnSpc>
                <a:spcPct val="120000"/>
              </a:lnSpc>
              <a:spcBef>
                <a:spcPts val="0"/>
              </a:spcBef>
              <a:spcAft>
                <a:spcPts val="0"/>
              </a:spcAft>
              <a:buNone/>
            </a:pPr>
            <a:r>
              <a:rPr b="1" lang="en-US" sz="1800">
                <a:solidFill>
                  <a:schemeClr val="dk1"/>
                </a:solidFill>
                <a:latin typeface="Lato"/>
                <a:ea typeface="Lato"/>
                <a:cs typeface="Lato"/>
                <a:sym typeface="Lato"/>
              </a:rPr>
              <a:t>Jumlah kekurangan pajak yang terutang dalam Surat Ketetapan Pajak Kurang Bayar sebagaimana dimaksud pada ayat (1) huruf a dan </a:t>
            </a:r>
            <a:r>
              <a:rPr b="1" lang="en-US" sz="1800">
                <a:solidFill>
                  <a:schemeClr val="accent1"/>
                </a:solidFill>
                <a:latin typeface="Lato"/>
                <a:ea typeface="Lato"/>
                <a:cs typeface="Lato"/>
                <a:sym typeface="Lato"/>
              </a:rPr>
              <a:t>huruf e  ditambah dengan sanksi administrasi berupa bunga tarif yang ditentukan Menteri Keuangan per bulan paling lama 24 (dua puluh empat) bulan</a:t>
            </a:r>
            <a:r>
              <a:rPr lang="en-US" sz="1800">
                <a:solidFill>
                  <a:schemeClr val="accent1"/>
                </a:solidFill>
                <a:latin typeface="Lato"/>
                <a:ea typeface="Lato"/>
                <a:cs typeface="Lato"/>
                <a:sym typeface="Lato"/>
              </a:rPr>
              <a:t>,</a:t>
            </a:r>
            <a:r>
              <a:rPr lang="en-US" sz="1800">
                <a:solidFill>
                  <a:schemeClr val="dk1"/>
                </a:solidFill>
                <a:latin typeface="Lato"/>
                <a:ea typeface="Lato"/>
                <a:cs typeface="Lato"/>
                <a:sym typeface="Lato"/>
              </a:rPr>
              <a:t> </a:t>
            </a:r>
            <a:r>
              <a:rPr b="1" lang="en-US" sz="1800">
                <a:solidFill>
                  <a:srgbClr val="990000"/>
                </a:solidFill>
                <a:latin typeface="Lato"/>
                <a:ea typeface="Lato"/>
                <a:cs typeface="Lato"/>
                <a:sym typeface="Lato"/>
              </a:rPr>
              <a:t>dihitung sejak saat terutangnya pajak atau berakhirnya Masa Pajak, bagian Tahun Pajak, atau Tahun Pajak sampai dengan diterbitkannya Surat Ketetapan Pajak Kurang Bayar</a:t>
            </a:r>
            <a:r>
              <a:rPr lang="en-US" sz="1800">
                <a:solidFill>
                  <a:schemeClr val="dk1"/>
                </a:solidFill>
                <a:latin typeface="Lato"/>
                <a:ea typeface="Lato"/>
                <a:cs typeface="Lato"/>
                <a:sym typeface="Lato"/>
              </a:rPr>
              <a:t>. </a:t>
            </a:r>
            <a:endParaRPr sz="1800">
              <a:latin typeface="Lato"/>
              <a:ea typeface="Lato"/>
              <a:cs typeface="Lato"/>
              <a:sym typeface="Lato"/>
            </a:endParaRPr>
          </a:p>
          <a:p>
            <a:pPr indent="0" lvl="0" marL="0" marR="0" rtl="0" algn="just">
              <a:lnSpc>
                <a:spcPct val="120000"/>
              </a:lnSpc>
              <a:spcBef>
                <a:spcPts val="1000"/>
              </a:spcBef>
              <a:spcAft>
                <a:spcPts val="0"/>
              </a:spcAft>
              <a:buNone/>
            </a:pPr>
            <a:r>
              <a:rPr b="1" lang="en-US">
                <a:solidFill>
                  <a:schemeClr val="accent1"/>
                </a:solidFill>
                <a:latin typeface="Lato"/>
                <a:ea typeface="Lato"/>
                <a:cs typeface="Lato"/>
                <a:sym typeface="Lato"/>
              </a:rPr>
              <a:t>{Pasal 13 (2) UU KUP}</a:t>
            </a:r>
            <a:endParaRPr b="1">
              <a:solidFill>
                <a:schemeClr val="accent1"/>
              </a:solidFill>
              <a:latin typeface="Lato"/>
              <a:ea typeface="Lato"/>
              <a:cs typeface="Lato"/>
              <a:sym typeface="Lato"/>
            </a:endParaRPr>
          </a:p>
        </p:txBody>
      </p:sp>
      <p:sp>
        <p:nvSpPr>
          <p:cNvPr id="287" name="Google Shape;287;p10"/>
          <p:cNvSpPr/>
          <p:nvPr/>
        </p:nvSpPr>
        <p:spPr>
          <a:xfrm>
            <a:off x="8458200" y="2733675"/>
            <a:ext cx="457200" cy="381000"/>
          </a:xfrm>
          <a:prstGeom prst="downArrow">
            <a:avLst>
              <a:gd fmla="val 50000" name="adj1"/>
              <a:gd fmla="val 25000" name="adj2"/>
            </a:avLst>
          </a:prstGeom>
          <a:solidFill>
            <a:schemeClr val="accen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8" name="Google Shape;288;p10"/>
          <p:cNvSpPr/>
          <p:nvPr/>
        </p:nvSpPr>
        <p:spPr>
          <a:xfrm>
            <a:off x="8458200" y="1600200"/>
            <a:ext cx="381000" cy="381000"/>
          </a:xfrm>
          <a:prstGeom prst="downArrow">
            <a:avLst>
              <a:gd fmla="val 50000" name="adj1"/>
              <a:gd fmla="val 25000" name="adj2"/>
            </a:avLst>
          </a:prstGeom>
          <a:solidFill>
            <a:schemeClr val="accen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9" name="Google Shape;289;p10"/>
          <p:cNvSpPr txBox="1"/>
          <p:nvPr>
            <p:ph idx="12" type="sldNum"/>
          </p:nvPr>
        </p:nvSpPr>
        <p:spPr>
          <a:xfrm>
            <a:off x="8472458" y="6217622"/>
            <a:ext cx="548700" cy="524700"/>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None/>
            </a:pPr>
            <a:fld id="{00000000-1234-1234-1234-123412341234}" type="slidenum">
              <a:rPr lang="en-US"/>
              <a:t>‹#›</a:t>
            </a:fld>
            <a:endParaRPr/>
          </a:p>
        </p:txBody>
      </p:sp>
      <p:sp>
        <p:nvSpPr>
          <p:cNvPr id="290" name="Google Shape;290;p10"/>
          <p:cNvSpPr txBox="1"/>
          <p:nvPr/>
        </p:nvSpPr>
        <p:spPr>
          <a:xfrm>
            <a:off x="281050" y="455113"/>
            <a:ext cx="8229600" cy="1143000"/>
          </a:xfrm>
          <a:prstGeom prst="rect">
            <a:avLst/>
          </a:prstGeom>
          <a:noFill/>
          <a:ln>
            <a:noFill/>
          </a:ln>
        </p:spPr>
        <p:txBody>
          <a:bodyPr anchorCtr="0" anchor="ctr" bIns="45700" lIns="91425" spcFirstLastPara="1" rIns="91425" wrap="square" tIns="45700">
            <a:normAutofit/>
          </a:bodyPr>
          <a:lstStyle/>
          <a:p>
            <a:pPr indent="0" lvl="0" marL="0" rtl="0" algn="just">
              <a:spcBef>
                <a:spcPts val="0"/>
              </a:spcBef>
              <a:spcAft>
                <a:spcPts val="0"/>
              </a:spcAft>
              <a:buNone/>
            </a:pPr>
            <a:r>
              <a:rPr b="1" lang="en-US" sz="3000">
                <a:solidFill>
                  <a:srgbClr val="FFFFFF"/>
                </a:solidFill>
                <a:latin typeface="Lato"/>
                <a:ea typeface="Lato"/>
                <a:cs typeface="Lato"/>
                <a:sym typeface="Lato"/>
              </a:rPr>
              <a:t>Penerbitan SKPKB</a:t>
            </a:r>
            <a:endParaRPr b="1" sz="3000">
              <a:solidFill>
                <a:srgbClr val="FFFFFF"/>
              </a:solidFill>
              <a:latin typeface="Lato"/>
              <a:ea typeface="Lato"/>
              <a:cs typeface="Lato"/>
              <a:sym typeface="Lato"/>
            </a:endParaRPr>
          </a:p>
          <a:p>
            <a:pPr indent="0" lvl="0" marL="0" rtl="0" algn="just">
              <a:spcBef>
                <a:spcPts val="0"/>
              </a:spcBef>
              <a:spcAft>
                <a:spcPts val="0"/>
              </a:spcAft>
              <a:buNone/>
            </a:pPr>
            <a:r>
              <a:rPr b="1" lang="en-US" sz="2000">
                <a:solidFill>
                  <a:srgbClr val="FFFFFF"/>
                </a:solidFill>
                <a:latin typeface="Lato"/>
                <a:ea typeface="Lato"/>
                <a:cs typeface="Lato"/>
                <a:sym typeface="Lato"/>
              </a:rPr>
              <a:t>(e)</a:t>
            </a:r>
            <a:endParaRPr b="1" sz="2000">
              <a:solidFill>
                <a:srgbClr val="FFFFFF"/>
              </a:solidFill>
              <a:latin typeface="Lato"/>
              <a:ea typeface="Lato"/>
              <a:cs typeface="Lato"/>
              <a:sym typeface="Lato"/>
            </a:endParaRPr>
          </a:p>
        </p:txBody>
      </p:sp>
      <p:sp>
        <p:nvSpPr>
          <p:cNvPr id="291" name="Google Shape;291;p10"/>
          <p:cNvSpPr/>
          <p:nvPr/>
        </p:nvSpPr>
        <p:spPr>
          <a:xfrm>
            <a:off x="6553200" y="0"/>
            <a:ext cx="2438400" cy="609600"/>
          </a:xfrm>
          <a:prstGeom prst="rect">
            <a:avLst/>
          </a:prstGeom>
          <a:noFill/>
          <a:ln>
            <a:noFill/>
          </a:ln>
        </p:spPr>
        <p:txBody>
          <a:bodyPr anchorCtr="0" anchor="ctr" bIns="45700" lIns="91400" spcFirstLastPara="1" rIns="91400" wrap="square" tIns="45700">
            <a:noAutofit/>
          </a:bodyPr>
          <a:lstStyle/>
          <a:p>
            <a:pPr indent="0" lvl="0" marL="0" marR="0" rtl="0" algn="l">
              <a:spcBef>
                <a:spcPts val="0"/>
              </a:spcBef>
              <a:spcAft>
                <a:spcPts val="0"/>
              </a:spcAft>
              <a:buNone/>
            </a:pPr>
            <a:r>
              <a:rPr lang="en-US">
                <a:solidFill>
                  <a:schemeClr val="lt1"/>
                </a:solidFill>
                <a:latin typeface="Tahoma"/>
                <a:ea typeface="Tahoma"/>
                <a:cs typeface="Tahoma"/>
                <a:sym typeface="Tahoma"/>
              </a:rPr>
              <a:t>Pasal 13 (1) huruf e UU KUP</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88"/>
                                        </p:tgtEl>
                                        <p:attrNameLst>
                                          <p:attrName>style.visibility</p:attrName>
                                        </p:attrNameLst>
                                      </p:cBhvr>
                                      <p:to>
                                        <p:strVal val="visible"/>
                                      </p:to>
                                    </p:set>
                                    <p:anim calcmode="lin" valueType="num">
                                      <p:cBhvr additive="base">
                                        <p:cTn dur="500"/>
                                        <p:tgtEl>
                                          <p:spTgt spid="288"/>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85"/>
                                        </p:tgtEl>
                                        <p:attrNameLst>
                                          <p:attrName>style.visibility</p:attrName>
                                        </p:attrNameLst>
                                      </p:cBhvr>
                                      <p:to>
                                        <p:strVal val="visible"/>
                                      </p:to>
                                    </p:set>
                                    <p:anim calcmode="lin" valueType="num">
                                      <p:cBhvr additive="base">
                                        <p:cTn dur="500"/>
                                        <p:tgtEl>
                                          <p:spTgt spid="285"/>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87"/>
                                        </p:tgtEl>
                                        <p:attrNameLst>
                                          <p:attrName>style.visibility</p:attrName>
                                        </p:attrNameLst>
                                      </p:cBhvr>
                                      <p:to>
                                        <p:strVal val="visible"/>
                                      </p:to>
                                    </p:set>
                                    <p:anim calcmode="lin" valueType="num">
                                      <p:cBhvr additive="base">
                                        <p:cTn dur="500"/>
                                        <p:tgtEl>
                                          <p:spTgt spid="287"/>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86"/>
                                        </p:tgtEl>
                                        <p:attrNameLst>
                                          <p:attrName>style.visibility</p:attrName>
                                        </p:attrNameLst>
                                      </p:cBhvr>
                                      <p:to>
                                        <p:strVal val="visible"/>
                                      </p:to>
                                    </p:set>
                                    <p:anim calcmode="lin" valueType="num">
                                      <p:cBhvr additive="base">
                                        <p:cTn dur="500"/>
                                        <p:tgtEl>
                                          <p:spTgt spid="286"/>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11"/>
          <p:cNvSpPr/>
          <p:nvPr/>
        </p:nvSpPr>
        <p:spPr>
          <a:xfrm>
            <a:off x="152400" y="609600"/>
            <a:ext cx="8915400" cy="2908200"/>
          </a:xfrm>
          <a:prstGeom prst="rect">
            <a:avLst/>
          </a:prstGeom>
          <a:noFill/>
          <a:ln cap="flat" cmpd="sng" w="28575">
            <a:solidFill>
              <a:schemeClr val="lt2"/>
            </a:solidFill>
            <a:prstDash val="solid"/>
            <a:round/>
            <a:headEnd len="sm" w="sm" type="none"/>
            <a:tailEnd len="sm" w="sm" type="none"/>
          </a:ln>
        </p:spPr>
        <p:txBody>
          <a:bodyPr anchorCtr="0" anchor="t" bIns="45700" lIns="91400" spcFirstLastPara="1" rIns="91400" wrap="square" tIns="45700">
            <a:spAutoFit/>
          </a:bodyPr>
          <a:lstStyle/>
          <a:p>
            <a:pPr indent="0" lvl="0" marL="0" marR="0" rtl="0" algn="just">
              <a:lnSpc>
                <a:spcPct val="90000"/>
              </a:lnSpc>
              <a:spcBef>
                <a:spcPts val="0"/>
              </a:spcBef>
              <a:spcAft>
                <a:spcPts val="0"/>
              </a:spcAft>
              <a:buNone/>
            </a:pPr>
            <a:r>
              <a:rPr b="1" lang="en-US" sz="2000">
                <a:solidFill>
                  <a:schemeClr val="lt1"/>
                </a:solidFill>
                <a:latin typeface="Arial Narrow"/>
                <a:ea typeface="Arial Narrow"/>
                <a:cs typeface="Arial Narrow"/>
                <a:sym typeface="Arial Narrow"/>
              </a:rPr>
              <a:t>CV G Generation adalah pengusaha di bidang perdagangan barang elektronik yang mulai berusaha sejak awal Januari 2020, tetapi belum mendaftarkan diri sampai dengan tanggal 10 Oktober 2022 ketika Dirjen Pajak menerbitkan NPWP secara jabatan. Berdasarkan data yang ada, diperoleh penghasilan neto selama tahun 2020 adalah sbb:</a:t>
            </a:r>
            <a:endParaRPr>
              <a:solidFill>
                <a:schemeClr val="lt1"/>
              </a:solidFill>
            </a:endParaRPr>
          </a:p>
          <a:p>
            <a:pPr indent="0" lvl="0" marL="0" marR="0" rtl="0" algn="just">
              <a:lnSpc>
                <a:spcPct val="90000"/>
              </a:lnSpc>
              <a:spcBef>
                <a:spcPts val="1000"/>
              </a:spcBef>
              <a:spcAft>
                <a:spcPts val="0"/>
              </a:spcAft>
              <a:buNone/>
            </a:pPr>
            <a:r>
              <a:rPr b="1" lang="en-US" sz="2000">
                <a:solidFill>
                  <a:schemeClr val="lt1"/>
                </a:solidFill>
                <a:latin typeface="Arial Narrow"/>
                <a:ea typeface="Arial Narrow"/>
                <a:cs typeface="Arial Narrow"/>
                <a:sym typeface="Arial Narrow"/>
              </a:rPr>
              <a:t>Penghasilan Neto							Rp1.000.000.000,00</a:t>
            </a:r>
            <a:endParaRPr>
              <a:solidFill>
                <a:schemeClr val="lt1"/>
              </a:solidFill>
            </a:endParaRPr>
          </a:p>
          <a:p>
            <a:pPr indent="0" lvl="0" marL="0" marR="0" rtl="0" algn="just">
              <a:lnSpc>
                <a:spcPct val="90000"/>
              </a:lnSpc>
              <a:spcBef>
                <a:spcPts val="1000"/>
              </a:spcBef>
              <a:spcAft>
                <a:spcPts val="0"/>
              </a:spcAft>
              <a:buNone/>
            </a:pPr>
            <a:r>
              <a:rPr b="1" lang="en-US" sz="2000">
                <a:solidFill>
                  <a:schemeClr val="lt1"/>
                </a:solidFill>
                <a:latin typeface="Arial Narrow"/>
                <a:ea typeface="Arial Narrow"/>
                <a:cs typeface="Arial Narrow"/>
                <a:sym typeface="Arial Narrow"/>
              </a:rPr>
              <a:t>PPh terutang								Rp   282.500.000,00</a:t>
            </a:r>
            <a:endParaRPr>
              <a:solidFill>
                <a:schemeClr val="lt1"/>
              </a:solidFill>
            </a:endParaRPr>
          </a:p>
          <a:p>
            <a:pPr indent="0" lvl="0" marL="0" marR="0" rtl="0" algn="just">
              <a:lnSpc>
                <a:spcPct val="90000"/>
              </a:lnSpc>
              <a:spcBef>
                <a:spcPts val="1000"/>
              </a:spcBef>
              <a:spcAft>
                <a:spcPts val="0"/>
              </a:spcAft>
              <a:buNone/>
            </a:pPr>
            <a:r>
              <a:rPr b="1" lang="en-US" sz="2000">
                <a:solidFill>
                  <a:schemeClr val="lt1"/>
                </a:solidFill>
                <a:latin typeface="Arial Narrow"/>
                <a:ea typeface="Arial Narrow"/>
                <a:cs typeface="Arial Narrow"/>
                <a:sym typeface="Arial Narrow"/>
              </a:rPr>
              <a:t>Kredit Pajak								Rp                      0,00</a:t>
            </a:r>
            <a:endParaRPr>
              <a:solidFill>
                <a:schemeClr val="lt1"/>
              </a:solidFill>
            </a:endParaRPr>
          </a:p>
          <a:p>
            <a:pPr indent="0" lvl="0" marL="0" marR="0" rtl="0" algn="just">
              <a:lnSpc>
                <a:spcPct val="90000"/>
              </a:lnSpc>
              <a:spcBef>
                <a:spcPts val="1000"/>
              </a:spcBef>
              <a:spcAft>
                <a:spcPts val="0"/>
              </a:spcAft>
              <a:buNone/>
            </a:pPr>
            <a:r>
              <a:rPr b="1" lang="en-US" sz="2000">
                <a:solidFill>
                  <a:schemeClr val="lt1"/>
                </a:solidFill>
                <a:latin typeface="Arial Narrow"/>
                <a:ea typeface="Arial Narrow"/>
                <a:cs typeface="Arial Narrow"/>
                <a:sym typeface="Arial Narrow"/>
              </a:rPr>
              <a:t>Pajak yang kurang dibayar					Rp   282.500.000,00</a:t>
            </a:r>
            <a:endParaRPr>
              <a:solidFill>
                <a:schemeClr val="lt1"/>
              </a:solidFill>
            </a:endParaRPr>
          </a:p>
        </p:txBody>
      </p:sp>
      <p:sp>
        <p:nvSpPr>
          <p:cNvPr id="297" name="Google Shape;297;p11"/>
          <p:cNvSpPr/>
          <p:nvPr/>
        </p:nvSpPr>
        <p:spPr>
          <a:xfrm>
            <a:off x="228600" y="3622675"/>
            <a:ext cx="8763000" cy="895200"/>
          </a:xfrm>
          <a:prstGeom prst="rect">
            <a:avLst/>
          </a:prstGeom>
          <a:solidFill>
            <a:schemeClr val="lt1"/>
          </a:solidFill>
          <a:ln cap="flat" cmpd="sng" w="28575">
            <a:solidFill>
              <a:schemeClr val="lt2"/>
            </a:solidFill>
            <a:prstDash val="solid"/>
            <a:round/>
            <a:headEnd len="sm" w="sm" type="none"/>
            <a:tailEnd len="sm" w="sm" type="none"/>
          </a:ln>
        </p:spPr>
        <p:txBody>
          <a:bodyPr anchorCtr="0" anchor="t" bIns="45700" lIns="91400" spcFirstLastPara="1" rIns="91400" wrap="square" tIns="45700">
            <a:spAutoFit/>
          </a:bodyPr>
          <a:lstStyle/>
          <a:p>
            <a:pPr indent="0" lvl="0" marL="0" marR="0" rtl="0" algn="just">
              <a:spcBef>
                <a:spcPts val="0"/>
              </a:spcBef>
              <a:spcAft>
                <a:spcPts val="0"/>
              </a:spcAft>
              <a:buNone/>
            </a:pPr>
            <a:r>
              <a:rPr lang="en-US" sz="1800">
                <a:solidFill>
                  <a:schemeClr val="dk1"/>
                </a:solidFill>
                <a:latin typeface="Lato"/>
                <a:ea typeface="Lato"/>
                <a:cs typeface="Lato"/>
                <a:sym typeface="Lato"/>
              </a:rPr>
              <a:t>Atas kekurangan pembayaran PPh badan tahun 2020 sebagai akibat penerbitan NPWP secara jabatan, Dirjen Pajak dapat menerbitkan SKPKB. Misalkan diterbitkan tgl 10 Oktober 2022 maka SKPKB tersebut adalah sbb:</a:t>
            </a:r>
            <a:endParaRPr sz="1800">
              <a:latin typeface="Lato"/>
              <a:ea typeface="Lato"/>
              <a:cs typeface="Lato"/>
              <a:sym typeface="Lato"/>
            </a:endParaRPr>
          </a:p>
        </p:txBody>
      </p:sp>
      <p:sp>
        <p:nvSpPr>
          <p:cNvPr id="298" name="Google Shape;298;p11"/>
          <p:cNvSpPr/>
          <p:nvPr/>
        </p:nvSpPr>
        <p:spPr>
          <a:xfrm>
            <a:off x="684225" y="4654550"/>
            <a:ext cx="8026500" cy="2037300"/>
          </a:xfrm>
          <a:prstGeom prst="rect">
            <a:avLst/>
          </a:prstGeom>
          <a:solidFill>
            <a:schemeClr val="lt1"/>
          </a:solidFill>
          <a:ln cap="flat" cmpd="sng" w="28575">
            <a:solidFill>
              <a:schemeClr val="lt2"/>
            </a:solidFill>
            <a:prstDash val="solid"/>
            <a:round/>
            <a:headEnd len="sm" w="sm" type="none"/>
            <a:tailEnd len="sm" w="sm" type="none"/>
          </a:ln>
        </p:spPr>
        <p:txBody>
          <a:bodyPr anchorCtr="0" anchor="t" bIns="45700" lIns="91400" spcFirstLastPara="1" rIns="91400" wrap="square" tIns="45700">
            <a:spAutoFit/>
          </a:bodyPr>
          <a:lstStyle/>
          <a:p>
            <a:pPr indent="0" lvl="0" marL="0" marR="0" rtl="0" algn="l">
              <a:spcBef>
                <a:spcPts val="0"/>
              </a:spcBef>
              <a:spcAft>
                <a:spcPts val="0"/>
              </a:spcAft>
              <a:buNone/>
            </a:pPr>
            <a:r>
              <a:rPr lang="en-US" sz="1800">
                <a:solidFill>
                  <a:schemeClr val="dk1"/>
                </a:solidFill>
                <a:latin typeface="Lato"/>
                <a:ea typeface="Lato"/>
                <a:cs typeface="Lato"/>
                <a:sym typeface="Lato"/>
              </a:rPr>
              <a:t>Jumlah Pokok Pajak						Rp282.500.000,00</a:t>
            </a:r>
            <a:endParaRPr sz="1200">
              <a:solidFill>
                <a:schemeClr val="dk1"/>
              </a:solidFill>
              <a:latin typeface="Lato"/>
              <a:ea typeface="Lato"/>
              <a:cs typeface="Lato"/>
              <a:sym typeface="Lato"/>
            </a:endParaRPr>
          </a:p>
          <a:p>
            <a:pPr indent="0" lvl="0" marL="0" marR="0" rtl="0" algn="l">
              <a:spcBef>
                <a:spcPts val="1000"/>
              </a:spcBef>
              <a:spcAft>
                <a:spcPts val="0"/>
              </a:spcAft>
              <a:buNone/>
            </a:pPr>
            <a:r>
              <a:rPr lang="en-US" sz="1800">
                <a:solidFill>
                  <a:schemeClr val="dk1"/>
                </a:solidFill>
                <a:latin typeface="Lato"/>
                <a:ea typeface="Lato"/>
                <a:cs typeface="Lato"/>
                <a:sym typeface="Lato"/>
              </a:rPr>
              <a:t>Jumlah Kredit Pajak						Rp			 0,00</a:t>
            </a:r>
            <a:endParaRPr sz="1200">
              <a:solidFill>
                <a:schemeClr val="dk1"/>
              </a:solidFill>
              <a:latin typeface="Lato"/>
              <a:ea typeface="Lato"/>
              <a:cs typeface="Lato"/>
              <a:sym typeface="Lato"/>
            </a:endParaRPr>
          </a:p>
          <a:p>
            <a:pPr indent="0" lvl="0" marL="0" marR="0" rtl="0" algn="l">
              <a:spcBef>
                <a:spcPts val="1000"/>
              </a:spcBef>
              <a:spcAft>
                <a:spcPts val="0"/>
              </a:spcAft>
              <a:buNone/>
            </a:pPr>
            <a:r>
              <a:rPr lang="en-US" sz="1800">
                <a:solidFill>
                  <a:schemeClr val="dk1"/>
                </a:solidFill>
                <a:latin typeface="Lato"/>
                <a:ea typeface="Lato"/>
                <a:cs typeface="Lato"/>
                <a:sym typeface="Lato"/>
              </a:rPr>
              <a:t>Jumlah Kekurangan Pokok Pajak			Rp282.500.000,00</a:t>
            </a:r>
            <a:endParaRPr sz="1200">
              <a:solidFill>
                <a:schemeClr val="dk1"/>
              </a:solidFill>
              <a:latin typeface="Lato"/>
              <a:ea typeface="Lato"/>
              <a:cs typeface="Lato"/>
              <a:sym typeface="Lato"/>
            </a:endParaRPr>
          </a:p>
          <a:p>
            <a:pPr indent="0" lvl="0" marL="0" marR="0" rtl="0" algn="l">
              <a:spcBef>
                <a:spcPts val="1000"/>
              </a:spcBef>
              <a:spcAft>
                <a:spcPts val="0"/>
              </a:spcAft>
              <a:buNone/>
            </a:pPr>
            <a:r>
              <a:rPr lang="en-US" sz="1800">
                <a:solidFill>
                  <a:schemeClr val="dk1"/>
                </a:solidFill>
                <a:latin typeface="Lato"/>
                <a:ea typeface="Lato"/>
                <a:cs typeface="Lato"/>
                <a:sym typeface="Lato"/>
              </a:rPr>
              <a:t>Sanksi administrasi (1,01%)					Rp   62.771.500,00</a:t>
            </a:r>
            <a:endParaRPr sz="1800">
              <a:solidFill>
                <a:schemeClr val="dk1"/>
              </a:solidFill>
              <a:latin typeface="Lato"/>
              <a:ea typeface="Lato"/>
              <a:cs typeface="Lato"/>
              <a:sym typeface="Lato"/>
            </a:endParaRPr>
          </a:p>
          <a:p>
            <a:pPr indent="0" lvl="0" marL="0" marR="0" rtl="0" algn="l">
              <a:spcBef>
                <a:spcPts val="1000"/>
              </a:spcBef>
              <a:spcAft>
                <a:spcPts val="0"/>
              </a:spcAft>
              <a:buNone/>
            </a:pPr>
            <a:r>
              <a:rPr lang="en-US" sz="1800">
                <a:solidFill>
                  <a:schemeClr val="dk1"/>
                </a:solidFill>
                <a:latin typeface="Lato"/>
                <a:ea typeface="Lato"/>
                <a:cs typeface="Lato"/>
                <a:sym typeface="Lato"/>
              </a:rPr>
              <a:t>Jumlah pajak yang masih harus dibayar		Rp345.271.500,00</a:t>
            </a:r>
            <a:endParaRPr sz="1800">
              <a:solidFill>
                <a:schemeClr val="dk1"/>
              </a:solidFill>
              <a:latin typeface="Lato"/>
              <a:ea typeface="Lato"/>
              <a:cs typeface="Lato"/>
              <a:sym typeface="Lato"/>
            </a:endParaRPr>
          </a:p>
        </p:txBody>
      </p:sp>
      <p:sp>
        <p:nvSpPr>
          <p:cNvPr id="299" name="Google Shape;299;p11"/>
          <p:cNvSpPr txBox="1"/>
          <p:nvPr>
            <p:ph idx="12" type="sldNum"/>
          </p:nvPr>
        </p:nvSpPr>
        <p:spPr>
          <a:xfrm>
            <a:off x="8472458" y="6217622"/>
            <a:ext cx="548700" cy="524700"/>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None/>
            </a:pPr>
            <a:fld id="{00000000-1234-1234-1234-123412341234}" type="slidenum">
              <a:rPr lang="en-US"/>
              <a:t>‹#›</a:t>
            </a:fld>
            <a:endParaRPr/>
          </a:p>
        </p:txBody>
      </p:sp>
      <p:sp>
        <p:nvSpPr>
          <p:cNvPr id="300" name="Google Shape;300;p11"/>
          <p:cNvSpPr/>
          <p:nvPr/>
        </p:nvSpPr>
        <p:spPr>
          <a:xfrm>
            <a:off x="8024925" y="4247625"/>
            <a:ext cx="685800" cy="624000"/>
          </a:xfrm>
          <a:prstGeom prst="downArrow">
            <a:avLst>
              <a:gd fmla="val 50000" name="adj1"/>
              <a:gd fmla="val 25000" name="adj2"/>
            </a:avLst>
          </a:prstGeom>
          <a:solidFill>
            <a:schemeClr val="lt1"/>
          </a:solidFill>
          <a:ln cap="flat" cmpd="sng" w="254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1" name="Google Shape;301;p11"/>
          <p:cNvSpPr txBox="1"/>
          <p:nvPr/>
        </p:nvSpPr>
        <p:spPr>
          <a:xfrm>
            <a:off x="304800" y="-203712"/>
            <a:ext cx="82296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b="1" lang="en-US" sz="3000">
                <a:solidFill>
                  <a:srgbClr val="FFFFFF"/>
                </a:solidFill>
                <a:latin typeface="Lato"/>
                <a:ea typeface="Lato"/>
                <a:cs typeface="Lato"/>
                <a:sym typeface="Lato"/>
              </a:rPr>
              <a:t>Contoh</a:t>
            </a:r>
            <a:endParaRPr b="1" sz="3000">
              <a:solidFill>
                <a:srgbClr val="FFFFFF"/>
              </a:solidFill>
              <a:latin typeface="Lato"/>
              <a:ea typeface="Lato"/>
              <a:cs typeface="Lato"/>
              <a:sym typeface="La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96"/>
                                        </p:tgtEl>
                                        <p:attrNameLst>
                                          <p:attrName>style.visibility</p:attrName>
                                        </p:attrNameLst>
                                      </p:cBhvr>
                                      <p:to>
                                        <p:strVal val="visible"/>
                                      </p:to>
                                    </p:set>
                                    <p:anim calcmode="lin" valueType="num">
                                      <p:cBhvr additive="base">
                                        <p:cTn dur="500"/>
                                        <p:tgtEl>
                                          <p:spTgt spid="296"/>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97"/>
                                        </p:tgtEl>
                                        <p:attrNameLst>
                                          <p:attrName>style.visibility</p:attrName>
                                        </p:attrNameLst>
                                      </p:cBhvr>
                                      <p:to>
                                        <p:strVal val="visible"/>
                                      </p:to>
                                    </p:set>
                                    <p:anim calcmode="lin" valueType="num">
                                      <p:cBhvr additive="base">
                                        <p:cTn dur="500"/>
                                        <p:tgtEl>
                                          <p:spTgt spid="297"/>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300"/>
                                        </p:tgtEl>
                                        <p:attrNameLst>
                                          <p:attrName>style.visibility</p:attrName>
                                        </p:attrNameLst>
                                      </p:cBhvr>
                                      <p:to>
                                        <p:strVal val="visible"/>
                                      </p:to>
                                    </p:set>
                                    <p:anim calcmode="lin" valueType="num">
                                      <p:cBhvr additive="base">
                                        <p:cTn dur="500"/>
                                        <p:tgtEl>
                                          <p:spTgt spid="300"/>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98"/>
                                        </p:tgtEl>
                                        <p:attrNameLst>
                                          <p:attrName>style.visibility</p:attrName>
                                        </p:attrNameLst>
                                      </p:cBhvr>
                                      <p:to>
                                        <p:strVal val="visible"/>
                                      </p:to>
                                    </p:set>
                                    <p:anim calcmode="lin" valueType="num">
                                      <p:cBhvr additive="base">
                                        <p:cTn dur="500"/>
                                        <p:tgtEl>
                                          <p:spTgt spid="298"/>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g177e7484c1a_0_12"/>
          <p:cNvSpPr txBox="1"/>
          <p:nvPr>
            <p:ph type="title"/>
          </p:nvPr>
        </p:nvSpPr>
        <p:spPr>
          <a:xfrm>
            <a:off x="823850" y="2737325"/>
            <a:ext cx="5362200" cy="1531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US" sz="3100"/>
              <a:t>SURAT KETETAPAN PAJAK KURANG BAYAR TAMBAHAN (SKPKBT)</a:t>
            </a:r>
            <a:endParaRPr b="1" sz="31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12"/>
          <p:cNvSpPr/>
          <p:nvPr/>
        </p:nvSpPr>
        <p:spPr>
          <a:xfrm>
            <a:off x="107950" y="1209675"/>
            <a:ext cx="8893200" cy="1720500"/>
          </a:xfrm>
          <a:prstGeom prst="rect">
            <a:avLst/>
          </a:prstGeom>
          <a:solidFill>
            <a:schemeClr val="lt1"/>
          </a:solidFill>
          <a:ln cap="flat" cmpd="sng" w="38100">
            <a:solidFill>
              <a:schemeClr val="accent1"/>
            </a:solidFill>
            <a:prstDash val="solid"/>
            <a:round/>
            <a:headEnd len="sm" w="sm" type="none"/>
            <a:tailEnd len="sm" w="sm" type="none"/>
          </a:ln>
        </p:spPr>
        <p:txBody>
          <a:bodyPr anchorCtr="0" anchor="t" bIns="45700" lIns="91400" spcFirstLastPara="1" rIns="91400" wrap="square" tIns="45700">
            <a:spAutoFit/>
          </a:bodyPr>
          <a:lstStyle/>
          <a:p>
            <a:pPr indent="0" lvl="0" marL="0" marR="0" rtl="0" algn="just">
              <a:spcBef>
                <a:spcPts val="0"/>
              </a:spcBef>
              <a:spcAft>
                <a:spcPts val="0"/>
              </a:spcAft>
              <a:buNone/>
            </a:pPr>
            <a:r>
              <a:rPr lang="en-US" sz="1800">
                <a:solidFill>
                  <a:schemeClr val="dk1"/>
                </a:solidFill>
                <a:latin typeface="Lato"/>
                <a:ea typeface="Lato"/>
                <a:cs typeface="Lato"/>
                <a:sym typeface="Lato"/>
              </a:rPr>
              <a:t>Direktur Jenderal Pajak </a:t>
            </a:r>
            <a:r>
              <a:rPr b="1" lang="en-US" sz="1800">
                <a:solidFill>
                  <a:srgbClr val="990000"/>
                </a:solidFill>
                <a:latin typeface="Lato"/>
                <a:ea typeface="Lato"/>
                <a:cs typeface="Lato"/>
                <a:sym typeface="Lato"/>
              </a:rPr>
              <a:t>dapat menerbitkan Surat Ketetapan Pajak Kurang Bayar Tambahan</a:t>
            </a:r>
            <a:r>
              <a:rPr lang="en-US" sz="1800">
                <a:solidFill>
                  <a:schemeClr val="dk1"/>
                </a:solidFill>
                <a:latin typeface="Lato"/>
                <a:ea typeface="Lato"/>
                <a:cs typeface="Lato"/>
                <a:sym typeface="Lato"/>
              </a:rPr>
              <a:t> </a:t>
            </a:r>
            <a:r>
              <a:rPr b="1" lang="en-US" sz="1800">
                <a:solidFill>
                  <a:srgbClr val="0033CC"/>
                </a:solidFill>
                <a:latin typeface="Lato"/>
                <a:ea typeface="Lato"/>
                <a:cs typeface="Lato"/>
                <a:sym typeface="Lato"/>
              </a:rPr>
              <a:t>dalam jangka waktu 5 (lima) tahun</a:t>
            </a:r>
            <a:r>
              <a:rPr lang="en-US" sz="1800">
                <a:solidFill>
                  <a:schemeClr val="dk1"/>
                </a:solidFill>
                <a:latin typeface="Lato"/>
                <a:ea typeface="Lato"/>
                <a:cs typeface="Lato"/>
                <a:sym typeface="Lato"/>
              </a:rPr>
              <a:t> setelah saat terutangnya pajak atau berakhirnya Masa Pajak, bagian Tahun Pajak, atau Tahun Pajak </a:t>
            </a:r>
            <a:r>
              <a:rPr b="1" lang="en-US" sz="1800">
                <a:solidFill>
                  <a:srgbClr val="008000"/>
                </a:solidFill>
                <a:latin typeface="Lato"/>
                <a:ea typeface="Lato"/>
                <a:cs typeface="Lato"/>
                <a:sym typeface="Lato"/>
              </a:rPr>
              <a:t>apabila</a:t>
            </a:r>
            <a:r>
              <a:rPr lang="en-US" sz="1800">
                <a:solidFill>
                  <a:schemeClr val="dk1"/>
                </a:solidFill>
                <a:latin typeface="Lato"/>
                <a:ea typeface="Lato"/>
                <a:cs typeface="Lato"/>
                <a:sym typeface="Lato"/>
              </a:rPr>
              <a:t> </a:t>
            </a:r>
            <a:r>
              <a:rPr b="1" lang="en-US" sz="1800">
                <a:solidFill>
                  <a:srgbClr val="008000"/>
                </a:solidFill>
                <a:latin typeface="Lato"/>
                <a:ea typeface="Lato"/>
                <a:cs typeface="Lato"/>
                <a:sym typeface="Lato"/>
              </a:rPr>
              <a:t>ditemukan data baru </a:t>
            </a:r>
            <a:r>
              <a:rPr b="1" lang="en-US" sz="1800">
                <a:solidFill>
                  <a:srgbClr val="0033CC"/>
                </a:solidFill>
                <a:latin typeface="Lato"/>
                <a:ea typeface="Lato"/>
                <a:cs typeface="Lato"/>
                <a:sym typeface="Lato"/>
              </a:rPr>
              <a:t>yang mengakibatkan penambahan jumlah pajak yang terutang</a:t>
            </a:r>
            <a:r>
              <a:rPr lang="en-US" sz="1800">
                <a:solidFill>
                  <a:schemeClr val="dk1"/>
                </a:solidFill>
                <a:latin typeface="Lato"/>
                <a:ea typeface="Lato"/>
                <a:cs typeface="Lato"/>
                <a:sym typeface="Lato"/>
              </a:rPr>
              <a:t> </a:t>
            </a:r>
            <a:r>
              <a:rPr b="1" i="1" lang="en-US" sz="1800">
                <a:solidFill>
                  <a:srgbClr val="008000"/>
                </a:solidFill>
                <a:latin typeface="Lato"/>
                <a:ea typeface="Lato"/>
                <a:cs typeface="Lato"/>
                <a:sym typeface="Lato"/>
              </a:rPr>
              <a:t>setelah dilakukan tindakan pemeriksaan</a:t>
            </a:r>
            <a:r>
              <a:rPr b="1" lang="en-US" sz="1800">
                <a:solidFill>
                  <a:srgbClr val="0033CC"/>
                </a:solidFill>
                <a:latin typeface="Lato"/>
                <a:ea typeface="Lato"/>
                <a:cs typeface="Lato"/>
                <a:sym typeface="Lato"/>
              </a:rPr>
              <a:t> dalam rangka penerbitan Surat Ketetapan Pajak Kurang Bayar Tambahan</a:t>
            </a:r>
            <a:r>
              <a:rPr b="1" lang="en-US" sz="1800">
                <a:solidFill>
                  <a:schemeClr val="dk1"/>
                </a:solidFill>
                <a:latin typeface="Lato"/>
                <a:ea typeface="Lato"/>
                <a:cs typeface="Lato"/>
                <a:sym typeface="Lato"/>
              </a:rPr>
              <a:t>.</a:t>
            </a:r>
            <a:r>
              <a:rPr lang="en-US" sz="1800">
                <a:solidFill>
                  <a:schemeClr val="dk1"/>
                </a:solidFill>
                <a:latin typeface="Lato"/>
                <a:ea typeface="Lato"/>
                <a:cs typeface="Lato"/>
                <a:sym typeface="Lato"/>
              </a:rPr>
              <a:t> </a:t>
            </a:r>
            <a:endParaRPr sz="1800">
              <a:solidFill>
                <a:schemeClr val="dk1"/>
              </a:solidFill>
              <a:latin typeface="Lato"/>
              <a:ea typeface="Lato"/>
              <a:cs typeface="Lato"/>
              <a:sym typeface="Lato"/>
            </a:endParaRPr>
          </a:p>
        </p:txBody>
      </p:sp>
      <p:sp>
        <p:nvSpPr>
          <p:cNvPr id="313" name="Google Shape;313;p12"/>
          <p:cNvSpPr/>
          <p:nvPr/>
        </p:nvSpPr>
        <p:spPr>
          <a:xfrm>
            <a:off x="162925" y="4114800"/>
            <a:ext cx="2497500" cy="1939800"/>
          </a:xfrm>
          <a:prstGeom prst="rect">
            <a:avLst/>
          </a:prstGeom>
          <a:solidFill>
            <a:schemeClr val="lt1"/>
          </a:solidFill>
          <a:ln cap="flat" cmpd="sng" w="25400">
            <a:solidFill>
              <a:schemeClr val="accent2"/>
            </a:solidFill>
            <a:prstDash val="solid"/>
            <a:round/>
            <a:headEnd len="sm" w="sm" type="none"/>
            <a:tailEnd len="sm" w="sm" type="none"/>
          </a:ln>
        </p:spPr>
        <p:txBody>
          <a:bodyPr anchorCtr="0" anchor="ctr" bIns="45700" lIns="91400" spcFirstLastPara="1" rIns="91400" wrap="square" tIns="45700">
            <a:spAutoFit/>
          </a:bodyPr>
          <a:lstStyle/>
          <a:p>
            <a:pPr indent="0" lvl="0" marL="0" marR="0" rtl="0" algn="ctr">
              <a:spcBef>
                <a:spcPts val="0"/>
              </a:spcBef>
              <a:spcAft>
                <a:spcPts val="0"/>
              </a:spcAft>
              <a:buNone/>
            </a:pPr>
            <a:r>
              <a:rPr lang="en-US" sz="1800">
                <a:solidFill>
                  <a:schemeClr val="dk1"/>
                </a:solidFill>
                <a:latin typeface="Lato"/>
                <a:ea typeface="Lato"/>
                <a:cs typeface="Lato"/>
                <a:sym typeface="Lato"/>
              </a:rPr>
              <a:t>T</a:t>
            </a:r>
            <a:r>
              <a:rPr lang="en-US" sz="1800">
                <a:solidFill>
                  <a:schemeClr val="dk1"/>
                </a:solidFill>
                <a:latin typeface="Lato"/>
                <a:ea typeface="Lato"/>
                <a:cs typeface="Lato"/>
                <a:sym typeface="Lato"/>
              </a:rPr>
              <a:t>ermasuk data baru adalah data yang semula belum terungkap.</a:t>
            </a:r>
            <a:endParaRPr sz="1800">
              <a:solidFill>
                <a:schemeClr val="dk1"/>
              </a:solidFill>
              <a:latin typeface="Lato"/>
              <a:ea typeface="Lato"/>
              <a:cs typeface="Lato"/>
              <a:sym typeface="Lato"/>
            </a:endParaRPr>
          </a:p>
        </p:txBody>
      </p:sp>
      <p:sp>
        <p:nvSpPr>
          <p:cNvPr id="314" name="Google Shape;314;p12"/>
          <p:cNvSpPr/>
          <p:nvPr/>
        </p:nvSpPr>
        <p:spPr>
          <a:xfrm>
            <a:off x="3213550" y="4114800"/>
            <a:ext cx="2438400" cy="1939800"/>
          </a:xfrm>
          <a:prstGeom prst="rect">
            <a:avLst/>
          </a:prstGeom>
          <a:solidFill>
            <a:schemeClr val="lt1"/>
          </a:solidFill>
          <a:ln cap="flat" cmpd="sng" w="25400">
            <a:solidFill>
              <a:schemeClr val="accent2"/>
            </a:solidFill>
            <a:prstDash val="solid"/>
            <a:round/>
            <a:headEnd len="sm" w="sm" type="none"/>
            <a:tailEnd len="sm" w="sm" type="none"/>
          </a:ln>
        </p:spPr>
        <p:txBody>
          <a:bodyPr anchorCtr="0" anchor="ctr" bIns="45700" lIns="91400" spcFirstLastPara="1" rIns="91400" wrap="square" tIns="45700">
            <a:spAutoFit/>
          </a:bodyPr>
          <a:lstStyle/>
          <a:p>
            <a:pPr indent="0" lvl="0" marL="0" marR="0" rtl="0" algn="ctr">
              <a:spcBef>
                <a:spcPts val="0"/>
              </a:spcBef>
              <a:spcAft>
                <a:spcPts val="0"/>
              </a:spcAft>
              <a:buNone/>
            </a:pPr>
            <a:r>
              <a:rPr lang="en-US" sz="1800">
                <a:solidFill>
                  <a:schemeClr val="dk1"/>
                </a:solidFill>
                <a:latin typeface="Lato"/>
                <a:ea typeface="Lato"/>
                <a:cs typeface="Lato"/>
                <a:sym typeface="Lato"/>
              </a:rPr>
              <a:t>S</a:t>
            </a:r>
            <a:r>
              <a:rPr lang="en-US" sz="1800">
                <a:solidFill>
                  <a:schemeClr val="dk1"/>
                </a:solidFill>
                <a:latin typeface="Lato"/>
                <a:ea typeface="Lato"/>
                <a:cs typeface="Lato"/>
                <a:sym typeface="Lato"/>
              </a:rPr>
              <a:t>udah pernah diterbitkan surat ketetapan pajak.</a:t>
            </a:r>
            <a:endParaRPr sz="1200">
              <a:latin typeface="Lato"/>
              <a:ea typeface="Lato"/>
              <a:cs typeface="Lato"/>
              <a:sym typeface="Lato"/>
            </a:endParaRPr>
          </a:p>
        </p:txBody>
      </p:sp>
      <p:sp>
        <p:nvSpPr>
          <p:cNvPr id="315" name="Google Shape;315;p12"/>
          <p:cNvSpPr/>
          <p:nvPr/>
        </p:nvSpPr>
        <p:spPr>
          <a:xfrm>
            <a:off x="6205075" y="4114800"/>
            <a:ext cx="2786700" cy="1939800"/>
          </a:xfrm>
          <a:prstGeom prst="rect">
            <a:avLst/>
          </a:prstGeom>
          <a:solidFill>
            <a:schemeClr val="lt1"/>
          </a:solidFill>
          <a:ln cap="flat" cmpd="sng" w="25400">
            <a:solidFill>
              <a:schemeClr val="accent2"/>
            </a:solidFill>
            <a:prstDash val="solid"/>
            <a:round/>
            <a:headEnd len="sm" w="sm" type="none"/>
            <a:tailEnd len="sm" w="sm" type="none"/>
          </a:ln>
        </p:spPr>
        <p:txBody>
          <a:bodyPr anchorCtr="0" anchor="ctr" bIns="45700" lIns="91400" spcFirstLastPara="1" rIns="91400" wrap="square" tIns="45700">
            <a:spAutoFit/>
          </a:bodyPr>
          <a:lstStyle/>
          <a:p>
            <a:pPr indent="0" lvl="0" marL="0" marR="0" rtl="0" algn="just">
              <a:spcBef>
                <a:spcPts val="0"/>
              </a:spcBef>
              <a:spcAft>
                <a:spcPts val="0"/>
              </a:spcAft>
              <a:buNone/>
            </a:pPr>
            <a:r>
              <a:rPr lang="en-US" sz="1600">
                <a:solidFill>
                  <a:schemeClr val="dk1"/>
                </a:solidFill>
                <a:latin typeface="Lato"/>
                <a:ea typeface="Lato"/>
                <a:cs typeface="Lato"/>
                <a:sym typeface="Lato"/>
              </a:rPr>
              <a:t>Apabila skp terdahulu terbit berdasarkan pemeriksaan maka dilakukan pemeriksaan ulang. Apabila skp terbit berdasarkan keterangan lain maka dilakukan pemeriksaan, bukan pemeriksaan ulang.</a:t>
            </a:r>
            <a:endParaRPr sz="1600">
              <a:solidFill>
                <a:schemeClr val="dk1"/>
              </a:solidFill>
              <a:latin typeface="Lato"/>
              <a:ea typeface="Lato"/>
              <a:cs typeface="Lato"/>
              <a:sym typeface="Lato"/>
            </a:endParaRPr>
          </a:p>
        </p:txBody>
      </p:sp>
      <p:sp>
        <p:nvSpPr>
          <p:cNvPr id="316" name="Google Shape;316;p12"/>
          <p:cNvSpPr txBox="1"/>
          <p:nvPr>
            <p:ph idx="12" type="sldNum"/>
          </p:nvPr>
        </p:nvSpPr>
        <p:spPr>
          <a:xfrm>
            <a:off x="8472458" y="6217622"/>
            <a:ext cx="548700" cy="524700"/>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None/>
            </a:pPr>
            <a:fld id="{00000000-1234-1234-1234-123412341234}" type="slidenum">
              <a:rPr lang="en-US"/>
              <a:t>‹#›</a:t>
            </a:fld>
            <a:endParaRPr/>
          </a:p>
        </p:txBody>
      </p:sp>
      <p:sp>
        <p:nvSpPr>
          <p:cNvPr id="317" name="Google Shape;317;p12"/>
          <p:cNvSpPr txBox="1"/>
          <p:nvPr/>
        </p:nvSpPr>
        <p:spPr>
          <a:xfrm>
            <a:off x="242850" y="26988"/>
            <a:ext cx="8229600" cy="1143000"/>
          </a:xfrm>
          <a:prstGeom prst="rect">
            <a:avLst/>
          </a:prstGeom>
          <a:noFill/>
          <a:ln>
            <a:noFill/>
          </a:ln>
        </p:spPr>
        <p:txBody>
          <a:bodyPr anchorCtr="0" anchor="ctr" bIns="45700" lIns="91425" spcFirstLastPara="1" rIns="91425" wrap="square" tIns="45700">
            <a:normAutofit/>
          </a:bodyPr>
          <a:lstStyle/>
          <a:p>
            <a:pPr indent="0" lvl="0" marL="0" rtl="0" algn="just">
              <a:spcBef>
                <a:spcPts val="0"/>
              </a:spcBef>
              <a:spcAft>
                <a:spcPts val="0"/>
              </a:spcAft>
              <a:buNone/>
            </a:pPr>
            <a:r>
              <a:rPr b="1" lang="en-US" sz="3000">
                <a:solidFill>
                  <a:srgbClr val="FFFFFF"/>
                </a:solidFill>
                <a:latin typeface="Lato"/>
                <a:ea typeface="Lato"/>
                <a:cs typeface="Lato"/>
                <a:sym typeface="Lato"/>
              </a:rPr>
              <a:t>Penerbitan SKPKBT</a:t>
            </a:r>
            <a:endParaRPr b="1" sz="3000">
              <a:solidFill>
                <a:srgbClr val="FFFFFF"/>
              </a:solidFill>
              <a:latin typeface="Lato"/>
              <a:ea typeface="Lato"/>
              <a:cs typeface="Lato"/>
              <a:sym typeface="Lato"/>
            </a:endParaRPr>
          </a:p>
          <a:p>
            <a:pPr indent="0" lvl="0" marL="0" rtl="0" algn="just">
              <a:spcBef>
                <a:spcPts val="0"/>
              </a:spcBef>
              <a:spcAft>
                <a:spcPts val="0"/>
              </a:spcAft>
              <a:buNone/>
            </a:pPr>
            <a:r>
              <a:rPr b="1" lang="en-US" sz="2000">
                <a:solidFill>
                  <a:srgbClr val="FFFFFF"/>
                </a:solidFill>
                <a:latin typeface="Lato"/>
                <a:ea typeface="Lato"/>
                <a:cs typeface="Lato"/>
                <a:sym typeface="Lato"/>
              </a:rPr>
              <a:t>(ayat 1)</a:t>
            </a:r>
            <a:endParaRPr b="1" sz="2000">
              <a:solidFill>
                <a:srgbClr val="FFFFFF"/>
              </a:solidFill>
              <a:latin typeface="Lato"/>
              <a:ea typeface="Lato"/>
              <a:cs typeface="Lato"/>
              <a:sym typeface="Lato"/>
            </a:endParaRPr>
          </a:p>
        </p:txBody>
      </p:sp>
      <p:sp>
        <p:nvSpPr>
          <p:cNvPr id="318" name="Google Shape;318;p12"/>
          <p:cNvSpPr/>
          <p:nvPr/>
        </p:nvSpPr>
        <p:spPr>
          <a:xfrm>
            <a:off x="7170675" y="0"/>
            <a:ext cx="2438400" cy="609600"/>
          </a:xfrm>
          <a:prstGeom prst="rect">
            <a:avLst/>
          </a:prstGeom>
          <a:noFill/>
          <a:ln>
            <a:noFill/>
          </a:ln>
        </p:spPr>
        <p:txBody>
          <a:bodyPr anchorCtr="0" anchor="ctr" bIns="45700" lIns="91400" spcFirstLastPara="1" rIns="91400" wrap="square" tIns="45700">
            <a:noAutofit/>
          </a:bodyPr>
          <a:lstStyle/>
          <a:p>
            <a:pPr indent="0" lvl="0" marL="0" marR="0" rtl="0" algn="l">
              <a:spcBef>
                <a:spcPts val="0"/>
              </a:spcBef>
              <a:spcAft>
                <a:spcPts val="0"/>
              </a:spcAft>
              <a:buNone/>
            </a:pPr>
            <a:r>
              <a:rPr lang="en-US">
                <a:solidFill>
                  <a:schemeClr val="lt1"/>
                </a:solidFill>
                <a:latin typeface="Tahoma"/>
                <a:ea typeface="Tahoma"/>
                <a:cs typeface="Tahoma"/>
                <a:sym typeface="Tahoma"/>
              </a:rPr>
              <a:t>Pasal 15 UU KUP</a:t>
            </a:r>
            <a:endParaRPr/>
          </a:p>
        </p:txBody>
      </p:sp>
      <p:cxnSp>
        <p:nvCxnSpPr>
          <p:cNvPr id="319" name="Google Shape;319;p12"/>
          <p:cNvCxnSpPr>
            <a:stCxn id="312" idx="2"/>
            <a:endCxn id="313" idx="0"/>
          </p:cNvCxnSpPr>
          <p:nvPr/>
        </p:nvCxnSpPr>
        <p:spPr>
          <a:xfrm rot="5400000">
            <a:off x="2390800" y="1951125"/>
            <a:ext cx="1184700" cy="3142800"/>
          </a:xfrm>
          <a:prstGeom prst="bentConnector3">
            <a:avLst>
              <a:gd fmla="val 49997" name="adj1"/>
            </a:avLst>
          </a:prstGeom>
          <a:noFill/>
          <a:ln cap="flat" cmpd="sng" w="38100">
            <a:solidFill>
              <a:schemeClr val="lt1"/>
            </a:solidFill>
            <a:prstDash val="solid"/>
            <a:round/>
            <a:headEnd len="med" w="med" type="none"/>
            <a:tailEnd len="med" w="med" type="none"/>
          </a:ln>
        </p:spPr>
      </p:cxnSp>
      <p:cxnSp>
        <p:nvCxnSpPr>
          <p:cNvPr id="320" name="Google Shape;320;p12"/>
          <p:cNvCxnSpPr>
            <a:stCxn id="312" idx="2"/>
            <a:endCxn id="314" idx="0"/>
          </p:cNvCxnSpPr>
          <p:nvPr/>
        </p:nvCxnSpPr>
        <p:spPr>
          <a:xfrm rot="5400000">
            <a:off x="3901300" y="3461625"/>
            <a:ext cx="1184700" cy="121800"/>
          </a:xfrm>
          <a:prstGeom prst="bentConnector3">
            <a:avLst>
              <a:gd fmla="val 49997" name="adj1"/>
            </a:avLst>
          </a:prstGeom>
          <a:noFill/>
          <a:ln cap="flat" cmpd="sng" w="38100">
            <a:solidFill>
              <a:schemeClr val="lt1"/>
            </a:solidFill>
            <a:prstDash val="solid"/>
            <a:round/>
            <a:headEnd len="med" w="med" type="none"/>
            <a:tailEnd len="med" w="med" type="none"/>
          </a:ln>
        </p:spPr>
      </p:cxnSp>
      <p:cxnSp>
        <p:nvCxnSpPr>
          <p:cNvPr id="321" name="Google Shape;321;p12"/>
          <p:cNvCxnSpPr>
            <a:stCxn id="312" idx="2"/>
            <a:endCxn id="315" idx="0"/>
          </p:cNvCxnSpPr>
          <p:nvPr/>
        </p:nvCxnSpPr>
        <p:spPr>
          <a:xfrm flipH="1" rot="-5400000">
            <a:off x="5484100" y="2000625"/>
            <a:ext cx="1184700" cy="3043800"/>
          </a:xfrm>
          <a:prstGeom prst="bentConnector3">
            <a:avLst>
              <a:gd fmla="val 49997" name="adj1"/>
            </a:avLst>
          </a:prstGeom>
          <a:noFill/>
          <a:ln cap="flat" cmpd="sng" w="38100">
            <a:solidFill>
              <a:schemeClr val="lt1"/>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312"/>
                                        </p:tgtEl>
                                        <p:attrNameLst>
                                          <p:attrName>style.visibility</p:attrName>
                                        </p:attrNameLst>
                                      </p:cBhvr>
                                      <p:to>
                                        <p:strVal val="visible"/>
                                      </p:to>
                                    </p:set>
                                    <p:anim calcmode="lin" valueType="num">
                                      <p:cBhvr additive="base">
                                        <p:cTn dur="500"/>
                                        <p:tgtEl>
                                          <p:spTgt spid="312"/>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313"/>
                                        </p:tgtEl>
                                        <p:attrNameLst>
                                          <p:attrName>style.visibility</p:attrName>
                                        </p:attrNameLst>
                                      </p:cBhvr>
                                      <p:to>
                                        <p:strVal val="visible"/>
                                      </p:to>
                                    </p:set>
                                    <p:anim calcmode="lin" valueType="num">
                                      <p:cBhvr additive="base">
                                        <p:cTn dur="500"/>
                                        <p:tgtEl>
                                          <p:spTgt spid="313"/>
                                        </p:tgtEl>
                                        <p:attrNameLst>
                                          <p:attrName>ppt_w</p:attrName>
                                        </p:attrNameLst>
                                      </p:cBhvr>
                                      <p:tavLst>
                                        <p:tav fmla="" tm="0">
                                          <p:val>
                                            <p:strVal val="0"/>
                                          </p:val>
                                        </p:tav>
                                        <p:tav fmla="" tm="100000">
                                          <p:val>
                                            <p:strVal val="#ppt_w"/>
                                          </p:val>
                                        </p:tav>
                                      </p:tavLst>
                                    </p:anim>
                                    <p:anim calcmode="lin" valueType="num">
                                      <p:cBhvr additive="base">
                                        <p:cTn dur="500"/>
                                        <p:tgtEl>
                                          <p:spTgt spid="313"/>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314"/>
                                        </p:tgtEl>
                                        <p:attrNameLst>
                                          <p:attrName>style.visibility</p:attrName>
                                        </p:attrNameLst>
                                      </p:cBhvr>
                                      <p:to>
                                        <p:strVal val="visible"/>
                                      </p:to>
                                    </p:set>
                                    <p:anim calcmode="lin" valueType="num">
                                      <p:cBhvr additive="base">
                                        <p:cTn dur="500"/>
                                        <p:tgtEl>
                                          <p:spTgt spid="314"/>
                                        </p:tgtEl>
                                        <p:attrNameLst>
                                          <p:attrName>ppt_w</p:attrName>
                                        </p:attrNameLst>
                                      </p:cBhvr>
                                      <p:tavLst>
                                        <p:tav fmla="" tm="0">
                                          <p:val>
                                            <p:strVal val="0"/>
                                          </p:val>
                                        </p:tav>
                                        <p:tav fmla="" tm="100000">
                                          <p:val>
                                            <p:strVal val="#ppt_w"/>
                                          </p:val>
                                        </p:tav>
                                      </p:tavLst>
                                    </p:anim>
                                    <p:anim calcmode="lin" valueType="num">
                                      <p:cBhvr additive="base">
                                        <p:cTn dur="500"/>
                                        <p:tgtEl>
                                          <p:spTgt spid="314"/>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315"/>
                                        </p:tgtEl>
                                        <p:attrNameLst>
                                          <p:attrName>style.visibility</p:attrName>
                                        </p:attrNameLst>
                                      </p:cBhvr>
                                      <p:to>
                                        <p:strVal val="visible"/>
                                      </p:to>
                                    </p:set>
                                    <p:anim calcmode="lin" valueType="num">
                                      <p:cBhvr additive="base">
                                        <p:cTn dur="500"/>
                                        <p:tgtEl>
                                          <p:spTgt spid="315"/>
                                        </p:tgtEl>
                                        <p:attrNameLst>
                                          <p:attrName>ppt_w</p:attrName>
                                        </p:attrNameLst>
                                      </p:cBhvr>
                                      <p:tavLst>
                                        <p:tav fmla="" tm="0">
                                          <p:val>
                                            <p:strVal val="0"/>
                                          </p:val>
                                        </p:tav>
                                        <p:tav fmla="" tm="100000">
                                          <p:val>
                                            <p:strVal val="#ppt_w"/>
                                          </p:val>
                                        </p:tav>
                                      </p:tavLst>
                                    </p:anim>
                                    <p:anim calcmode="lin" valueType="num">
                                      <p:cBhvr additive="base">
                                        <p:cTn dur="500"/>
                                        <p:tgtEl>
                                          <p:spTgt spid="315"/>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sp>
        <p:nvSpPr>
          <p:cNvPr id="326" name="Google Shape;326;p13"/>
          <p:cNvSpPr/>
          <p:nvPr/>
        </p:nvSpPr>
        <p:spPr>
          <a:xfrm>
            <a:off x="228600" y="1295400"/>
            <a:ext cx="8534400" cy="1284000"/>
          </a:xfrm>
          <a:prstGeom prst="rect">
            <a:avLst/>
          </a:prstGeom>
          <a:noFill/>
          <a:ln cap="flat" cmpd="sng" w="38100">
            <a:solidFill>
              <a:schemeClr val="accent1"/>
            </a:solidFill>
            <a:prstDash val="solid"/>
            <a:miter lim="800000"/>
            <a:headEnd len="sm" w="sm" type="none"/>
            <a:tailEnd len="sm" w="sm" type="none"/>
          </a:ln>
        </p:spPr>
        <p:txBody>
          <a:bodyPr anchorCtr="0" anchor="t" bIns="45700" lIns="91400" spcFirstLastPara="1" rIns="91400" wrap="square" tIns="45700">
            <a:spAutoFit/>
          </a:bodyPr>
          <a:lstStyle/>
          <a:p>
            <a:pPr indent="0" lvl="0" marL="0" marR="0" rtl="0" algn="just">
              <a:spcBef>
                <a:spcPts val="0"/>
              </a:spcBef>
              <a:spcAft>
                <a:spcPts val="0"/>
              </a:spcAft>
              <a:buNone/>
            </a:pPr>
            <a:r>
              <a:rPr lang="en-US" sz="2000">
                <a:solidFill>
                  <a:schemeClr val="lt1"/>
                </a:solidFill>
                <a:latin typeface="Lato"/>
                <a:ea typeface="Lato"/>
                <a:cs typeface="Lato"/>
                <a:sym typeface="Lato"/>
              </a:rPr>
              <a:t>Jumlah kekurangan pajak yang terutang dalam Surat Ketetapan Pajak Kurang Bayar Tambahan </a:t>
            </a:r>
            <a:r>
              <a:rPr b="1" lang="en-US" sz="2000">
                <a:solidFill>
                  <a:schemeClr val="lt1"/>
                </a:solidFill>
                <a:latin typeface="Lato"/>
                <a:ea typeface="Lato"/>
                <a:cs typeface="Lato"/>
                <a:sym typeface="Lato"/>
              </a:rPr>
              <a:t>ditambah dengan sanksi administrasi berupa kenaikan sebesar 100%</a:t>
            </a:r>
            <a:r>
              <a:rPr lang="en-US" sz="2000">
                <a:solidFill>
                  <a:schemeClr val="lt1"/>
                </a:solidFill>
                <a:latin typeface="Lato"/>
                <a:ea typeface="Lato"/>
                <a:cs typeface="Lato"/>
                <a:sym typeface="Lato"/>
              </a:rPr>
              <a:t> (seratus persen) dari jumlah kekurangan pajak tersebut.</a:t>
            </a:r>
            <a:endParaRPr sz="2000">
              <a:solidFill>
                <a:schemeClr val="lt1"/>
              </a:solidFill>
              <a:latin typeface="Lato"/>
              <a:ea typeface="Lato"/>
              <a:cs typeface="Lato"/>
              <a:sym typeface="Lato"/>
            </a:endParaRPr>
          </a:p>
        </p:txBody>
      </p:sp>
      <p:sp>
        <p:nvSpPr>
          <p:cNvPr id="327" name="Google Shape;327;p13"/>
          <p:cNvSpPr/>
          <p:nvPr/>
        </p:nvSpPr>
        <p:spPr>
          <a:xfrm>
            <a:off x="228600" y="3394075"/>
            <a:ext cx="8534400" cy="1998900"/>
          </a:xfrm>
          <a:prstGeom prst="rect">
            <a:avLst/>
          </a:prstGeom>
          <a:noFill/>
          <a:ln cap="flat" cmpd="sng" w="38100">
            <a:solidFill>
              <a:schemeClr val="lt2"/>
            </a:solidFill>
            <a:prstDash val="solid"/>
            <a:miter lim="800000"/>
            <a:headEnd len="sm" w="sm" type="none"/>
            <a:tailEnd len="sm" w="sm" type="none"/>
          </a:ln>
        </p:spPr>
        <p:txBody>
          <a:bodyPr anchorCtr="0" anchor="t" bIns="45700" lIns="91400" spcFirstLastPara="1" rIns="91400" wrap="square" tIns="45700">
            <a:spAutoFit/>
          </a:bodyPr>
          <a:lstStyle/>
          <a:p>
            <a:pPr indent="0" lvl="0" marL="0" marR="0" rtl="0" algn="just">
              <a:spcBef>
                <a:spcPts val="0"/>
              </a:spcBef>
              <a:spcAft>
                <a:spcPts val="0"/>
              </a:spcAft>
              <a:buNone/>
            </a:pPr>
            <a:r>
              <a:rPr lang="en-US" sz="2000">
                <a:solidFill>
                  <a:schemeClr val="lt1"/>
                </a:solidFill>
                <a:latin typeface="Lato"/>
                <a:ea typeface="Lato"/>
                <a:cs typeface="Lato"/>
                <a:sym typeface="Lato"/>
              </a:rPr>
              <a:t>Kenaikan sebagaimana dimaksud dalam ayat (2) </a:t>
            </a:r>
            <a:r>
              <a:rPr b="1" lang="en-US" sz="2000">
                <a:solidFill>
                  <a:schemeClr val="lt1"/>
                </a:solidFill>
                <a:latin typeface="Lato"/>
                <a:ea typeface="Lato"/>
                <a:cs typeface="Lato"/>
                <a:sym typeface="Lato"/>
              </a:rPr>
              <a:t>tidak dikenakan</a:t>
            </a:r>
            <a:r>
              <a:rPr lang="en-US" sz="2000">
                <a:solidFill>
                  <a:schemeClr val="lt1"/>
                </a:solidFill>
                <a:latin typeface="Lato"/>
                <a:ea typeface="Lato"/>
                <a:cs typeface="Lato"/>
                <a:sym typeface="Lato"/>
              </a:rPr>
              <a:t> apabila Surat Ketetapan Pajak Kurang Bayar Tambahan itu </a:t>
            </a:r>
            <a:r>
              <a:rPr b="1" lang="en-US" sz="2000">
                <a:solidFill>
                  <a:schemeClr val="lt1"/>
                </a:solidFill>
                <a:latin typeface="Lato"/>
                <a:ea typeface="Lato"/>
                <a:cs typeface="Lato"/>
                <a:sym typeface="Lato"/>
              </a:rPr>
              <a:t>diterbitkan berdasarkan keterangan tertulis dari Wajib Pajak atas kehendak sendiri</a:t>
            </a:r>
            <a:r>
              <a:rPr lang="en-US" sz="2000">
                <a:solidFill>
                  <a:schemeClr val="lt1"/>
                </a:solidFill>
                <a:latin typeface="Lato"/>
                <a:ea typeface="Lato"/>
                <a:cs typeface="Lato"/>
                <a:sym typeface="Lato"/>
              </a:rPr>
              <a:t>, dengan syarat Direktur Jenderal Pajak belum mulai melakukan tindakan pemeriksaan dalam rangka penerbitan Surat Ketetapan Pajak Kurang Bayar Tambahan. </a:t>
            </a:r>
            <a:endParaRPr sz="2000">
              <a:solidFill>
                <a:schemeClr val="lt1"/>
              </a:solidFill>
              <a:latin typeface="Lato"/>
              <a:ea typeface="Lato"/>
              <a:cs typeface="Lato"/>
              <a:sym typeface="Lato"/>
            </a:endParaRPr>
          </a:p>
        </p:txBody>
      </p:sp>
      <p:sp>
        <p:nvSpPr>
          <p:cNvPr id="328" name="Google Shape;328;p13"/>
          <p:cNvSpPr txBox="1"/>
          <p:nvPr>
            <p:ph idx="12" type="sldNum"/>
          </p:nvPr>
        </p:nvSpPr>
        <p:spPr>
          <a:xfrm>
            <a:off x="8472458" y="6217622"/>
            <a:ext cx="548700" cy="524700"/>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None/>
            </a:pPr>
            <a:fld id="{00000000-1234-1234-1234-123412341234}" type="slidenum">
              <a:rPr lang="en-US"/>
              <a:t>‹#›</a:t>
            </a:fld>
            <a:endParaRPr/>
          </a:p>
        </p:txBody>
      </p:sp>
      <p:sp>
        <p:nvSpPr>
          <p:cNvPr id="329" name="Google Shape;329;p13"/>
          <p:cNvSpPr txBox="1"/>
          <p:nvPr/>
        </p:nvSpPr>
        <p:spPr>
          <a:xfrm>
            <a:off x="242850" y="255588"/>
            <a:ext cx="8229600" cy="1143000"/>
          </a:xfrm>
          <a:prstGeom prst="rect">
            <a:avLst/>
          </a:prstGeom>
          <a:noFill/>
          <a:ln>
            <a:noFill/>
          </a:ln>
        </p:spPr>
        <p:txBody>
          <a:bodyPr anchorCtr="0" anchor="ctr" bIns="45700" lIns="91425" spcFirstLastPara="1" rIns="91425" wrap="square" tIns="45700">
            <a:normAutofit/>
          </a:bodyPr>
          <a:lstStyle/>
          <a:p>
            <a:pPr indent="0" lvl="0" marL="0" rtl="0" algn="just">
              <a:spcBef>
                <a:spcPts val="0"/>
              </a:spcBef>
              <a:spcAft>
                <a:spcPts val="0"/>
              </a:spcAft>
              <a:buNone/>
            </a:pPr>
            <a:r>
              <a:rPr b="1" lang="en-US" sz="3000">
                <a:solidFill>
                  <a:schemeClr val="lt1"/>
                </a:solidFill>
                <a:latin typeface="Lato"/>
                <a:ea typeface="Lato"/>
                <a:cs typeface="Lato"/>
                <a:sym typeface="Lato"/>
              </a:rPr>
              <a:t>Penerbitan SKPKBT</a:t>
            </a:r>
            <a:endParaRPr b="1" sz="3000">
              <a:solidFill>
                <a:schemeClr val="lt1"/>
              </a:solidFill>
              <a:latin typeface="Lato"/>
              <a:ea typeface="Lato"/>
              <a:cs typeface="Lato"/>
              <a:sym typeface="Lato"/>
            </a:endParaRPr>
          </a:p>
          <a:p>
            <a:pPr indent="0" lvl="0" marL="0" rtl="0" algn="just">
              <a:spcBef>
                <a:spcPts val="0"/>
              </a:spcBef>
              <a:spcAft>
                <a:spcPts val="0"/>
              </a:spcAft>
              <a:buNone/>
            </a:pPr>
            <a:r>
              <a:rPr b="1" lang="en-US" sz="2000">
                <a:solidFill>
                  <a:schemeClr val="lt1"/>
                </a:solidFill>
                <a:latin typeface="Lato"/>
                <a:ea typeface="Lato"/>
                <a:cs typeface="Lato"/>
                <a:sym typeface="Lato"/>
              </a:rPr>
              <a:t>(ayat 2)</a:t>
            </a:r>
            <a:endParaRPr b="1" sz="2000">
              <a:solidFill>
                <a:schemeClr val="lt1"/>
              </a:solidFill>
              <a:latin typeface="Lato"/>
              <a:ea typeface="Lato"/>
              <a:cs typeface="Lato"/>
              <a:sym typeface="Lato"/>
            </a:endParaRPr>
          </a:p>
        </p:txBody>
      </p:sp>
      <p:sp>
        <p:nvSpPr>
          <p:cNvPr id="330" name="Google Shape;330;p13"/>
          <p:cNvSpPr/>
          <p:nvPr/>
        </p:nvSpPr>
        <p:spPr>
          <a:xfrm>
            <a:off x="7170675" y="0"/>
            <a:ext cx="2438400" cy="609600"/>
          </a:xfrm>
          <a:prstGeom prst="rect">
            <a:avLst/>
          </a:prstGeom>
          <a:noFill/>
          <a:ln>
            <a:noFill/>
          </a:ln>
        </p:spPr>
        <p:txBody>
          <a:bodyPr anchorCtr="0" anchor="ctr" bIns="45700" lIns="91400" spcFirstLastPara="1" rIns="91400" wrap="square" tIns="45700">
            <a:noAutofit/>
          </a:bodyPr>
          <a:lstStyle/>
          <a:p>
            <a:pPr indent="0" lvl="0" marL="0" marR="0" rtl="0" algn="l">
              <a:spcBef>
                <a:spcPts val="0"/>
              </a:spcBef>
              <a:spcAft>
                <a:spcPts val="0"/>
              </a:spcAft>
              <a:buNone/>
            </a:pPr>
            <a:r>
              <a:rPr lang="en-US">
                <a:solidFill>
                  <a:schemeClr val="lt1"/>
                </a:solidFill>
                <a:latin typeface="Tahoma"/>
                <a:ea typeface="Tahoma"/>
                <a:cs typeface="Tahoma"/>
                <a:sym typeface="Tahoma"/>
              </a:rPr>
              <a:t>Pasal 15 UU KUP</a:t>
            </a:r>
            <a:endParaRPr/>
          </a:p>
        </p:txBody>
      </p:sp>
      <p:sp>
        <p:nvSpPr>
          <p:cNvPr id="331" name="Google Shape;331;p13"/>
          <p:cNvSpPr txBox="1"/>
          <p:nvPr/>
        </p:nvSpPr>
        <p:spPr>
          <a:xfrm>
            <a:off x="242850" y="2770196"/>
            <a:ext cx="8229600" cy="772800"/>
          </a:xfrm>
          <a:prstGeom prst="rect">
            <a:avLst/>
          </a:prstGeom>
          <a:noFill/>
          <a:ln>
            <a:noFill/>
          </a:ln>
        </p:spPr>
        <p:txBody>
          <a:bodyPr anchorCtr="0" anchor="ctr" bIns="45700" lIns="91425" spcFirstLastPara="1" rIns="91425" wrap="square" tIns="45700">
            <a:normAutofit/>
          </a:bodyPr>
          <a:lstStyle/>
          <a:p>
            <a:pPr indent="0" lvl="0" marL="0" rtl="0" algn="just">
              <a:spcBef>
                <a:spcPts val="0"/>
              </a:spcBef>
              <a:spcAft>
                <a:spcPts val="0"/>
              </a:spcAft>
              <a:buNone/>
            </a:pPr>
            <a:r>
              <a:rPr b="1" lang="en-US" sz="2000">
                <a:solidFill>
                  <a:schemeClr val="lt1"/>
                </a:solidFill>
                <a:latin typeface="Lato"/>
                <a:ea typeface="Lato"/>
                <a:cs typeface="Lato"/>
                <a:sym typeface="Lato"/>
              </a:rPr>
              <a:t>(ayat 3)</a:t>
            </a:r>
            <a:endParaRPr b="1" sz="2000">
              <a:solidFill>
                <a:schemeClr val="lt1"/>
              </a:solidFill>
              <a:latin typeface="Lato"/>
              <a:ea typeface="Lato"/>
              <a:cs typeface="Lato"/>
              <a:sym typeface="La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326"/>
                                        </p:tgtEl>
                                        <p:attrNameLst>
                                          <p:attrName>style.visibility</p:attrName>
                                        </p:attrNameLst>
                                      </p:cBhvr>
                                      <p:to>
                                        <p:strVal val="visible"/>
                                      </p:to>
                                    </p:set>
                                    <p:anim calcmode="lin" valueType="num">
                                      <p:cBhvr additive="base">
                                        <p:cTn dur="500"/>
                                        <p:tgtEl>
                                          <p:spTgt spid="326"/>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327"/>
                                        </p:tgtEl>
                                        <p:attrNameLst>
                                          <p:attrName>style.visibility</p:attrName>
                                        </p:attrNameLst>
                                      </p:cBhvr>
                                      <p:to>
                                        <p:strVal val="visible"/>
                                      </p:to>
                                    </p:set>
                                    <p:anim calcmode="lin" valueType="num">
                                      <p:cBhvr additive="base">
                                        <p:cTn dur="500"/>
                                        <p:tgtEl>
                                          <p:spTgt spid="327"/>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14"/>
          <p:cNvSpPr/>
          <p:nvPr/>
        </p:nvSpPr>
        <p:spPr>
          <a:xfrm>
            <a:off x="152400" y="666275"/>
            <a:ext cx="8915400" cy="2819400"/>
          </a:xfrm>
          <a:prstGeom prst="rect">
            <a:avLst/>
          </a:prstGeom>
          <a:solidFill>
            <a:schemeClr val="lt1"/>
          </a:solidFill>
          <a:ln cap="flat" cmpd="sng" w="38100">
            <a:solidFill>
              <a:schemeClr val="accent1"/>
            </a:solidFill>
            <a:prstDash val="solid"/>
            <a:miter lim="800000"/>
            <a:headEnd len="sm" w="sm" type="none"/>
            <a:tailEnd len="sm" w="sm" type="none"/>
          </a:ln>
        </p:spPr>
        <p:txBody>
          <a:bodyPr anchorCtr="0" anchor="t" bIns="45700" lIns="91400" spcFirstLastPara="1" rIns="91400" wrap="square" tIns="45700">
            <a:spAutoFit/>
          </a:bodyPr>
          <a:lstStyle/>
          <a:p>
            <a:pPr indent="0" lvl="0" marL="0" marR="0" rtl="0" algn="just">
              <a:lnSpc>
                <a:spcPct val="80000"/>
              </a:lnSpc>
              <a:spcBef>
                <a:spcPts val="0"/>
              </a:spcBef>
              <a:spcAft>
                <a:spcPts val="0"/>
              </a:spcAft>
              <a:buNone/>
            </a:pPr>
            <a:r>
              <a:rPr lang="en-US" sz="2000">
                <a:solidFill>
                  <a:schemeClr val="dk1"/>
                </a:solidFill>
                <a:latin typeface="Lato"/>
                <a:ea typeface="Lato"/>
                <a:cs typeface="Lato"/>
                <a:sym typeface="Lato"/>
              </a:rPr>
              <a:t>Terhadap SPT PPh Pasal 23 Masa Desember 2020 a/n PT Shehrazat telah dilakukan pemeriksaan dan diterbitkan SKPKB tanggal 10 Oktober 2022 dengan </a:t>
            </a:r>
            <a:r>
              <a:rPr lang="en-US" sz="2000">
                <a:solidFill>
                  <a:schemeClr val="dk1"/>
                </a:solidFill>
                <a:latin typeface="Lato"/>
                <a:ea typeface="Lato"/>
                <a:cs typeface="Lato"/>
                <a:sym typeface="Lato"/>
              </a:rPr>
              <a:t>rincian</a:t>
            </a:r>
            <a:r>
              <a:rPr lang="en-US" sz="2000">
                <a:solidFill>
                  <a:schemeClr val="dk1"/>
                </a:solidFill>
                <a:latin typeface="Lato"/>
                <a:ea typeface="Lato"/>
                <a:cs typeface="Lato"/>
                <a:sym typeface="Lato"/>
              </a:rPr>
              <a:t> sbb:</a:t>
            </a:r>
            <a:endParaRPr sz="2000">
              <a:latin typeface="Lato"/>
              <a:ea typeface="Lato"/>
              <a:cs typeface="Lato"/>
              <a:sym typeface="Lato"/>
            </a:endParaRPr>
          </a:p>
          <a:p>
            <a:pPr indent="0" lvl="0" marL="0" marR="0" rtl="0" algn="just">
              <a:lnSpc>
                <a:spcPct val="80000"/>
              </a:lnSpc>
              <a:spcBef>
                <a:spcPts val="1000"/>
              </a:spcBef>
              <a:spcAft>
                <a:spcPts val="0"/>
              </a:spcAft>
              <a:buNone/>
            </a:pPr>
            <a:r>
              <a:rPr lang="en-US" sz="2000">
                <a:solidFill>
                  <a:srgbClr val="000099"/>
                </a:solidFill>
                <a:latin typeface="Lato"/>
                <a:ea typeface="Lato"/>
                <a:cs typeface="Lato"/>
                <a:sym typeface="Lato"/>
              </a:rPr>
              <a:t>Jumlah Pokok Pajak						Rp100.000.000,00</a:t>
            </a:r>
            <a:endParaRPr sz="2000">
              <a:latin typeface="Lato"/>
              <a:ea typeface="Lato"/>
              <a:cs typeface="Lato"/>
              <a:sym typeface="Lato"/>
            </a:endParaRPr>
          </a:p>
          <a:p>
            <a:pPr indent="0" lvl="0" marL="0" marR="0" rtl="0" algn="just">
              <a:lnSpc>
                <a:spcPct val="80000"/>
              </a:lnSpc>
              <a:spcBef>
                <a:spcPts val="1000"/>
              </a:spcBef>
              <a:spcAft>
                <a:spcPts val="0"/>
              </a:spcAft>
              <a:buNone/>
            </a:pPr>
            <a:r>
              <a:rPr lang="en-US" sz="2000">
                <a:solidFill>
                  <a:srgbClr val="000099"/>
                </a:solidFill>
                <a:latin typeface="Lato"/>
                <a:ea typeface="Lato"/>
                <a:cs typeface="Lato"/>
                <a:sym typeface="Lato"/>
              </a:rPr>
              <a:t>Jumlah Kredit Pajak						Rp   90.000.000,00</a:t>
            </a:r>
            <a:endParaRPr sz="2000">
              <a:latin typeface="Lato"/>
              <a:ea typeface="Lato"/>
              <a:cs typeface="Lato"/>
              <a:sym typeface="Lato"/>
            </a:endParaRPr>
          </a:p>
          <a:p>
            <a:pPr indent="0" lvl="0" marL="0" marR="0" rtl="0" algn="just">
              <a:lnSpc>
                <a:spcPct val="80000"/>
              </a:lnSpc>
              <a:spcBef>
                <a:spcPts val="1000"/>
              </a:spcBef>
              <a:spcAft>
                <a:spcPts val="0"/>
              </a:spcAft>
              <a:buNone/>
            </a:pPr>
            <a:r>
              <a:rPr lang="en-US" sz="2000">
                <a:solidFill>
                  <a:srgbClr val="000099"/>
                </a:solidFill>
                <a:latin typeface="Lato"/>
                <a:ea typeface="Lato"/>
                <a:cs typeface="Lato"/>
                <a:sym typeface="Lato"/>
              </a:rPr>
              <a:t>Jumlah Kekurangan Pokok Pajak			Rp   10.000.000,00</a:t>
            </a:r>
            <a:endParaRPr sz="2000">
              <a:latin typeface="Lato"/>
              <a:ea typeface="Lato"/>
              <a:cs typeface="Lato"/>
              <a:sym typeface="Lato"/>
            </a:endParaRPr>
          </a:p>
          <a:p>
            <a:pPr indent="0" lvl="0" marL="0" marR="0" rtl="0" algn="just">
              <a:lnSpc>
                <a:spcPct val="80000"/>
              </a:lnSpc>
              <a:spcBef>
                <a:spcPts val="1000"/>
              </a:spcBef>
              <a:spcAft>
                <a:spcPts val="0"/>
              </a:spcAft>
              <a:buNone/>
            </a:pPr>
            <a:r>
              <a:rPr lang="en-US" sz="2000">
                <a:solidFill>
                  <a:srgbClr val="000099"/>
                </a:solidFill>
                <a:latin typeface="Lato"/>
                <a:ea typeface="Lato"/>
                <a:cs typeface="Lato"/>
                <a:sym typeface="Lato"/>
              </a:rPr>
              <a:t>Sanksi adm. bunga Pasal 13 (2) (1,01%)	Rp      1.010.000,00</a:t>
            </a:r>
            <a:endParaRPr sz="2000">
              <a:latin typeface="Lato"/>
              <a:ea typeface="Lato"/>
              <a:cs typeface="Lato"/>
              <a:sym typeface="Lato"/>
            </a:endParaRPr>
          </a:p>
          <a:p>
            <a:pPr indent="0" lvl="0" marL="0" marR="0" rtl="0" algn="just">
              <a:lnSpc>
                <a:spcPct val="80000"/>
              </a:lnSpc>
              <a:spcBef>
                <a:spcPts val="1000"/>
              </a:spcBef>
              <a:spcAft>
                <a:spcPts val="0"/>
              </a:spcAft>
              <a:buNone/>
            </a:pPr>
            <a:r>
              <a:rPr lang="en-US" sz="2000">
                <a:solidFill>
                  <a:srgbClr val="000099"/>
                </a:solidFill>
                <a:latin typeface="Lato"/>
                <a:ea typeface="Lato"/>
                <a:cs typeface="Lato"/>
                <a:sym typeface="Lato"/>
              </a:rPr>
              <a:t>Jumlah yang masih harus dibayar			Rp   11.010.000,00</a:t>
            </a:r>
            <a:endParaRPr sz="2000">
              <a:solidFill>
                <a:schemeClr val="dk1"/>
              </a:solidFill>
              <a:latin typeface="Lato"/>
              <a:ea typeface="Lato"/>
              <a:cs typeface="Lato"/>
              <a:sym typeface="Lato"/>
            </a:endParaRPr>
          </a:p>
        </p:txBody>
      </p:sp>
      <p:sp>
        <p:nvSpPr>
          <p:cNvPr id="337" name="Google Shape;337;p14"/>
          <p:cNvSpPr/>
          <p:nvPr/>
        </p:nvSpPr>
        <p:spPr>
          <a:xfrm>
            <a:off x="228600" y="3394075"/>
            <a:ext cx="8763000" cy="1254000"/>
          </a:xfrm>
          <a:prstGeom prst="rect">
            <a:avLst/>
          </a:prstGeom>
          <a:solidFill>
            <a:schemeClr val="lt1"/>
          </a:solidFill>
          <a:ln cap="flat" cmpd="sng" w="38100">
            <a:solidFill>
              <a:schemeClr val="lt2"/>
            </a:solidFill>
            <a:prstDash val="solid"/>
            <a:miter lim="800000"/>
            <a:headEnd len="sm" w="sm" type="none"/>
            <a:tailEnd len="sm" w="sm" type="none"/>
          </a:ln>
        </p:spPr>
        <p:txBody>
          <a:bodyPr anchorCtr="0" anchor="t" bIns="45700" lIns="91400" spcFirstLastPara="1" rIns="91400" wrap="square" tIns="45700">
            <a:spAutoFit/>
          </a:bodyPr>
          <a:lstStyle/>
          <a:p>
            <a:pPr indent="0" lvl="0" marL="0" marR="0" rtl="0" algn="just">
              <a:spcBef>
                <a:spcPts val="0"/>
              </a:spcBef>
              <a:spcAft>
                <a:spcPts val="0"/>
              </a:spcAft>
              <a:buNone/>
            </a:pPr>
            <a:r>
              <a:rPr lang="en-US" sz="1800">
                <a:solidFill>
                  <a:schemeClr val="dk1"/>
                </a:solidFill>
                <a:latin typeface="Lato"/>
                <a:ea typeface="Lato"/>
                <a:cs typeface="Lato"/>
                <a:sym typeface="Lato"/>
              </a:rPr>
              <a:t>Pada bulan Mei 2023 ditemukan data baru berupa objek PPh Pasal 23 yang belum dipotong oleh PT Shehrazat dan seharusnya dilaporkan dalam SPT Masa Desember 2020 dengan jumlah pokok pajak Rp 20.000.000. Sehingga seharusnya jumlah pokok pajak pada Masa Des’20 adalah Rp 120.00.000.</a:t>
            </a:r>
            <a:endParaRPr sz="1800">
              <a:latin typeface="Lato"/>
              <a:ea typeface="Lato"/>
              <a:cs typeface="Lato"/>
              <a:sym typeface="Lato"/>
            </a:endParaRPr>
          </a:p>
        </p:txBody>
      </p:sp>
      <p:sp>
        <p:nvSpPr>
          <p:cNvPr id="338" name="Google Shape;338;p14"/>
          <p:cNvSpPr/>
          <p:nvPr/>
        </p:nvSpPr>
        <p:spPr>
          <a:xfrm>
            <a:off x="76200" y="4876800"/>
            <a:ext cx="1600200" cy="1625700"/>
          </a:xfrm>
          <a:prstGeom prst="rect">
            <a:avLst/>
          </a:prstGeom>
          <a:solidFill>
            <a:srgbClr val="FFFFCC"/>
          </a:solidFill>
          <a:ln cap="flat" cmpd="sng" w="9525">
            <a:solidFill>
              <a:srgbClr val="0033CC"/>
            </a:solidFill>
            <a:prstDash val="solid"/>
            <a:miter lim="800000"/>
            <a:headEnd len="sm" w="sm" type="none"/>
            <a:tailEnd len="sm" w="sm" type="none"/>
          </a:ln>
        </p:spPr>
        <p:txBody>
          <a:bodyPr anchorCtr="0" anchor="t" bIns="45700" lIns="91400" spcFirstLastPara="1" rIns="91400" wrap="square" tIns="45700">
            <a:spAutoFit/>
          </a:bodyPr>
          <a:lstStyle/>
          <a:p>
            <a:pPr indent="0" lvl="0" marL="0" marR="0" rtl="0" algn="l">
              <a:spcBef>
                <a:spcPts val="0"/>
              </a:spcBef>
              <a:spcAft>
                <a:spcPts val="0"/>
              </a:spcAft>
              <a:buNone/>
            </a:pPr>
            <a:r>
              <a:rPr lang="en-US" sz="2000">
                <a:solidFill>
                  <a:schemeClr val="dk1"/>
                </a:solidFill>
                <a:latin typeface="Tahoma"/>
                <a:ea typeface="Tahoma"/>
                <a:cs typeface="Tahoma"/>
                <a:sym typeface="Tahoma"/>
              </a:rPr>
              <a:t>DJP menerbitkan </a:t>
            </a:r>
            <a:r>
              <a:rPr b="1" lang="en-US" sz="2000">
                <a:solidFill>
                  <a:srgbClr val="CC0000"/>
                </a:solidFill>
                <a:latin typeface="Tahoma"/>
                <a:ea typeface="Tahoma"/>
                <a:cs typeface="Tahoma"/>
                <a:sym typeface="Tahoma"/>
              </a:rPr>
              <a:t>SKPKBT</a:t>
            </a:r>
            <a:r>
              <a:rPr lang="en-US" sz="2000">
                <a:solidFill>
                  <a:schemeClr val="dk1"/>
                </a:solidFill>
                <a:latin typeface="Tahoma"/>
                <a:ea typeface="Tahoma"/>
                <a:cs typeface="Tahoma"/>
                <a:sym typeface="Tahoma"/>
              </a:rPr>
              <a:t> tanggal 25 Mei 2023</a:t>
            </a:r>
            <a:endParaRPr sz="2000">
              <a:solidFill>
                <a:schemeClr val="dk1"/>
              </a:solidFill>
              <a:latin typeface="Tahoma"/>
              <a:ea typeface="Tahoma"/>
              <a:cs typeface="Tahoma"/>
              <a:sym typeface="Tahoma"/>
            </a:endParaRPr>
          </a:p>
        </p:txBody>
      </p:sp>
      <p:sp>
        <p:nvSpPr>
          <p:cNvPr id="339" name="Google Shape;339;p14"/>
          <p:cNvSpPr/>
          <p:nvPr/>
        </p:nvSpPr>
        <p:spPr>
          <a:xfrm>
            <a:off x="1219200" y="6248400"/>
            <a:ext cx="762000" cy="381000"/>
          </a:xfrm>
          <a:prstGeom prst="rightArrow">
            <a:avLst>
              <a:gd fmla="val 50000" name="adj1"/>
              <a:gd fmla="val 50000" name="adj2"/>
            </a:avLst>
          </a:prstGeom>
          <a:solidFill>
            <a:schemeClr val="accen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0" name="Google Shape;340;p14"/>
          <p:cNvSpPr/>
          <p:nvPr/>
        </p:nvSpPr>
        <p:spPr>
          <a:xfrm>
            <a:off x="1905000" y="4727350"/>
            <a:ext cx="7086600" cy="2051400"/>
          </a:xfrm>
          <a:prstGeom prst="rect">
            <a:avLst/>
          </a:prstGeom>
          <a:noFill/>
          <a:ln cap="flat" cmpd="sng" w="28575">
            <a:solidFill>
              <a:srgbClr val="FF33CC"/>
            </a:solidFill>
            <a:prstDash val="solid"/>
            <a:miter lim="800000"/>
            <a:headEnd len="sm" w="sm" type="none"/>
            <a:tailEnd len="sm" w="sm" type="none"/>
          </a:ln>
        </p:spPr>
        <p:txBody>
          <a:bodyPr anchorCtr="0" anchor="t" bIns="45700" lIns="91400" spcFirstLastPara="1" rIns="91400" wrap="square" tIns="45700">
            <a:spAutoFit/>
          </a:bodyPr>
          <a:lstStyle/>
          <a:p>
            <a:pPr indent="0" lvl="0" marL="0" marR="0" rtl="0" algn="l">
              <a:lnSpc>
                <a:spcPct val="100000"/>
              </a:lnSpc>
              <a:spcBef>
                <a:spcPts val="0"/>
              </a:spcBef>
              <a:spcAft>
                <a:spcPts val="0"/>
              </a:spcAft>
              <a:buNone/>
            </a:pPr>
            <a:r>
              <a:rPr lang="en-US">
                <a:solidFill>
                  <a:schemeClr val="lt1"/>
                </a:solidFill>
                <a:latin typeface="Lato"/>
                <a:ea typeface="Lato"/>
                <a:cs typeface="Lato"/>
                <a:sym typeface="Lato"/>
              </a:rPr>
              <a:t>Jumlah Pajak					Rp120.000.000,00</a:t>
            </a:r>
            <a:endParaRPr>
              <a:solidFill>
                <a:schemeClr val="lt1"/>
              </a:solidFill>
              <a:latin typeface="Lato"/>
              <a:ea typeface="Lato"/>
              <a:cs typeface="Lato"/>
              <a:sym typeface="Lato"/>
            </a:endParaRPr>
          </a:p>
          <a:p>
            <a:pPr indent="0" lvl="0" marL="0" marR="0" rtl="0" algn="l">
              <a:lnSpc>
                <a:spcPct val="100000"/>
              </a:lnSpc>
              <a:spcBef>
                <a:spcPts val="1000"/>
              </a:spcBef>
              <a:spcAft>
                <a:spcPts val="0"/>
              </a:spcAft>
              <a:buNone/>
            </a:pPr>
            <a:r>
              <a:rPr lang="en-US">
                <a:solidFill>
                  <a:schemeClr val="lt1"/>
                </a:solidFill>
                <a:latin typeface="Lato"/>
                <a:ea typeface="Lato"/>
                <a:cs typeface="Lato"/>
                <a:sym typeface="Lato"/>
              </a:rPr>
              <a:t>Jumlah Pajak yang telah ditetapkan		Rp100.000.000,00</a:t>
            </a:r>
            <a:endParaRPr>
              <a:solidFill>
                <a:schemeClr val="lt1"/>
              </a:solidFill>
              <a:latin typeface="Lato"/>
              <a:ea typeface="Lato"/>
              <a:cs typeface="Lato"/>
              <a:sym typeface="Lato"/>
            </a:endParaRPr>
          </a:p>
          <a:p>
            <a:pPr indent="0" lvl="0" marL="0" marR="0" rtl="0" algn="l">
              <a:lnSpc>
                <a:spcPct val="100000"/>
              </a:lnSpc>
              <a:spcBef>
                <a:spcPts val="1000"/>
              </a:spcBef>
              <a:spcAft>
                <a:spcPts val="0"/>
              </a:spcAft>
              <a:buNone/>
            </a:pPr>
            <a:r>
              <a:rPr lang="en-US">
                <a:solidFill>
                  <a:schemeClr val="lt1"/>
                </a:solidFill>
                <a:latin typeface="Lato"/>
                <a:ea typeface="Lato"/>
                <a:cs typeface="Lato"/>
                <a:sym typeface="Lato"/>
              </a:rPr>
              <a:t>Tambahan Jumlah Pajak			Rp  20.000.000,00</a:t>
            </a:r>
            <a:endParaRPr>
              <a:solidFill>
                <a:schemeClr val="lt1"/>
              </a:solidFill>
              <a:latin typeface="Lato"/>
              <a:ea typeface="Lato"/>
              <a:cs typeface="Lato"/>
              <a:sym typeface="Lato"/>
            </a:endParaRPr>
          </a:p>
          <a:p>
            <a:pPr indent="0" lvl="0" marL="0" marR="0" rtl="0" algn="l">
              <a:lnSpc>
                <a:spcPct val="100000"/>
              </a:lnSpc>
              <a:spcBef>
                <a:spcPts val="1000"/>
              </a:spcBef>
              <a:spcAft>
                <a:spcPts val="0"/>
              </a:spcAft>
              <a:buNone/>
            </a:pPr>
            <a:r>
              <a:rPr lang="en-US">
                <a:solidFill>
                  <a:schemeClr val="lt1"/>
                </a:solidFill>
                <a:latin typeface="Lato"/>
                <a:ea typeface="Lato"/>
                <a:cs typeface="Lato"/>
                <a:sym typeface="Lato"/>
              </a:rPr>
              <a:t>Besarnya sanksi administrasi (100%)	Rp  20.000.000,00</a:t>
            </a:r>
            <a:endParaRPr>
              <a:solidFill>
                <a:schemeClr val="lt1"/>
              </a:solidFill>
              <a:latin typeface="Lato"/>
              <a:ea typeface="Lato"/>
              <a:cs typeface="Lato"/>
              <a:sym typeface="Lato"/>
            </a:endParaRPr>
          </a:p>
          <a:p>
            <a:pPr indent="0" lvl="0" marL="0" marR="0" rtl="0" algn="l">
              <a:lnSpc>
                <a:spcPct val="100000"/>
              </a:lnSpc>
              <a:spcBef>
                <a:spcPts val="1000"/>
              </a:spcBef>
              <a:spcAft>
                <a:spcPts val="0"/>
              </a:spcAft>
              <a:buNone/>
            </a:pPr>
            <a:r>
              <a:rPr lang="en-US">
                <a:solidFill>
                  <a:schemeClr val="lt1"/>
                </a:solidFill>
                <a:latin typeface="Lato"/>
                <a:ea typeface="Lato"/>
                <a:cs typeface="Lato"/>
                <a:sym typeface="Lato"/>
              </a:rPr>
              <a:t>Tambahan jumlah pajak yang </a:t>
            </a:r>
            <a:endParaRPr>
              <a:solidFill>
                <a:schemeClr val="lt1"/>
              </a:solidFill>
              <a:latin typeface="Lato"/>
              <a:ea typeface="Lato"/>
              <a:cs typeface="Lato"/>
              <a:sym typeface="Lato"/>
            </a:endParaRPr>
          </a:p>
          <a:p>
            <a:pPr indent="0" lvl="0" marL="0" marR="0" rtl="0" algn="l">
              <a:lnSpc>
                <a:spcPct val="100000"/>
              </a:lnSpc>
              <a:spcBef>
                <a:spcPts val="1000"/>
              </a:spcBef>
              <a:spcAft>
                <a:spcPts val="0"/>
              </a:spcAft>
              <a:buNone/>
            </a:pPr>
            <a:r>
              <a:rPr lang="en-US">
                <a:solidFill>
                  <a:schemeClr val="lt1"/>
                </a:solidFill>
                <a:latin typeface="Lato"/>
                <a:ea typeface="Lato"/>
                <a:cs typeface="Lato"/>
                <a:sym typeface="Lato"/>
              </a:rPr>
              <a:t>masih harus dibayar				Rp  40.000.000,00</a:t>
            </a:r>
            <a:endParaRPr>
              <a:solidFill>
                <a:schemeClr val="lt1"/>
              </a:solidFill>
              <a:latin typeface="Lato"/>
              <a:ea typeface="Lato"/>
              <a:cs typeface="Lato"/>
              <a:sym typeface="Lato"/>
            </a:endParaRPr>
          </a:p>
        </p:txBody>
      </p:sp>
      <p:sp>
        <p:nvSpPr>
          <p:cNvPr id="341" name="Google Shape;341;p14"/>
          <p:cNvSpPr/>
          <p:nvPr/>
        </p:nvSpPr>
        <p:spPr>
          <a:xfrm>
            <a:off x="152400" y="4572000"/>
            <a:ext cx="685800" cy="381000"/>
          </a:xfrm>
          <a:prstGeom prst="downArrow">
            <a:avLst>
              <a:gd fmla="val 50000" name="adj1"/>
              <a:gd fmla="val 25000" name="adj2"/>
            </a:avLst>
          </a:prstGeom>
          <a:solidFill>
            <a:schemeClr val="accen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2" name="Google Shape;342;p14"/>
          <p:cNvSpPr txBox="1"/>
          <p:nvPr>
            <p:ph idx="12" type="sldNum"/>
          </p:nvPr>
        </p:nvSpPr>
        <p:spPr>
          <a:xfrm>
            <a:off x="8472458" y="6217622"/>
            <a:ext cx="548700" cy="524700"/>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None/>
            </a:pPr>
            <a:fld id="{00000000-1234-1234-1234-123412341234}" type="slidenum">
              <a:rPr lang="en-US"/>
              <a:t>‹#›</a:t>
            </a:fld>
            <a:endParaRPr/>
          </a:p>
        </p:txBody>
      </p:sp>
      <p:sp>
        <p:nvSpPr>
          <p:cNvPr id="343" name="Google Shape;343;p14"/>
          <p:cNvSpPr txBox="1"/>
          <p:nvPr/>
        </p:nvSpPr>
        <p:spPr>
          <a:xfrm>
            <a:off x="304800" y="-203712"/>
            <a:ext cx="82296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b="1" lang="en-US" sz="3000">
                <a:solidFill>
                  <a:srgbClr val="FFFFFF"/>
                </a:solidFill>
                <a:latin typeface="Lato"/>
                <a:ea typeface="Lato"/>
                <a:cs typeface="Lato"/>
                <a:sym typeface="Lato"/>
              </a:rPr>
              <a:t>Contoh</a:t>
            </a:r>
            <a:endParaRPr b="1" sz="3000">
              <a:solidFill>
                <a:srgbClr val="FFFFFF"/>
              </a:solidFill>
              <a:latin typeface="Lato"/>
              <a:ea typeface="Lato"/>
              <a:cs typeface="Lato"/>
              <a:sym typeface="La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336"/>
                                        </p:tgtEl>
                                        <p:attrNameLst>
                                          <p:attrName>style.visibility</p:attrName>
                                        </p:attrNameLst>
                                      </p:cBhvr>
                                      <p:to>
                                        <p:strVal val="visible"/>
                                      </p:to>
                                    </p:set>
                                    <p:anim calcmode="lin" valueType="num">
                                      <p:cBhvr additive="base">
                                        <p:cTn dur="500"/>
                                        <p:tgtEl>
                                          <p:spTgt spid="336"/>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337"/>
                                        </p:tgtEl>
                                        <p:attrNameLst>
                                          <p:attrName>style.visibility</p:attrName>
                                        </p:attrNameLst>
                                      </p:cBhvr>
                                      <p:to>
                                        <p:strVal val="visible"/>
                                      </p:to>
                                    </p:set>
                                    <p:anim calcmode="lin" valueType="num">
                                      <p:cBhvr additive="base">
                                        <p:cTn dur="500"/>
                                        <p:tgtEl>
                                          <p:spTgt spid="337"/>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341"/>
                                        </p:tgtEl>
                                        <p:attrNameLst>
                                          <p:attrName>style.visibility</p:attrName>
                                        </p:attrNameLst>
                                      </p:cBhvr>
                                      <p:to>
                                        <p:strVal val="visible"/>
                                      </p:to>
                                    </p:set>
                                    <p:anim calcmode="lin" valueType="num">
                                      <p:cBhvr additive="base">
                                        <p:cTn dur="500"/>
                                        <p:tgtEl>
                                          <p:spTgt spid="341"/>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338"/>
                                        </p:tgtEl>
                                        <p:attrNameLst>
                                          <p:attrName>style.visibility</p:attrName>
                                        </p:attrNameLst>
                                      </p:cBhvr>
                                      <p:to>
                                        <p:strVal val="visible"/>
                                      </p:to>
                                    </p:set>
                                    <p:anim calcmode="lin" valueType="num">
                                      <p:cBhvr additive="base">
                                        <p:cTn dur="500"/>
                                        <p:tgtEl>
                                          <p:spTgt spid="338"/>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339"/>
                                        </p:tgtEl>
                                        <p:attrNameLst>
                                          <p:attrName>style.visibility</p:attrName>
                                        </p:attrNameLst>
                                      </p:cBhvr>
                                      <p:to>
                                        <p:strVal val="visible"/>
                                      </p:to>
                                    </p:set>
                                    <p:anim calcmode="lin" valueType="num">
                                      <p:cBhvr additive="base">
                                        <p:cTn dur="500"/>
                                        <p:tgtEl>
                                          <p:spTgt spid="339"/>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340"/>
                                        </p:tgtEl>
                                        <p:attrNameLst>
                                          <p:attrName>style.visibility</p:attrName>
                                        </p:attrNameLst>
                                      </p:cBhvr>
                                      <p:to>
                                        <p:strVal val="visible"/>
                                      </p:to>
                                    </p:set>
                                    <p:anim calcmode="lin" valueType="num">
                                      <p:cBhvr additive="base">
                                        <p:cTn dur="500"/>
                                        <p:tgtEl>
                                          <p:spTgt spid="340"/>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g177e7484c1a_0_17"/>
          <p:cNvSpPr txBox="1"/>
          <p:nvPr>
            <p:ph type="title"/>
          </p:nvPr>
        </p:nvSpPr>
        <p:spPr>
          <a:xfrm>
            <a:off x="823850" y="2737325"/>
            <a:ext cx="5362200" cy="1531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US" sz="3100"/>
              <a:t>SURAT KETETAPAN PAJAK LEBIH BAYAR (SKPLB)</a:t>
            </a:r>
            <a:endParaRPr b="1" sz="31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 name="Shape 353"/>
        <p:cNvGrpSpPr/>
        <p:nvPr/>
      </p:nvGrpSpPr>
      <p:grpSpPr>
        <a:xfrm>
          <a:off x="0" y="0"/>
          <a:ext cx="0" cy="0"/>
          <a:chOff x="0" y="0"/>
          <a:chExt cx="0" cy="0"/>
        </a:xfrm>
      </p:grpSpPr>
      <p:sp>
        <p:nvSpPr>
          <p:cNvPr id="354" name="Google Shape;354;p15"/>
          <p:cNvSpPr/>
          <p:nvPr/>
        </p:nvSpPr>
        <p:spPr>
          <a:xfrm>
            <a:off x="152400" y="4214813"/>
            <a:ext cx="8763000" cy="1349400"/>
          </a:xfrm>
          <a:prstGeom prst="rect">
            <a:avLst/>
          </a:prstGeom>
          <a:noFill/>
          <a:ln cap="flat" cmpd="sng" w="38100">
            <a:solidFill>
              <a:schemeClr val="accent1"/>
            </a:solidFill>
            <a:prstDash val="solid"/>
            <a:round/>
            <a:headEnd len="sm" w="sm" type="none"/>
            <a:tailEnd len="sm" w="sm" type="none"/>
          </a:ln>
        </p:spPr>
        <p:txBody>
          <a:bodyPr anchorCtr="0" anchor="t" bIns="45700" lIns="91400" spcFirstLastPara="1" rIns="91400" wrap="square" tIns="45700">
            <a:spAutoFit/>
          </a:bodyPr>
          <a:lstStyle/>
          <a:p>
            <a:pPr indent="0" lvl="0" marL="0" marR="0" rtl="0" algn="l">
              <a:spcBef>
                <a:spcPts val="0"/>
              </a:spcBef>
              <a:spcAft>
                <a:spcPts val="0"/>
              </a:spcAft>
              <a:buNone/>
            </a:pPr>
            <a:r>
              <a:rPr lang="en-US" sz="2000">
                <a:solidFill>
                  <a:schemeClr val="lt1"/>
                </a:solidFill>
                <a:latin typeface="Tahoma"/>
                <a:ea typeface="Tahoma"/>
                <a:cs typeface="Tahoma"/>
                <a:sym typeface="Tahoma"/>
              </a:rPr>
              <a:t>PAJAK YANG TERUTANG								Rp10.000.000,00</a:t>
            </a:r>
            <a:endParaRPr>
              <a:solidFill>
                <a:schemeClr val="lt1"/>
              </a:solidFill>
            </a:endParaRPr>
          </a:p>
          <a:p>
            <a:pPr indent="0" lvl="0" marL="0" marR="0" rtl="0" algn="l">
              <a:spcBef>
                <a:spcPts val="1000"/>
              </a:spcBef>
              <a:spcAft>
                <a:spcPts val="0"/>
              </a:spcAft>
              <a:buNone/>
            </a:pPr>
            <a:r>
              <a:rPr lang="en-US" sz="2000">
                <a:solidFill>
                  <a:schemeClr val="lt1"/>
                </a:solidFill>
                <a:latin typeface="Tahoma"/>
                <a:ea typeface="Tahoma"/>
                <a:cs typeface="Tahoma"/>
                <a:sym typeface="Tahoma"/>
              </a:rPr>
              <a:t>JUMLAH KREDIT PAJAK								Rp16.000.000,00</a:t>
            </a:r>
            <a:endParaRPr>
              <a:solidFill>
                <a:schemeClr val="lt1"/>
              </a:solidFill>
            </a:endParaRPr>
          </a:p>
          <a:p>
            <a:pPr indent="0" lvl="0" marL="0" marR="0" rtl="0" algn="l">
              <a:spcBef>
                <a:spcPts val="1000"/>
              </a:spcBef>
              <a:spcAft>
                <a:spcPts val="0"/>
              </a:spcAft>
              <a:buNone/>
            </a:pPr>
            <a:r>
              <a:rPr b="1" lang="en-US" sz="2000">
                <a:solidFill>
                  <a:schemeClr val="lt1"/>
                </a:solidFill>
                <a:latin typeface="Tahoma"/>
                <a:ea typeface="Tahoma"/>
                <a:cs typeface="Tahoma"/>
                <a:sym typeface="Tahoma"/>
              </a:rPr>
              <a:t>JUMLAH KELEBIHAN PEMBAYARAN PAJAK		Rp6.000.000,00</a:t>
            </a:r>
            <a:endParaRPr>
              <a:solidFill>
                <a:schemeClr val="lt1"/>
              </a:solidFill>
            </a:endParaRPr>
          </a:p>
        </p:txBody>
      </p:sp>
      <p:sp>
        <p:nvSpPr>
          <p:cNvPr id="355" name="Google Shape;355;p15"/>
          <p:cNvSpPr/>
          <p:nvPr/>
        </p:nvSpPr>
        <p:spPr>
          <a:xfrm>
            <a:off x="266700" y="1672075"/>
            <a:ext cx="8534400" cy="1889400"/>
          </a:xfrm>
          <a:prstGeom prst="rect">
            <a:avLst/>
          </a:prstGeom>
          <a:noFill/>
          <a:ln cap="flat" cmpd="sng" w="38100">
            <a:solidFill>
              <a:srgbClr val="0033CC"/>
            </a:solidFill>
            <a:prstDash val="solid"/>
            <a:miter lim="800000"/>
            <a:headEnd len="sm" w="sm" type="none"/>
            <a:tailEnd len="sm" w="sm" type="none"/>
          </a:ln>
        </p:spPr>
        <p:txBody>
          <a:bodyPr anchorCtr="0" anchor="t" bIns="45700" lIns="91400" spcFirstLastPara="1" rIns="91400" wrap="square" tIns="45700">
            <a:spAutoFit/>
          </a:bodyPr>
          <a:lstStyle/>
          <a:p>
            <a:pPr indent="0" lvl="0" marL="0" marR="0" rtl="0" algn="just">
              <a:spcBef>
                <a:spcPts val="0"/>
              </a:spcBef>
              <a:spcAft>
                <a:spcPts val="0"/>
              </a:spcAft>
              <a:buNone/>
            </a:pPr>
            <a:r>
              <a:rPr lang="en-US" sz="2000">
                <a:solidFill>
                  <a:schemeClr val="lt1"/>
                </a:solidFill>
                <a:latin typeface="Lato"/>
                <a:ea typeface="Lato"/>
                <a:cs typeface="Lato"/>
                <a:sym typeface="Lato"/>
              </a:rPr>
              <a:t>Surat Ketetapan Pajak Lebih Bayar adalah surat ketetapan pajak yang menentukan jumlah kelebihan pembayaran pajak karena jumlah kredit pajak lebih besar daripada pajak yang terutang atau seharusnya tidak terutang.</a:t>
            </a:r>
            <a:endParaRPr sz="2000">
              <a:solidFill>
                <a:schemeClr val="lt1"/>
              </a:solidFill>
              <a:latin typeface="Lato"/>
              <a:ea typeface="Lato"/>
              <a:cs typeface="Lato"/>
              <a:sym typeface="Lato"/>
            </a:endParaRPr>
          </a:p>
          <a:p>
            <a:pPr indent="0" lvl="0" marL="0" marR="0" rtl="0" algn="just">
              <a:spcBef>
                <a:spcPts val="900"/>
              </a:spcBef>
              <a:spcAft>
                <a:spcPts val="0"/>
              </a:spcAft>
              <a:buNone/>
            </a:pPr>
            <a:r>
              <a:rPr b="1" lang="en-US" sz="1800">
                <a:solidFill>
                  <a:schemeClr val="lt1"/>
                </a:solidFill>
                <a:latin typeface="Lato"/>
                <a:ea typeface="Lato"/>
                <a:cs typeface="Lato"/>
                <a:sym typeface="Lato"/>
              </a:rPr>
              <a:t>(Pasal 1 angka 19 UU KUP)</a:t>
            </a:r>
            <a:endParaRPr b="1" sz="1800">
              <a:solidFill>
                <a:schemeClr val="lt1"/>
              </a:solidFill>
              <a:latin typeface="Lato"/>
              <a:ea typeface="Lato"/>
              <a:cs typeface="Lato"/>
              <a:sym typeface="Lato"/>
            </a:endParaRPr>
          </a:p>
        </p:txBody>
      </p:sp>
      <p:sp>
        <p:nvSpPr>
          <p:cNvPr id="356" name="Google Shape;356;p15"/>
          <p:cNvSpPr txBox="1"/>
          <p:nvPr>
            <p:ph idx="12" type="sldNum"/>
          </p:nvPr>
        </p:nvSpPr>
        <p:spPr>
          <a:xfrm>
            <a:off x="8472458" y="6217622"/>
            <a:ext cx="548700" cy="524700"/>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355"/>
                                        </p:tgtEl>
                                        <p:attrNameLst>
                                          <p:attrName>style.visibility</p:attrName>
                                        </p:attrNameLst>
                                      </p:cBhvr>
                                      <p:to>
                                        <p:strVal val="visible"/>
                                      </p:to>
                                    </p:set>
                                    <p:anim calcmode="lin" valueType="num">
                                      <p:cBhvr additive="base">
                                        <p:cTn dur="500"/>
                                        <p:tgtEl>
                                          <p:spTgt spid="355"/>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354"/>
                                        </p:tgtEl>
                                        <p:attrNameLst>
                                          <p:attrName>style.visibility</p:attrName>
                                        </p:attrNameLst>
                                      </p:cBhvr>
                                      <p:to>
                                        <p:strVal val="visible"/>
                                      </p:to>
                                    </p:set>
                                    <p:anim calcmode="lin" valueType="num">
                                      <p:cBhvr additive="base">
                                        <p:cTn dur="500"/>
                                        <p:tgtEl>
                                          <p:spTgt spid="354"/>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sp>
        <p:nvSpPr>
          <p:cNvPr id="361" name="Google Shape;361;p16"/>
          <p:cNvSpPr/>
          <p:nvPr/>
        </p:nvSpPr>
        <p:spPr>
          <a:xfrm>
            <a:off x="444550" y="1222375"/>
            <a:ext cx="8313600" cy="1319100"/>
          </a:xfrm>
          <a:prstGeom prst="rect">
            <a:avLst/>
          </a:prstGeom>
          <a:solidFill>
            <a:schemeClr val="lt1"/>
          </a:solidFill>
          <a:ln cap="flat" cmpd="sng" w="38100">
            <a:solidFill>
              <a:schemeClr val="accent1"/>
            </a:solidFill>
            <a:prstDash val="solid"/>
            <a:round/>
            <a:headEnd len="sm" w="sm" type="none"/>
            <a:tailEnd len="sm" w="sm" type="none"/>
          </a:ln>
        </p:spPr>
        <p:txBody>
          <a:bodyPr anchorCtr="0" anchor="t" bIns="45700" lIns="91400" spcFirstLastPara="1" rIns="91400" wrap="square" tIns="45700">
            <a:spAutoFit/>
          </a:bodyPr>
          <a:lstStyle/>
          <a:p>
            <a:pPr indent="0" lvl="0" marL="0" marR="0" rtl="0" algn="just">
              <a:spcBef>
                <a:spcPts val="0"/>
              </a:spcBef>
              <a:spcAft>
                <a:spcPts val="0"/>
              </a:spcAft>
              <a:buNone/>
            </a:pPr>
            <a:r>
              <a:rPr lang="en-US" sz="2000">
                <a:solidFill>
                  <a:schemeClr val="dk1"/>
                </a:solidFill>
                <a:latin typeface="Lato"/>
                <a:ea typeface="Lato"/>
                <a:cs typeface="Lato"/>
                <a:sym typeface="Lato"/>
              </a:rPr>
              <a:t>Direktur Jenderal Pajak </a:t>
            </a:r>
            <a:r>
              <a:rPr b="1" lang="en-US" sz="2000">
                <a:solidFill>
                  <a:srgbClr val="CC0000"/>
                </a:solidFill>
                <a:latin typeface="Lato"/>
                <a:ea typeface="Lato"/>
                <a:cs typeface="Lato"/>
                <a:sym typeface="Lato"/>
              </a:rPr>
              <a:t>setelah melakukan pemeriksaan,</a:t>
            </a:r>
            <a:r>
              <a:rPr lang="en-US" sz="2000">
                <a:solidFill>
                  <a:schemeClr val="dk1"/>
                </a:solidFill>
                <a:latin typeface="Lato"/>
                <a:ea typeface="Lato"/>
                <a:cs typeface="Lato"/>
                <a:sym typeface="Lato"/>
              </a:rPr>
              <a:t> menerbitkan Surat Ketetapan Pajak Lebih Bayar </a:t>
            </a:r>
            <a:r>
              <a:rPr b="1" lang="en-US" sz="2000">
                <a:solidFill>
                  <a:srgbClr val="0033CC"/>
                </a:solidFill>
                <a:latin typeface="Lato"/>
                <a:ea typeface="Lato"/>
                <a:cs typeface="Lato"/>
                <a:sym typeface="Lato"/>
              </a:rPr>
              <a:t>apabila jumlah kredit pajak atau jumlah pajak yang dibayar lebih besar daripada jumlah pajak yang terutang</a:t>
            </a:r>
            <a:r>
              <a:rPr lang="en-US" sz="2000">
                <a:solidFill>
                  <a:schemeClr val="dk1"/>
                </a:solidFill>
                <a:latin typeface="Lato"/>
                <a:ea typeface="Lato"/>
                <a:cs typeface="Lato"/>
                <a:sym typeface="Lato"/>
              </a:rPr>
              <a:t>.</a:t>
            </a:r>
            <a:endParaRPr sz="2000">
              <a:latin typeface="Lato"/>
              <a:ea typeface="Lato"/>
              <a:cs typeface="Lato"/>
              <a:sym typeface="Lato"/>
            </a:endParaRPr>
          </a:p>
        </p:txBody>
      </p:sp>
      <p:sp>
        <p:nvSpPr>
          <p:cNvPr id="362" name="Google Shape;362;p16"/>
          <p:cNvSpPr/>
          <p:nvPr/>
        </p:nvSpPr>
        <p:spPr>
          <a:xfrm>
            <a:off x="444550" y="3170250"/>
            <a:ext cx="8313600" cy="1626000"/>
          </a:xfrm>
          <a:prstGeom prst="rect">
            <a:avLst/>
          </a:prstGeom>
          <a:solidFill>
            <a:schemeClr val="lt1"/>
          </a:solidFill>
          <a:ln cap="flat" cmpd="sng" w="25400">
            <a:solidFill>
              <a:schemeClr val="accent1"/>
            </a:solidFill>
            <a:prstDash val="solid"/>
            <a:round/>
            <a:headEnd len="sm" w="sm" type="none"/>
            <a:tailEnd len="sm" w="sm" type="none"/>
          </a:ln>
        </p:spPr>
        <p:txBody>
          <a:bodyPr anchorCtr="0" anchor="t" bIns="45700" lIns="91400" spcFirstLastPara="1" rIns="91400" wrap="square" tIns="45700">
            <a:spAutoFit/>
          </a:bodyPr>
          <a:lstStyle/>
          <a:p>
            <a:pPr indent="0" lvl="0" marL="0" marR="0" rtl="0" algn="just">
              <a:spcBef>
                <a:spcPts val="0"/>
              </a:spcBef>
              <a:spcAft>
                <a:spcPts val="0"/>
              </a:spcAft>
              <a:buNone/>
            </a:pPr>
            <a:r>
              <a:rPr lang="en-US" sz="2000">
                <a:solidFill>
                  <a:schemeClr val="dk1"/>
                </a:solidFill>
                <a:latin typeface="Lato"/>
                <a:ea typeface="Lato"/>
                <a:cs typeface="Lato"/>
                <a:sym typeface="Lato"/>
              </a:rPr>
              <a:t>Berdasarkan permohonan Wajib Pajak, Direktur Jenderal Pajak, </a:t>
            </a:r>
            <a:r>
              <a:rPr b="1" lang="en-US" sz="2000">
                <a:solidFill>
                  <a:srgbClr val="990000"/>
                </a:solidFill>
                <a:latin typeface="Lato"/>
                <a:ea typeface="Lato"/>
                <a:cs typeface="Lato"/>
                <a:sym typeface="Lato"/>
              </a:rPr>
              <a:t>setelah meneliti kebenaran pembayaran pajak</a:t>
            </a:r>
            <a:r>
              <a:rPr lang="en-US" sz="2000">
                <a:solidFill>
                  <a:schemeClr val="dk1"/>
                </a:solidFill>
                <a:latin typeface="Lato"/>
                <a:ea typeface="Lato"/>
                <a:cs typeface="Lato"/>
                <a:sym typeface="Lato"/>
              </a:rPr>
              <a:t>, menerbitkan Surat Ketetapan Pajak Lebih Bayar </a:t>
            </a:r>
            <a:r>
              <a:rPr b="1" lang="en-US" sz="2000">
                <a:solidFill>
                  <a:srgbClr val="0033CC"/>
                </a:solidFill>
                <a:latin typeface="Lato"/>
                <a:ea typeface="Lato"/>
                <a:cs typeface="Lato"/>
                <a:sym typeface="Lato"/>
              </a:rPr>
              <a:t>apabila terdapat pembayaran pajak yang seharusnya tidak terutang, yang ketentuannya diatur dengan atau berdasarkan Peraturan Menteri Keuangan</a:t>
            </a:r>
            <a:r>
              <a:rPr lang="en-US" sz="2000">
                <a:solidFill>
                  <a:schemeClr val="dk1"/>
                </a:solidFill>
                <a:latin typeface="Lato"/>
                <a:ea typeface="Lato"/>
                <a:cs typeface="Lato"/>
                <a:sym typeface="Lato"/>
              </a:rPr>
              <a:t>. </a:t>
            </a:r>
            <a:endParaRPr sz="2000">
              <a:solidFill>
                <a:schemeClr val="dk1"/>
              </a:solidFill>
              <a:latin typeface="Lato"/>
              <a:ea typeface="Lato"/>
              <a:cs typeface="Lato"/>
              <a:sym typeface="Lato"/>
            </a:endParaRPr>
          </a:p>
        </p:txBody>
      </p:sp>
      <p:sp>
        <p:nvSpPr>
          <p:cNvPr id="363" name="Google Shape;363;p16"/>
          <p:cNvSpPr/>
          <p:nvPr/>
        </p:nvSpPr>
        <p:spPr>
          <a:xfrm>
            <a:off x="444550" y="5326075"/>
            <a:ext cx="8313600" cy="1218900"/>
          </a:xfrm>
          <a:prstGeom prst="rect">
            <a:avLst/>
          </a:prstGeom>
          <a:solidFill>
            <a:schemeClr val="lt1"/>
          </a:solidFill>
          <a:ln cap="flat" cmpd="sng" w="25400">
            <a:solidFill>
              <a:schemeClr val="accent1"/>
            </a:solidFill>
            <a:prstDash val="solid"/>
            <a:round/>
            <a:headEnd len="sm" w="sm" type="none"/>
            <a:tailEnd len="sm" w="sm" type="none"/>
          </a:ln>
        </p:spPr>
        <p:txBody>
          <a:bodyPr anchorCtr="0" anchor="t" bIns="45700" lIns="91400" spcFirstLastPara="1" rIns="91400" wrap="square" tIns="45700">
            <a:spAutoFit/>
          </a:bodyPr>
          <a:lstStyle/>
          <a:p>
            <a:pPr indent="0" lvl="0" marL="0" marR="0" rtl="0" algn="just">
              <a:lnSpc>
                <a:spcPct val="90000"/>
              </a:lnSpc>
              <a:spcBef>
                <a:spcPts val="0"/>
              </a:spcBef>
              <a:spcAft>
                <a:spcPts val="0"/>
              </a:spcAft>
              <a:buNone/>
            </a:pPr>
            <a:r>
              <a:rPr lang="en-US" sz="2000">
                <a:solidFill>
                  <a:schemeClr val="dk1"/>
                </a:solidFill>
                <a:latin typeface="Lato"/>
                <a:ea typeface="Lato"/>
                <a:cs typeface="Lato"/>
                <a:sym typeface="Lato"/>
              </a:rPr>
              <a:t>Surat Ketetapan Pajak Lebih Bayar masih </a:t>
            </a:r>
            <a:r>
              <a:rPr b="1" lang="en-US" sz="2000">
                <a:solidFill>
                  <a:srgbClr val="990000"/>
                </a:solidFill>
                <a:latin typeface="Lato"/>
                <a:ea typeface="Lato"/>
                <a:cs typeface="Lato"/>
                <a:sym typeface="Lato"/>
              </a:rPr>
              <a:t>dapat diterbitkan lagi</a:t>
            </a:r>
            <a:r>
              <a:rPr lang="en-US" sz="2000">
                <a:solidFill>
                  <a:schemeClr val="dk1"/>
                </a:solidFill>
                <a:latin typeface="Lato"/>
                <a:ea typeface="Lato"/>
                <a:cs typeface="Lato"/>
                <a:sym typeface="Lato"/>
              </a:rPr>
              <a:t> </a:t>
            </a:r>
            <a:r>
              <a:rPr b="1" lang="en-US" sz="2000">
                <a:solidFill>
                  <a:srgbClr val="0033CC"/>
                </a:solidFill>
                <a:latin typeface="Lato"/>
                <a:ea typeface="Lato"/>
                <a:cs typeface="Lato"/>
                <a:sym typeface="Lato"/>
              </a:rPr>
              <a:t>apabila berdasarkan hasil pemeriksaan dan/atau data baru</a:t>
            </a:r>
            <a:r>
              <a:rPr lang="en-US" sz="2000">
                <a:solidFill>
                  <a:schemeClr val="dk1"/>
                </a:solidFill>
                <a:latin typeface="Lato"/>
                <a:ea typeface="Lato"/>
                <a:cs typeface="Lato"/>
                <a:sym typeface="Lato"/>
              </a:rPr>
              <a:t> ternyata pajak yang lebih dibayar jumlahnya lebih besar daripada kelebihan pembayaran pajak yang telah ditetapkan. </a:t>
            </a:r>
            <a:endParaRPr sz="2000">
              <a:solidFill>
                <a:schemeClr val="dk1"/>
              </a:solidFill>
              <a:latin typeface="Lato"/>
              <a:ea typeface="Lato"/>
              <a:cs typeface="Lato"/>
              <a:sym typeface="Lato"/>
            </a:endParaRPr>
          </a:p>
        </p:txBody>
      </p:sp>
      <p:sp>
        <p:nvSpPr>
          <p:cNvPr id="364" name="Google Shape;364;p16"/>
          <p:cNvSpPr txBox="1"/>
          <p:nvPr>
            <p:ph idx="12" type="sldNum"/>
          </p:nvPr>
        </p:nvSpPr>
        <p:spPr>
          <a:xfrm>
            <a:off x="8548658" y="6217622"/>
            <a:ext cx="548700" cy="524700"/>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None/>
            </a:pPr>
            <a:fld id="{00000000-1234-1234-1234-123412341234}" type="slidenum">
              <a:rPr lang="en-US"/>
              <a:t>‹#›</a:t>
            </a:fld>
            <a:endParaRPr/>
          </a:p>
        </p:txBody>
      </p:sp>
      <p:sp>
        <p:nvSpPr>
          <p:cNvPr id="365" name="Google Shape;365;p16"/>
          <p:cNvSpPr txBox="1"/>
          <p:nvPr/>
        </p:nvSpPr>
        <p:spPr>
          <a:xfrm>
            <a:off x="266700" y="-37562"/>
            <a:ext cx="8229600" cy="1143000"/>
          </a:xfrm>
          <a:prstGeom prst="rect">
            <a:avLst/>
          </a:prstGeom>
          <a:noFill/>
          <a:ln>
            <a:noFill/>
          </a:ln>
        </p:spPr>
        <p:txBody>
          <a:bodyPr anchorCtr="0" anchor="ctr" bIns="45700" lIns="91425" spcFirstLastPara="1" rIns="91425" wrap="square" tIns="45700">
            <a:normAutofit/>
          </a:bodyPr>
          <a:lstStyle/>
          <a:p>
            <a:pPr indent="0" lvl="0" marL="0" rtl="0" algn="just">
              <a:spcBef>
                <a:spcPts val="0"/>
              </a:spcBef>
              <a:spcAft>
                <a:spcPts val="0"/>
              </a:spcAft>
              <a:buNone/>
            </a:pPr>
            <a:r>
              <a:rPr b="1" lang="en-US" sz="3000">
                <a:solidFill>
                  <a:schemeClr val="lt1"/>
                </a:solidFill>
                <a:latin typeface="Lato"/>
                <a:ea typeface="Lato"/>
                <a:cs typeface="Lato"/>
                <a:sym typeface="Lato"/>
              </a:rPr>
              <a:t>Penerbitan SKPKLB</a:t>
            </a:r>
            <a:endParaRPr b="1" sz="2000">
              <a:solidFill>
                <a:schemeClr val="lt1"/>
              </a:solidFill>
              <a:latin typeface="Lato"/>
              <a:ea typeface="Lato"/>
              <a:cs typeface="Lato"/>
              <a:sym typeface="Lato"/>
            </a:endParaRPr>
          </a:p>
        </p:txBody>
      </p:sp>
      <p:sp>
        <p:nvSpPr>
          <p:cNvPr id="366" name="Google Shape;366;p16"/>
          <p:cNvSpPr txBox="1"/>
          <p:nvPr/>
        </p:nvSpPr>
        <p:spPr>
          <a:xfrm>
            <a:off x="14250" y="4675196"/>
            <a:ext cx="8229600" cy="772800"/>
          </a:xfrm>
          <a:prstGeom prst="rect">
            <a:avLst/>
          </a:prstGeom>
          <a:noFill/>
          <a:ln>
            <a:noFill/>
          </a:ln>
        </p:spPr>
        <p:txBody>
          <a:bodyPr anchorCtr="0" anchor="ctr" bIns="45700" lIns="91425" spcFirstLastPara="1" rIns="91425" wrap="square" tIns="45700">
            <a:normAutofit/>
          </a:bodyPr>
          <a:lstStyle/>
          <a:p>
            <a:pPr indent="0" lvl="0" marL="0" rtl="0" algn="just">
              <a:spcBef>
                <a:spcPts val="0"/>
              </a:spcBef>
              <a:spcAft>
                <a:spcPts val="0"/>
              </a:spcAft>
              <a:buNone/>
            </a:pPr>
            <a:r>
              <a:rPr b="1" lang="en-US" sz="2000">
                <a:solidFill>
                  <a:schemeClr val="lt1"/>
                </a:solidFill>
                <a:latin typeface="Lato"/>
                <a:ea typeface="Lato"/>
                <a:cs typeface="Lato"/>
                <a:sym typeface="Lato"/>
              </a:rPr>
              <a:t>(ayat 3)</a:t>
            </a:r>
            <a:endParaRPr b="1" sz="2000">
              <a:solidFill>
                <a:schemeClr val="lt1"/>
              </a:solidFill>
              <a:latin typeface="Lato"/>
              <a:ea typeface="Lato"/>
              <a:cs typeface="Lato"/>
              <a:sym typeface="Lato"/>
            </a:endParaRPr>
          </a:p>
        </p:txBody>
      </p:sp>
      <p:sp>
        <p:nvSpPr>
          <p:cNvPr id="367" name="Google Shape;367;p16"/>
          <p:cNvSpPr txBox="1"/>
          <p:nvPr/>
        </p:nvSpPr>
        <p:spPr>
          <a:xfrm>
            <a:off x="14250" y="2541596"/>
            <a:ext cx="8229600" cy="772800"/>
          </a:xfrm>
          <a:prstGeom prst="rect">
            <a:avLst/>
          </a:prstGeom>
          <a:noFill/>
          <a:ln>
            <a:noFill/>
          </a:ln>
        </p:spPr>
        <p:txBody>
          <a:bodyPr anchorCtr="0" anchor="ctr" bIns="45700" lIns="91425" spcFirstLastPara="1" rIns="91425" wrap="square" tIns="45700">
            <a:normAutofit/>
          </a:bodyPr>
          <a:lstStyle/>
          <a:p>
            <a:pPr indent="0" lvl="0" marL="0" rtl="0" algn="just">
              <a:spcBef>
                <a:spcPts val="0"/>
              </a:spcBef>
              <a:spcAft>
                <a:spcPts val="0"/>
              </a:spcAft>
              <a:buNone/>
            </a:pPr>
            <a:r>
              <a:rPr b="1" lang="en-US" sz="2000">
                <a:solidFill>
                  <a:schemeClr val="lt1"/>
                </a:solidFill>
                <a:latin typeface="Lato"/>
                <a:ea typeface="Lato"/>
                <a:cs typeface="Lato"/>
                <a:sym typeface="Lato"/>
              </a:rPr>
              <a:t>(ayat 2)</a:t>
            </a:r>
            <a:endParaRPr b="1" sz="2000">
              <a:solidFill>
                <a:schemeClr val="lt1"/>
              </a:solidFill>
              <a:latin typeface="Lato"/>
              <a:ea typeface="Lato"/>
              <a:cs typeface="Lato"/>
              <a:sym typeface="Lato"/>
            </a:endParaRPr>
          </a:p>
        </p:txBody>
      </p:sp>
      <p:sp>
        <p:nvSpPr>
          <p:cNvPr id="368" name="Google Shape;368;p16"/>
          <p:cNvSpPr txBox="1"/>
          <p:nvPr/>
        </p:nvSpPr>
        <p:spPr>
          <a:xfrm>
            <a:off x="14250" y="636596"/>
            <a:ext cx="8229600" cy="772800"/>
          </a:xfrm>
          <a:prstGeom prst="rect">
            <a:avLst/>
          </a:prstGeom>
          <a:noFill/>
          <a:ln>
            <a:noFill/>
          </a:ln>
        </p:spPr>
        <p:txBody>
          <a:bodyPr anchorCtr="0" anchor="ctr" bIns="45700" lIns="91425" spcFirstLastPara="1" rIns="91425" wrap="square" tIns="45700">
            <a:normAutofit/>
          </a:bodyPr>
          <a:lstStyle/>
          <a:p>
            <a:pPr indent="0" lvl="0" marL="0" rtl="0" algn="just">
              <a:spcBef>
                <a:spcPts val="0"/>
              </a:spcBef>
              <a:spcAft>
                <a:spcPts val="0"/>
              </a:spcAft>
              <a:buNone/>
            </a:pPr>
            <a:r>
              <a:rPr b="1" lang="en-US" sz="2000">
                <a:solidFill>
                  <a:schemeClr val="lt1"/>
                </a:solidFill>
                <a:latin typeface="Lato"/>
                <a:ea typeface="Lato"/>
                <a:cs typeface="Lato"/>
                <a:sym typeface="Lato"/>
              </a:rPr>
              <a:t>(ayat 1)</a:t>
            </a:r>
            <a:endParaRPr b="1" sz="2000">
              <a:solidFill>
                <a:schemeClr val="lt1"/>
              </a:solidFill>
              <a:latin typeface="Lato"/>
              <a:ea typeface="Lato"/>
              <a:cs typeface="Lato"/>
              <a:sym typeface="Lato"/>
            </a:endParaRPr>
          </a:p>
        </p:txBody>
      </p:sp>
      <p:sp>
        <p:nvSpPr>
          <p:cNvPr id="369" name="Google Shape;369;p16"/>
          <p:cNvSpPr/>
          <p:nvPr/>
        </p:nvSpPr>
        <p:spPr>
          <a:xfrm>
            <a:off x="7170675" y="0"/>
            <a:ext cx="2438400" cy="609600"/>
          </a:xfrm>
          <a:prstGeom prst="rect">
            <a:avLst/>
          </a:prstGeom>
          <a:noFill/>
          <a:ln>
            <a:noFill/>
          </a:ln>
        </p:spPr>
        <p:txBody>
          <a:bodyPr anchorCtr="0" anchor="ctr" bIns="45700" lIns="91400" spcFirstLastPara="1" rIns="91400" wrap="square" tIns="45700">
            <a:noAutofit/>
          </a:bodyPr>
          <a:lstStyle/>
          <a:p>
            <a:pPr indent="0" lvl="0" marL="0" marR="0" rtl="0" algn="l">
              <a:spcBef>
                <a:spcPts val="0"/>
              </a:spcBef>
              <a:spcAft>
                <a:spcPts val="0"/>
              </a:spcAft>
              <a:buNone/>
            </a:pPr>
            <a:r>
              <a:rPr lang="en-US">
                <a:solidFill>
                  <a:schemeClr val="lt1"/>
                </a:solidFill>
                <a:latin typeface="Tahoma"/>
                <a:ea typeface="Tahoma"/>
                <a:cs typeface="Tahoma"/>
                <a:sym typeface="Tahoma"/>
              </a:rPr>
              <a:t>Pasal 17 UU KUP</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361"/>
                                        </p:tgtEl>
                                        <p:attrNameLst>
                                          <p:attrName>style.visibility</p:attrName>
                                        </p:attrNameLst>
                                      </p:cBhvr>
                                      <p:to>
                                        <p:strVal val="visible"/>
                                      </p:to>
                                    </p:set>
                                    <p:anim calcmode="lin" valueType="num">
                                      <p:cBhvr additive="base">
                                        <p:cTn dur="500"/>
                                        <p:tgtEl>
                                          <p:spTgt spid="361"/>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362"/>
                                        </p:tgtEl>
                                        <p:attrNameLst>
                                          <p:attrName>style.visibility</p:attrName>
                                        </p:attrNameLst>
                                      </p:cBhvr>
                                      <p:to>
                                        <p:strVal val="visible"/>
                                      </p:to>
                                    </p:set>
                                    <p:anim calcmode="lin" valueType="num">
                                      <p:cBhvr additive="base">
                                        <p:cTn dur="500"/>
                                        <p:tgtEl>
                                          <p:spTgt spid="362"/>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363"/>
                                        </p:tgtEl>
                                        <p:attrNameLst>
                                          <p:attrName>style.visibility</p:attrName>
                                        </p:attrNameLst>
                                      </p:cBhvr>
                                      <p:to>
                                        <p:strVal val="visible"/>
                                      </p:to>
                                    </p:set>
                                    <p:anim calcmode="lin" valueType="num">
                                      <p:cBhvr additive="base">
                                        <p:cTn dur="500"/>
                                        <p:tgtEl>
                                          <p:spTgt spid="363"/>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sp>
        <p:nvSpPr>
          <p:cNvPr id="374" name="Google Shape;374;p17"/>
          <p:cNvSpPr/>
          <p:nvPr/>
        </p:nvSpPr>
        <p:spPr>
          <a:xfrm>
            <a:off x="309550" y="896950"/>
            <a:ext cx="8583600" cy="1093800"/>
          </a:xfrm>
          <a:prstGeom prst="rect">
            <a:avLst/>
          </a:prstGeom>
          <a:noFill/>
          <a:ln cap="flat" cmpd="sng" w="38100">
            <a:solidFill>
              <a:schemeClr val="accent1"/>
            </a:solidFill>
            <a:prstDash val="solid"/>
            <a:miter lim="800000"/>
            <a:headEnd len="sm" w="sm" type="none"/>
            <a:tailEnd len="sm" w="sm" type="none"/>
          </a:ln>
        </p:spPr>
        <p:txBody>
          <a:bodyPr anchorCtr="0" anchor="t" bIns="45700" lIns="91400" spcFirstLastPara="1" rIns="91400" wrap="square" tIns="45700">
            <a:spAutoFit/>
          </a:bodyPr>
          <a:lstStyle/>
          <a:p>
            <a:pPr indent="0" lvl="0" marL="0" marR="0" rtl="0" algn="just">
              <a:spcBef>
                <a:spcPts val="0"/>
              </a:spcBef>
              <a:spcAft>
                <a:spcPts val="0"/>
              </a:spcAft>
              <a:buNone/>
            </a:pPr>
            <a:r>
              <a:rPr lang="en-US" sz="2000">
                <a:solidFill>
                  <a:schemeClr val="lt1"/>
                </a:solidFill>
                <a:latin typeface="Lato"/>
                <a:ea typeface="Lato"/>
                <a:cs typeface="Lato"/>
                <a:sym typeface="Lato"/>
              </a:rPr>
              <a:t>Direktur Jenderal Pajak </a:t>
            </a:r>
            <a:r>
              <a:rPr b="1" lang="en-US" sz="2000">
                <a:solidFill>
                  <a:schemeClr val="lt1"/>
                </a:solidFill>
                <a:latin typeface="Lato"/>
                <a:ea typeface="Lato"/>
                <a:cs typeface="Lato"/>
                <a:sym typeface="Lato"/>
              </a:rPr>
              <a:t>setelah melakukan pemeriksaan,</a:t>
            </a:r>
            <a:r>
              <a:rPr lang="en-US" sz="2000">
                <a:solidFill>
                  <a:schemeClr val="lt1"/>
                </a:solidFill>
                <a:latin typeface="Lato"/>
                <a:ea typeface="Lato"/>
                <a:cs typeface="Lato"/>
                <a:sym typeface="Lato"/>
              </a:rPr>
              <a:t> menerbitkan Surat Ketetapan Pajak Lebih Bayar </a:t>
            </a:r>
            <a:r>
              <a:rPr b="1" lang="en-US" sz="2000">
                <a:solidFill>
                  <a:schemeClr val="lt1"/>
                </a:solidFill>
                <a:latin typeface="Lato"/>
                <a:ea typeface="Lato"/>
                <a:cs typeface="Lato"/>
                <a:sym typeface="Lato"/>
              </a:rPr>
              <a:t>apabila jumlah kredit pajak atau jumlah pajak yang dibayar lebih besar daripada jumlah pajak yang terutang</a:t>
            </a:r>
            <a:r>
              <a:rPr lang="en-US" sz="2000">
                <a:solidFill>
                  <a:schemeClr val="lt1"/>
                </a:solidFill>
                <a:latin typeface="Lato"/>
                <a:ea typeface="Lato"/>
                <a:cs typeface="Lato"/>
                <a:sym typeface="Lato"/>
              </a:rPr>
              <a:t>.</a:t>
            </a:r>
            <a:endParaRPr sz="2000">
              <a:solidFill>
                <a:schemeClr val="lt1"/>
              </a:solidFill>
              <a:latin typeface="Lato"/>
              <a:ea typeface="Lato"/>
              <a:cs typeface="Lato"/>
              <a:sym typeface="Lato"/>
            </a:endParaRPr>
          </a:p>
        </p:txBody>
      </p:sp>
      <p:sp>
        <p:nvSpPr>
          <p:cNvPr id="375" name="Google Shape;375;p17"/>
          <p:cNvSpPr/>
          <p:nvPr/>
        </p:nvSpPr>
        <p:spPr>
          <a:xfrm>
            <a:off x="929725" y="2268550"/>
            <a:ext cx="7963500" cy="425400"/>
          </a:xfrm>
          <a:prstGeom prst="rect">
            <a:avLst/>
          </a:prstGeom>
          <a:noFill/>
          <a:ln cap="flat" cmpd="sng" w="38100">
            <a:solidFill>
              <a:schemeClr val="lt2"/>
            </a:solidFill>
            <a:prstDash val="solid"/>
            <a:miter lim="800000"/>
            <a:headEnd len="sm" w="sm" type="none"/>
            <a:tailEnd len="sm" w="sm" type="none"/>
          </a:ln>
        </p:spPr>
        <p:txBody>
          <a:bodyPr anchorCtr="0" anchor="t" bIns="45700" lIns="91400" spcFirstLastPara="1" rIns="91400" wrap="square" tIns="45700">
            <a:spAutoFit/>
          </a:bodyPr>
          <a:lstStyle/>
          <a:p>
            <a:pPr indent="0" lvl="0" marL="0" marR="0" rtl="0" algn="l">
              <a:spcBef>
                <a:spcPts val="0"/>
              </a:spcBef>
              <a:spcAft>
                <a:spcPts val="0"/>
              </a:spcAft>
              <a:buNone/>
            </a:pPr>
            <a:r>
              <a:rPr lang="en-US" sz="1700">
                <a:solidFill>
                  <a:schemeClr val="lt1"/>
                </a:solidFill>
                <a:latin typeface="Lato"/>
                <a:ea typeface="Lato"/>
                <a:cs typeface="Lato"/>
                <a:sym typeface="Lato"/>
              </a:rPr>
              <a:t>untuk PPh, jumlah kredit pajak lebih besar dari jumlah pajak yang terutang, </a:t>
            </a:r>
            <a:endParaRPr sz="1100">
              <a:solidFill>
                <a:schemeClr val="lt1"/>
              </a:solidFill>
              <a:latin typeface="Lato"/>
              <a:ea typeface="Lato"/>
              <a:cs typeface="Lato"/>
              <a:sym typeface="Lato"/>
            </a:endParaRPr>
          </a:p>
        </p:txBody>
      </p:sp>
      <p:sp>
        <p:nvSpPr>
          <p:cNvPr id="376" name="Google Shape;376;p17"/>
          <p:cNvSpPr/>
          <p:nvPr/>
        </p:nvSpPr>
        <p:spPr>
          <a:xfrm>
            <a:off x="929725" y="2771775"/>
            <a:ext cx="7963500" cy="425400"/>
          </a:xfrm>
          <a:prstGeom prst="rect">
            <a:avLst/>
          </a:prstGeom>
          <a:noFill/>
          <a:ln cap="flat" cmpd="sng" w="38100">
            <a:solidFill>
              <a:schemeClr val="lt2"/>
            </a:solidFill>
            <a:prstDash val="solid"/>
            <a:miter lim="800000"/>
            <a:headEnd len="sm" w="sm" type="none"/>
            <a:tailEnd len="sm" w="sm" type="none"/>
          </a:ln>
        </p:spPr>
        <p:txBody>
          <a:bodyPr anchorCtr="0" anchor="t" bIns="45700" lIns="91400" spcFirstLastPara="1" rIns="91400" wrap="square" tIns="45700">
            <a:spAutoFit/>
          </a:bodyPr>
          <a:lstStyle/>
          <a:p>
            <a:pPr indent="0" lvl="0" marL="0" marR="0" rtl="0" algn="l">
              <a:spcBef>
                <a:spcPts val="0"/>
              </a:spcBef>
              <a:spcAft>
                <a:spcPts val="0"/>
              </a:spcAft>
              <a:buNone/>
            </a:pPr>
            <a:r>
              <a:rPr lang="en-US" sz="1700">
                <a:solidFill>
                  <a:schemeClr val="lt1"/>
                </a:solidFill>
                <a:latin typeface="Lato"/>
                <a:ea typeface="Lato"/>
                <a:cs typeface="Lato"/>
                <a:sym typeface="Lato"/>
              </a:rPr>
              <a:t>untuk PPN, jumlah kredit pajak lebih besar dari jumlah pajak yang terutang. </a:t>
            </a:r>
            <a:endParaRPr sz="1100">
              <a:solidFill>
                <a:schemeClr val="lt1"/>
              </a:solidFill>
              <a:latin typeface="Lato"/>
              <a:ea typeface="Lato"/>
              <a:cs typeface="Lato"/>
              <a:sym typeface="Lato"/>
            </a:endParaRPr>
          </a:p>
        </p:txBody>
      </p:sp>
      <p:sp>
        <p:nvSpPr>
          <p:cNvPr id="377" name="Google Shape;377;p17"/>
          <p:cNvSpPr/>
          <p:nvPr/>
        </p:nvSpPr>
        <p:spPr>
          <a:xfrm>
            <a:off x="929725" y="4284675"/>
            <a:ext cx="7939800" cy="669900"/>
          </a:xfrm>
          <a:prstGeom prst="rect">
            <a:avLst/>
          </a:prstGeom>
          <a:noFill/>
          <a:ln cap="flat" cmpd="sng" w="38100">
            <a:solidFill>
              <a:schemeClr val="lt2"/>
            </a:solidFill>
            <a:prstDash val="solid"/>
            <a:miter lim="800000"/>
            <a:headEnd len="sm" w="sm" type="none"/>
            <a:tailEnd len="sm" w="sm" type="none"/>
          </a:ln>
        </p:spPr>
        <p:txBody>
          <a:bodyPr anchorCtr="0" anchor="t" bIns="45700" lIns="91400" spcFirstLastPara="1" rIns="91400" wrap="square" tIns="45700">
            <a:spAutoFit/>
          </a:bodyPr>
          <a:lstStyle/>
          <a:p>
            <a:pPr indent="0" lvl="0" marL="0" marR="0" rtl="0" algn="l">
              <a:lnSpc>
                <a:spcPct val="90000"/>
              </a:lnSpc>
              <a:spcBef>
                <a:spcPts val="0"/>
              </a:spcBef>
              <a:spcAft>
                <a:spcPts val="0"/>
              </a:spcAft>
              <a:buNone/>
            </a:pPr>
            <a:r>
              <a:rPr lang="en-US" sz="1700">
                <a:solidFill>
                  <a:schemeClr val="lt1"/>
                </a:solidFill>
                <a:latin typeface="Lato"/>
                <a:ea typeface="Lato"/>
                <a:cs typeface="Lato"/>
                <a:sym typeface="Lato"/>
              </a:rPr>
              <a:t>untuk PPnBM, jumlah pajak yang dibayar lebih besar daripada jumlah pajak yang terutang. </a:t>
            </a:r>
            <a:endParaRPr sz="1100">
              <a:solidFill>
                <a:schemeClr val="lt1"/>
              </a:solidFill>
              <a:latin typeface="Lato"/>
              <a:ea typeface="Lato"/>
              <a:cs typeface="Lato"/>
              <a:sym typeface="Lato"/>
            </a:endParaRPr>
          </a:p>
        </p:txBody>
      </p:sp>
      <p:sp>
        <p:nvSpPr>
          <p:cNvPr id="378" name="Google Shape;378;p17"/>
          <p:cNvSpPr/>
          <p:nvPr/>
        </p:nvSpPr>
        <p:spPr>
          <a:xfrm>
            <a:off x="929725" y="5114925"/>
            <a:ext cx="7963500" cy="1474800"/>
          </a:xfrm>
          <a:prstGeom prst="rect">
            <a:avLst/>
          </a:prstGeom>
          <a:noFill/>
          <a:ln cap="flat" cmpd="sng" w="38100">
            <a:solidFill>
              <a:schemeClr val="lt2"/>
            </a:solidFill>
            <a:prstDash val="solid"/>
            <a:miter lim="800000"/>
            <a:headEnd len="sm" w="sm" type="none"/>
            <a:tailEnd len="sm" w="sm" type="none"/>
          </a:ln>
        </p:spPr>
        <p:txBody>
          <a:bodyPr anchorCtr="0" anchor="t" bIns="45700" lIns="91400" spcFirstLastPara="1" rIns="91400" wrap="square" tIns="45700">
            <a:spAutoFit/>
          </a:bodyPr>
          <a:lstStyle/>
          <a:p>
            <a:pPr indent="0" lvl="0" marL="0" marR="0" rtl="0" algn="l">
              <a:spcBef>
                <a:spcPts val="0"/>
              </a:spcBef>
              <a:spcAft>
                <a:spcPts val="0"/>
              </a:spcAft>
              <a:buNone/>
            </a:pPr>
            <a:r>
              <a:rPr b="1" i="1" lang="en-US" sz="1500">
                <a:solidFill>
                  <a:schemeClr val="lt1"/>
                </a:solidFill>
                <a:latin typeface="Lato"/>
                <a:ea typeface="Lato"/>
                <a:cs typeface="Lato"/>
                <a:sym typeface="Lato"/>
              </a:rPr>
              <a:t>SKPLB tersebut diterbitkan setelah dilakukan pemeriksaan atas SPT yang disampaikan WP yang menyatakan kurang bayar, nihil, atau lebih bayar yang tidak disertai dengan permohonan pengembalian kelebihan pembayaran pajak. Apabila WP setelah menerima SKPLB dan menghendaki pengembalian kelebihan pembayaran pajak, wajib mengajukan permohonan tertulis sebagaimana dimaksud dalam Pasal 11 ayat (2).</a:t>
            </a:r>
            <a:r>
              <a:rPr b="1" lang="en-US" sz="1500">
                <a:solidFill>
                  <a:schemeClr val="lt1"/>
                </a:solidFill>
                <a:latin typeface="Lato"/>
                <a:ea typeface="Lato"/>
                <a:cs typeface="Lato"/>
                <a:sym typeface="Lato"/>
              </a:rPr>
              <a:t> </a:t>
            </a:r>
            <a:endParaRPr sz="1100">
              <a:solidFill>
                <a:schemeClr val="lt1"/>
              </a:solidFill>
              <a:latin typeface="Lato"/>
              <a:ea typeface="Lato"/>
              <a:cs typeface="Lato"/>
              <a:sym typeface="Lato"/>
            </a:endParaRPr>
          </a:p>
        </p:txBody>
      </p:sp>
      <p:sp>
        <p:nvSpPr>
          <p:cNvPr id="379" name="Google Shape;379;p17"/>
          <p:cNvSpPr/>
          <p:nvPr/>
        </p:nvSpPr>
        <p:spPr>
          <a:xfrm>
            <a:off x="1403350" y="3352800"/>
            <a:ext cx="7466100" cy="795000"/>
          </a:xfrm>
          <a:prstGeom prst="rect">
            <a:avLst/>
          </a:prstGeom>
          <a:noFill/>
          <a:ln cap="flat" cmpd="sng" w="28575">
            <a:solidFill>
              <a:schemeClr val="lt2"/>
            </a:solidFill>
            <a:prstDash val="dot"/>
            <a:miter lim="800000"/>
            <a:headEnd len="sm" w="sm" type="none"/>
            <a:tailEnd len="sm" w="sm" type="none"/>
          </a:ln>
        </p:spPr>
        <p:txBody>
          <a:bodyPr anchorCtr="0" anchor="t" bIns="45700" lIns="91400" spcFirstLastPara="1" rIns="91400" wrap="square" tIns="45700">
            <a:spAutoFit/>
          </a:bodyPr>
          <a:lstStyle/>
          <a:p>
            <a:pPr indent="0" lvl="0" marL="0" marR="0" rtl="0" algn="just">
              <a:spcBef>
                <a:spcPts val="0"/>
              </a:spcBef>
              <a:spcAft>
                <a:spcPts val="0"/>
              </a:spcAft>
              <a:buNone/>
            </a:pPr>
            <a:r>
              <a:rPr b="1" lang="en-US" sz="1500">
                <a:solidFill>
                  <a:schemeClr val="lt1"/>
                </a:solidFill>
                <a:latin typeface="Lato"/>
                <a:ea typeface="Lato"/>
                <a:cs typeface="Lato"/>
                <a:sym typeface="Lato"/>
              </a:rPr>
              <a:t>Jika terdapat pajak yang dipungut oleh Pemungut PPN, jumlah pajak yang terutang dihitung dengan cara jumlah Pajak Keluaran dikurangi dengan pajak yang dipungut oleh Pemungut PPN tersebut </a:t>
            </a:r>
            <a:endParaRPr sz="1500">
              <a:solidFill>
                <a:schemeClr val="lt1"/>
              </a:solidFill>
              <a:latin typeface="Lato"/>
              <a:ea typeface="Lato"/>
              <a:cs typeface="Lato"/>
              <a:sym typeface="Lato"/>
            </a:endParaRPr>
          </a:p>
        </p:txBody>
      </p:sp>
      <p:sp>
        <p:nvSpPr>
          <p:cNvPr id="380" name="Google Shape;380;p17"/>
          <p:cNvSpPr txBox="1"/>
          <p:nvPr>
            <p:ph idx="12" type="sldNum"/>
          </p:nvPr>
        </p:nvSpPr>
        <p:spPr>
          <a:xfrm>
            <a:off x="8472458" y="6217622"/>
            <a:ext cx="548700" cy="524700"/>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None/>
            </a:pPr>
            <a:fld id="{00000000-1234-1234-1234-123412341234}" type="slidenum">
              <a:rPr lang="en-US"/>
              <a:t>‹#›</a:t>
            </a:fld>
            <a:endParaRPr/>
          </a:p>
        </p:txBody>
      </p:sp>
      <p:sp>
        <p:nvSpPr>
          <p:cNvPr id="381" name="Google Shape;381;p17"/>
          <p:cNvSpPr txBox="1"/>
          <p:nvPr/>
        </p:nvSpPr>
        <p:spPr>
          <a:xfrm>
            <a:off x="242850" y="-125412"/>
            <a:ext cx="8229600" cy="1143000"/>
          </a:xfrm>
          <a:prstGeom prst="rect">
            <a:avLst/>
          </a:prstGeom>
          <a:noFill/>
          <a:ln>
            <a:noFill/>
          </a:ln>
        </p:spPr>
        <p:txBody>
          <a:bodyPr anchorCtr="0" anchor="ctr" bIns="45700" lIns="91425" spcFirstLastPara="1" rIns="91425" wrap="square" tIns="45700">
            <a:normAutofit/>
          </a:bodyPr>
          <a:lstStyle/>
          <a:p>
            <a:pPr indent="0" lvl="0" marL="0" rtl="0" algn="just">
              <a:spcBef>
                <a:spcPts val="0"/>
              </a:spcBef>
              <a:spcAft>
                <a:spcPts val="0"/>
              </a:spcAft>
              <a:buNone/>
            </a:pPr>
            <a:r>
              <a:rPr b="1" lang="en-US" sz="3000">
                <a:solidFill>
                  <a:schemeClr val="lt1"/>
                </a:solidFill>
                <a:latin typeface="Lato"/>
                <a:ea typeface="Lato"/>
                <a:cs typeface="Lato"/>
                <a:sym typeface="Lato"/>
              </a:rPr>
              <a:t>Penerbitan SKPKBT</a:t>
            </a:r>
            <a:endParaRPr b="1" sz="3000">
              <a:solidFill>
                <a:schemeClr val="lt1"/>
              </a:solidFill>
              <a:latin typeface="Lato"/>
              <a:ea typeface="Lato"/>
              <a:cs typeface="Lato"/>
              <a:sym typeface="Lato"/>
            </a:endParaRPr>
          </a:p>
          <a:p>
            <a:pPr indent="0" lvl="0" marL="0" rtl="0" algn="just">
              <a:spcBef>
                <a:spcPts val="0"/>
              </a:spcBef>
              <a:spcAft>
                <a:spcPts val="0"/>
              </a:spcAft>
              <a:buNone/>
            </a:pPr>
            <a:r>
              <a:rPr b="1" lang="en-US" sz="2000">
                <a:solidFill>
                  <a:schemeClr val="lt1"/>
                </a:solidFill>
                <a:latin typeface="Lato"/>
                <a:ea typeface="Lato"/>
                <a:cs typeface="Lato"/>
                <a:sym typeface="Lato"/>
              </a:rPr>
              <a:t>(ayat 1)</a:t>
            </a:r>
            <a:endParaRPr b="1" sz="2000">
              <a:solidFill>
                <a:schemeClr val="lt1"/>
              </a:solidFill>
              <a:latin typeface="Lato"/>
              <a:ea typeface="Lato"/>
              <a:cs typeface="Lato"/>
              <a:sym typeface="Lato"/>
            </a:endParaRPr>
          </a:p>
        </p:txBody>
      </p:sp>
      <p:sp>
        <p:nvSpPr>
          <p:cNvPr id="382" name="Google Shape;382;p17"/>
          <p:cNvSpPr/>
          <p:nvPr/>
        </p:nvSpPr>
        <p:spPr>
          <a:xfrm>
            <a:off x="6865875" y="0"/>
            <a:ext cx="2438400" cy="609600"/>
          </a:xfrm>
          <a:prstGeom prst="rect">
            <a:avLst/>
          </a:prstGeom>
          <a:noFill/>
          <a:ln>
            <a:noFill/>
          </a:ln>
        </p:spPr>
        <p:txBody>
          <a:bodyPr anchorCtr="0" anchor="ctr" bIns="45700" lIns="91400" spcFirstLastPara="1" rIns="91400" wrap="square" tIns="45700">
            <a:noAutofit/>
          </a:bodyPr>
          <a:lstStyle/>
          <a:p>
            <a:pPr indent="0" lvl="0" marL="0" marR="0" rtl="0" algn="l">
              <a:spcBef>
                <a:spcPts val="0"/>
              </a:spcBef>
              <a:spcAft>
                <a:spcPts val="0"/>
              </a:spcAft>
              <a:buNone/>
            </a:pPr>
            <a:r>
              <a:rPr lang="en-US">
                <a:solidFill>
                  <a:schemeClr val="lt1"/>
                </a:solidFill>
                <a:latin typeface="Tahoma"/>
                <a:ea typeface="Tahoma"/>
                <a:cs typeface="Tahoma"/>
                <a:sym typeface="Tahoma"/>
              </a:rPr>
              <a:t>Pasal 17 ayat (1) UU KUP</a:t>
            </a:r>
            <a:endParaRPr/>
          </a:p>
        </p:txBody>
      </p:sp>
      <p:cxnSp>
        <p:nvCxnSpPr>
          <p:cNvPr id="383" name="Google Shape;383;p17"/>
          <p:cNvCxnSpPr>
            <a:endCxn id="375" idx="1"/>
          </p:cNvCxnSpPr>
          <p:nvPr/>
        </p:nvCxnSpPr>
        <p:spPr>
          <a:xfrm flipH="1" rot="-5400000">
            <a:off x="518575" y="2070100"/>
            <a:ext cx="455100" cy="367200"/>
          </a:xfrm>
          <a:prstGeom prst="bentConnector2">
            <a:avLst/>
          </a:prstGeom>
          <a:noFill/>
          <a:ln cap="flat" cmpd="sng" w="38100">
            <a:solidFill>
              <a:schemeClr val="lt1"/>
            </a:solidFill>
            <a:prstDash val="solid"/>
            <a:round/>
            <a:headEnd len="med" w="med" type="none"/>
            <a:tailEnd len="med" w="med" type="none"/>
          </a:ln>
        </p:spPr>
      </p:cxnSp>
      <p:cxnSp>
        <p:nvCxnSpPr>
          <p:cNvPr id="384" name="Google Shape;384;p17"/>
          <p:cNvCxnSpPr>
            <a:endCxn id="376" idx="1"/>
          </p:cNvCxnSpPr>
          <p:nvPr/>
        </p:nvCxnSpPr>
        <p:spPr>
          <a:xfrm flipH="1" rot="-5400000">
            <a:off x="286675" y="2341425"/>
            <a:ext cx="918900" cy="367200"/>
          </a:xfrm>
          <a:prstGeom prst="bentConnector2">
            <a:avLst/>
          </a:prstGeom>
          <a:noFill/>
          <a:ln cap="flat" cmpd="sng" w="38100">
            <a:solidFill>
              <a:schemeClr val="lt1"/>
            </a:solidFill>
            <a:prstDash val="solid"/>
            <a:round/>
            <a:headEnd len="med" w="med" type="none"/>
            <a:tailEnd len="med" w="med" type="none"/>
          </a:ln>
        </p:spPr>
      </p:cxnSp>
      <p:cxnSp>
        <p:nvCxnSpPr>
          <p:cNvPr id="385" name="Google Shape;385;p17"/>
          <p:cNvCxnSpPr>
            <a:endCxn id="377" idx="1"/>
          </p:cNvCxnSpPr>
          <p:nvPr/>
        </p:nvCxnSpPr>
        <p:spPr>
          <a:xfrm flipH="1" rot="-5400000">
            <a:off x="-550625" y="3139275"/>
            <a:ext cx="2593500" cy="367200"/>
          </a:xfrm>
          <a:prstGeom prst="bentConnector2">
            <a:avLst/>
          </a:prstGeom>
          <a:noFill/>
          <a:ln cap="flat" cmpd="sng" w="38100">
            <a:solidFill>
              <a:schemeClr val="lt1"/>
            </a:solidFill>
            <a:prstDash val="solid"/>
            <a:round/>
            <a:headEnd len="med" w="med" type="none"/>
            <a:tailEnd len="med" w="med" type="none"/>
          </a:ln>
        </p:spPr>
      </p:cxnSp>
      <p:cxnSp>
        <p:nvCxnSpPr>
          <p:cNvPr id="386" name="Google Shape;386;p17"/>
          <p:cNvCxnSpPr>
            <a:endCxn id="378" idx="1"/>
          </p:cNvCxnSpPr>
          <p:nvPr/>
        </p:nvCxnSpPr>
        <p:spPr>
          <a:xfrm flipH="1" rot="-5400000">
            <a:off x="-1140725" y="3781875"/>
            <a:ext cx="3773700" cy="367200"/>
          </a:xfrm>
          <a:prstGeom prst="bentConnector2">
            <a:avLst/>
          </a:prstGeom>
          <a:noFill/>
          <a:ln cap="flat" cmpd="sng" w="38100">
            <a:solidFill>
              <a:schemeClr val="lt1"/>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374"/>
                                        </p:tgtEl>
                                        <p:attrNameLst>
                                          <p:attrName>style.visibility</p:attrName>
                                        </p:attrNameLst>
                                      </p:cBhvr>
                                      <p:to>
                                        <p:strVal val="visible"/>
                                      </p:to>
                                    </p:set>
                                    <p:anim calcmode="lin" valueType="num">
                                      <p:cBhvr additive="base">
                                        <p:cTn dur="500"/>
                                        <p:tgtEl>
                                          <p:spTgt spid="374"/>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375"/>
                                        </p:tgtEl>
                                        <p:attrNameLst>
                                          <p:attrName>style.visibility</p:attrName>
                                        </p:attrNameLst>
                                      </p:cBhvr>
                                      <p:to>
                                        <p:strVal val="visible"/>
                                      </p:to>
                                    </p:set>
                                    <p:anim calcmode="lin" valueType="num">
                                      <p:cBhvr additive="base">
                                        <p:cTn dur="500"/>
                                        <p:tgtEl>
                                          <p:spTgt spid="375"/>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376"/>
                                        </p:tgtEl>
                                        <p:attrNameLst>
                                          <p:attrName>style.visibility</p:attrName>
                                        </p:attrNameLst>
                                      </p:cBhvr>
                                      <p:to>
                                        <p:strVal val="visible"/>
                                      </p:to>
                                    </p:set>
                                    <p:anim calcmode="lin" valueType="num">
                                      <p:cBhvr additive="base">
                                        <p:cTn dur="500"/>
                                        <p:tgtEl>
                                          <p:spTgt spid="376"/>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377"/>
                                        </p:tgtEl>
                                        <p:attrNameLst>
                                          <p:attrName>style.visibility</p:attrName>
                                        </p:attrNameLst>
                                      </p:cBhvr>
                                      <p:to>
                                        <p:strVal val="visible"/>
                                      </p:to>
                                    </p:set>
                                    <p:anim calcmode="lin" valueType="num">
                                      <p:cBhvr additive="base">
                                        <p:cTn dur="500"/>
                                        <p:tgtEl>
                                          <p:spTgt spid="377"/>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378"/>
                                        </p:tgtEl>
                                        <p:attrNameLst>
                                          <p:attrName>style.visibility</p:attrName>
                                        </p:attrNameLst>
                                      </p:cBhvr>
                                      <p:to>
                                        <p:strVal val="visible"/>
                                      </p:to>
                                    </p:set>
                                    <p:anim calcmode="lin" valueType="num">
                                      <p:cBhvr additive="base">
                                        <p:cTn dur="500"/>
                                        <p:tgtEl>
                                          <p:spTgt spid="378"/>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379"/>
                                        </p:tgtEl>
                                        <p:attrNameLst>
                                          <p:attrName>style.visibility</p:attrName>
                                        </p:attrNameLst>
                                      </p:cBhvr>
                                      <p:to>
                                        <p:strVal val="visible"/>
                                      </p:to>
                                    </p:set>
                                    <p:anim calcmode="lin" valueType="num">
                                      <p:cBhvr additive="base">
                                        <p:cTn dur="500"/>
                                        <p:tgtEl>
                                          <p:spTgt spid="379"/>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sp>
        <p:nvSpPr>
          <p:cNvPr id="391" name="Google Shape;391;p18"/>
          <p:cNvSpPr/>
          <p:nvPr/>
        </p:nvSpPr>
        <p:spPr>
          <a:xfrm>
            <a:off x="152400" y="609600"/>
            <a:ext cx="8915400" cy="2819400"/>
          </a:xfrm>
          <a:prstGeom prst="rect">
            <a:avLst/>
          </a:prstGeom>
          <a:noFill/>
          <a:ln cap="flat" cmpd="sng" w="38100">
            <a:solidFill>
              <a:schemeClr val="accent1"/>
            </a:solidFill>
            <a:prstDash val="solid"/>
            <a:miter lim="800000"/>
            <a:headEnd len="sm" w="sm" type="none"/>
            <a:tailEnd len="sm" w="sm" type="none"/>
          </a:ln>
        </p:spPr>
        <p:txBody>
          <a:bodyPr anchorCtr="0" anchor="t" bIns="45700" lIns="91400" spcFirstLastPara="1" rIns="91400" wrap="square" tIns="45700">
            <a:spAutoFit/>
          </a:bodyPr>
          <a:lstStyle/>
          <a:p>
            <a:pPr indent="0" lvl="0" marL="0" marR="0" rtl="0" algn="just">
              <a:lnSpc>
                <a:spcPct val="80000"/>
              </a:lnSpc>
              <a:spcBef>
                <a:spcPts val="0"/>
              </a:spcBef>
              <a:spcAft>
                <a:spcPts val="0"/>
              </a:spcAft>
              <a:buNone/>
            </a:pPr>
            <a:r>
              <a:rPr lang="en-US" sz="2000">
                <a:solidFill>
                  <a:schemeClr val="lt1"/>
                </a:solidFill>
                <a:latin typeface="Tahoma"/>
                <a:ea typeface="Tahoma"/>
                <a:cs typeface="Tahoma"/>
                <a:sym typeface="Tahoma"/>
              </a:rPr>
              <a:t>PT Novanto Said adalah WP badan yang melakukan kegiatan usaha perdagangan barang-barang elektronik, menyampaikan SPT PPh badan Tahun 2021 (tahun takwim) pada tgl 30 April 2022, dengan perincian sbb:</a:t>
            </a:r>
            <a:endParaRPr>
              <a:solidFill>
                <a:schemeClr val="lt1"/>
              </a:solidFill>
            </a:endParaRPr>
          </a:p>
          <a:p>
            <a:pPr indent="0" lvl="0" marL="0" marR="0" rtl="0" algn="just">
              <a:lnSpc>
                <a:spcPct val="80000"/>
              </a:lnSpc>
              <a:spcBef>
                <a:spcPts val="1000"/>
              </a:spcBef>
              <a:spcAft>
                <a:spcPts val="0"/>
              </a:spcAft>
              <a:buNone/>
            </a:pPr>
            <a:r>
              <a:rPr lang="en-US" sz="2000">
                <a:solidFill>
                  <a:schemeClr val="lt1"/>
                </a:solidFill>
                <a:latin typeface="Tahoma"/>
                <a:ea typeface="Tahoma"/>
                <a:cs typeface="Tahoma"/>
                <a:sym typeface="Tahoma"/>
              </a:rPr>
              <a:t>Penghasilan Neto					Rp1.000.000.000,00</a:t>
            </a:r>
            <a:endParaRPr>
              <a:solidFill>
                <a:schemeClr val="lt1"/>
              </a:solidFill>
            </a:endParaRPr>
          </a:p>
          <a:p>
            <a:pPr indent="0" lvl="0" marL="0" marR="0" rtl="0" algn="just">
              <a:lnSpc>
                <a:spcPct val="80000"/>
              </a:lnSpc>
              <a:spcBef>
                <a:spcPts val="1000"/>
              </a:spcBef>
              <a:spcAft>
                <a:spcPts val="0"/>
              </a:spcAft>
              <a:buNone/>
            </a:pPr>
            <a:r>
              <a:rPr lang="en-US" sz="2000">
                <a:solidFill>
                  <a:schemeClr val="lt1"/>
                </a:solidFill>
                <a:latin typeface="Tahoma"/>
                <a:ea typeface="Tahoma"/>
                <a:cs typeface="Tahoma"/>
                <a:sym typeface="Tahoma"/>
              </a:rPr>
              <a:t>PPh terutang						Rp   282.500.000,00</a:t>
            </a:r>
            <a:endParaRPr>
              <a:solidFill>
                <a:schemeClr val="lt1"/>
              </a:solidFill>
            </a:endParaRPr>
          </a:p>
          <a:p>
            <a:pPr indent="0" lvl="0" marL="0" marR="0" rtl="0" algn="just">
              <a:lnSpc>
                <a:spcPct val="80000"/>
              </a:lnSpc>
              <a:spcBef>
                <a:spcPts val="1000"/>
              </a:spcBef>
              <a:spcAft>
                <a:spcPts val="0"/>
              </a:spcAft>
              <a:buNone/>
            </a:pPr>
            <a:r>
              <a:rPr lang="en-US" sz="2000">
                <a:solidFill>
                  <a:schemeClr val="lt1"/>
                </a:solidFill>
                <a:latin typeface="Tahoma"/>
                <a:ea typeface="Tahoma"/>
                <a:cs typeface="Tahoma"/>
                <a:sym typeface="Tahoma"/>
              </a:rPr>
              <a:t>Kredit Pajak							Rp   202.500.000,00</a:t>
            </a:r>
            <a:endParaRPr>
              <a:solidFill>
                <a:schemeClr val="lt1"/>
              </a:solidFill>
            </a:endParaRPr>
          </a:p>
          <a:p>
            <a:pPr indent="0" lvl="0" marL="0" marR="0" rtl="0" algn="just">
              <a:lnSpc>
                <a:spcPct val="80000"/>
              </a:lnSpc>
              <a:spcBef>
                <a:spcPts val="1000"/>
              </a:spcBef>
              <a:spcAft>
                <a:spcPts val="0"/>
              </a:spcAft>
              <a:buNone/>
            </a:pPr>
            <a:r>
              <a:rPr lang="en-US" sz="2000">
                <a:solidFill>
                  <a:schemeClr val="lt1"/>
                </a:solidFill>
                <a:latin typeface="Tahoma"/>
                <a:ea typeface="Tahoma"/>
                <a:cs typeface="Tahoma"/>
                <a:sym typeface="Tahoma"/>
              </a:rPr>
              <a:t>Pajak yang kurang dibayar			Rp     80.000.000,00</a:t>
            </a:r>
            <a:endParaRPr>
              <a:solidFill>
                <a:schemeClr val="lt1"/>
              </a:solidFill>
            </a:endParaRPr>
          </a:p>
          <a:p>
            <a:pPr indent="0" lvl="0" marL="0" marR="0" rtl="0" algn="just">
              <a:lnSpc>
                <a:spcPct val="80000"/>
              </a:lnSpc>
              <a:spcBef>
                <a:spcPts val="1000"/>
              </a:spcBef>
              <a:spcAft>
                <a:spcPts val="0"/>
              </a:spcAft>
              <a:buNone/>
            </a:pPr>
            <a:r>
              <a:rPr lang="en-US" sz="2000">
                <a:solidFill>
                  <a:schemeClr val="lt1"/>
                </a:solidFill>
                <a:latin typeface="Tahoma"/>
                <a:ea typeface="Tahoma"/>
                <a:cs typeface="Tahoma"/>
                <a:sym typeface="Tahoma"/>
              </a:rPr>
              <a:t>Kekurangan (PPh Pasal 29) tersebut dibayar tgl 29 April 2022.</a:t>
            </a:r>
            <a:endParaRPr sz="2000">
              <a:solidFill>
                <a:schemeClr val="lt1"/>
              </a:solidFill>
              <a:latin typeface="Tahoma"/>
              <a:ea typeface="Tahoma"/>
              <a:cs typeface="Tahoma"/>
              <a:sym typeface="Tahoma"/>
            </a:endParaRPr>
          </a:p>
        </p:txBody>
      </p:sp>
      <p:sp>
        <p:nvSpPr>
          <p:cNvPr id="392" name="Google Shape;392;p18"/>
          <p:cNvSpPr/>
          <p:nvPr/>
        </p:nvSpPr>
        <p:spPr>
          <a:xfrm>
            <a:off x="228600" y="3470275"/>
            <a:ext cx="8763000" cy="1025525"/>
          </a:xfrm>
          <a:prstGeom prst="rect">
            <a:avLst/>
          </a:prstGeom>
          <a:solidFill>
            <a:schemeClr val="lt1"/>
          </a:solidFill>
          <a:ln cap="flat" cmpd="sng" w="19050">
            <a:solidFill>
              <a:schemeClr val="lt2"/>
            </a:solidFill>
            <a:prstDash val="solid"/>
            <a:miter lim="800000"/>
            <a:headEnd len="sm" w="sm" type="none"/>
            <a:tailEnd len="sm" w="sm" type="none"/>
          </a:ln>
        </p:spPr>
        <p:txBody>
          <a:bodyPr anchorCtr="0" anchor="t" bIns="45700" lIns="91400" spcFirstLastPara="1" rIns="91400" wrap="square" tIns="45700">
            <a:spAutoFit/>
          </a:bodyPr>
          <a:lstStyle/>
          <a:p>
            <a:pPr indent="0" lvl="0" marL="0" marR="0" rtl="0" algn="l">
              <a:spcBef>
                <a:spcPts val="0"/>
              </a:spcBef>
              <a:spcAft>
                <a:spcPts val="0"/>
              </a:spcAft>
              <a:buNone/>
            </a:pPr>
            <a:r>
              <a:rPr lang="en-US" sz="2000">
                <a:solidFill>
                  <a:schemeClr val="dk1"/>
                </a:solidFill>
                <a:latin typeface="Tahoma"/>
                <a:ea typeface="Tahoma"/>
                <a:cs typeface="Tahoma"/>
                <a:sym typeface="Tahoma"/>
              </a:rPr>
              <a:t>Apabila berdasarkan hasil pemeriksaan ternyata Penghasilan Neto seharusnya adalah Rp900.000.000,00 sehingga PPh terutang seharusnya adalah Rp252.500.000,00.</a:t>
            </a:r>
            <a:endParaRPr/>
          </a:p>
        </p:txBody>
      </p:sp>
      <p:sp>
        <p:nvSpPr>
          <p:cNvPr id="393" name="Google Shape;393;p18"/>
          <p:cNvSpPr/>
          <p:nvPr/>
        </p:nvSpPr>
        <p:spPr>
          <a:xfrm>
            <a:off x="76200" y="5181600"/>
            <a:ext cx="1600200" cy="1016000"/>
          </a:xfrm>
          <a:prstGeom prst="rect">
            <a:avLst/>
          </a:prstGeom>
          <a:noFill/>
          <a:ln cap="flat" cmpd="sng" w="38100">
            <a:solidFill>
              <a:schemeClr val="lt2"/>
            </a:solidFill>
            <a:prstDash val="solid"/>
            <a:miter lim="800000"/>
            <a:headEnd len="sm" w="sm" type="none"/>
            <a:tailEnd len="sm" w="sm" type="none"/>
          </a:ln>
        </p:spPr>
        <p:txBody>
          <a:bodyPr anchorCtr="0" anchor="t" bIns="45700" lIns="91400" spcFirstLastPara="1" rIns="91400" wrap="square" tIns="45700">
            <a:spAutoFit/>
          </a:bodyPr>
          <a:lstStyle/>
          <a:p>
            <a:pPr indent="0" lvl="0" marL="0" marR="0" rtl="0" algn="l">
              <a:spcBef>
                <a:spcPts val="0"/>
              </a:spcBef>
              <a:spcAft>
                <a:spcPts val="0"/>
              </a:spcAft>
              <a:buNone/>
            </a:pPr>
            <a:r>
              <a:rPr lang="en-US" sz="2000">
                <a:solidFill>
                  <a:schemeClr val="lt1"/>
                </a:solidFill>
                <a:latin typeface="Tahoma"/>
                <a:ea typeface="Tahoma"/>
                <a:cs typeface="Tahoma"/>
                <a:sym typeface="Tahoma"/>
              </a:rPr>
              <a:t>DJP menerbitkan </a:t>
            </a:r>
            <a:r>
              <a:rPr b="1" lang="en-US" sz="2000">
                <a:solidFill>
                  <a:schemeClr val="lt1"/>
                </a:solidFill>
                <a:latin typeface="Tahoma"/>
                <a:ea typeface="Tahoma"/>
                <a:cs typeface="Tahoma"/>
                <a:sym typeface="Tahoma"/>
              </a:rPr>
              <a:t>SKPLB</a:t>
            </a:r>
            <a:endParaRPr sz="2000">
              <a:solidFill>
                <a:schemeClr val="lt1"/>
              </a:solidFill>
              <a:latin typeface="Tahoma"/>
              <a:ea typeface="Tahoma"/>
              <a:cs typeface="Tahoma"/>
              <a:sym typeface="Tahoma"/>
            </a:endParaRPr>
          </a:p>
        </p:txBody>
      </p:sp>
      <p:sp>
        <p:nvSpPr>
          <p:cNvPr id="394" name="Google Shape;394;p18"/>
          <p:cNvSpPr/>
          <p:nvPr/>
        </p:nvSpPr>
        <p:spPr>
          <a:xfrm>
            <a:off x="1905000" y="5105400"/>
            <a:ext cx="7162800" cy="1168400"/>
          </a:xfrm>
          <a:prstGeom prst="rect">
            <a:avLst/>
          </a:prstGeom>
          <a:noFill/>
          <a:ln cap="flat" cmpd="sng" w="38100">
            <a:solidFill>
              <a:schemeClr val="lt2"/>
            </a:solidFill>
            <a:prstDash val="solid"/>
            <a:miter lim="800000"/>
            <a:headEnd len="sm" w="sm" type="none"/>
            <a:tailEnd len="sm" w="sm" type="none"/>
          </a:ln>
        </p:spPr>
        <p:txBody>
          <a:bodyPr anchorCtr="0" anchor="t" bIns="45700" lIns="91400" spcFirstLastPara="1" rIns="91400" wrap="square" tIns="45700">
            <a:spAutoFit/>
          </a:bodyPr>
          <a:lstStyle/>
          <a:p>
            <a:pPr indent="0" lvl="0" marL="0" marR="0" rtl="0" algn="l">
              <a:lnSpc>
                <a:spcPct val="80000"/>
              </a:lnSpc>
              <a:spcBef>
                <a:spcPts val="0"/>
              </a:spcBef>
              <a:spcAft>
                <a:spcPts val="0"/>
              </a:spcAft>
              <a:buNone/>
            </a:pPr>
            <a:r>
              <a:rPr lang="en-US" sz="2000">
                <a:solidFill>
                  <a:schemeClr val="lt1"/>
                </a:solidFill>
                <a:latin typeface="Tahoma"/>
                <a:ea typeface="Tahoma"/>
                <a:cs typeface="Tahoma"/>
                <a:sym typeface="Tahoma"/>
              </a:rPr>
              <a:t>Pajak Yang Terutang					Rp252.500.000,00</a:t>
            </a:r>
            <a:endParaRPr>
              <a:solidFill>
                <a:schemeClr val="lt1"/>
              </a:solidFill>
            </a:endParaRPr>
          </a:p>
          <a:p>
            <a:pPr indent="0" lvl="0" marL="0" marR="0" rtl="0" algn="l">
              <a:lnSpc>
                <a:spcPct val="80000"/>
              </a:lnSpc>
              <a:spcBef>
                <a:spcPts val="1000"/>
              </a:spcBef>
              <a:spcAft>
                <a:spcPts val="0"/>
              </a:spcAft>
              <a:buNone/>
            </a:pPr>
            <a:r>
              <a:rPr lang="en-US" sz="2000">
                <a:solidFill>
                  <a:schemeClr val="lt1"/>
                </a:solidFill>
                <a:latin typeface="Tahoma"/>
                <a:ea typeface="Tahoma"/>
                <a:cs typeface="Tahoma"/>
                <a:sym typeface="Tahoma"/>
              </a:rPr>
              <a:t>Jumlah Kredit Pajak						(Rp282.500.000,00)</a:t>
            </a:r>
            <a:endParaRPr>
              <a:solidFill>
                <a:schemeClr val="lt1"/>
              </a:solidFill>
            </a:endParaRPr>
          </a:p>
          <a:p>
            <a:pPr indent="0" lvl="0" marL="0" marR="0" rtl="0" algn="l">
              <a:lnSpc>
                <a:spcPct val="80000"/>
              </a:lnSpc>
              <a:spcBef>
                <a:spcPts val="1000"/>
              </a:spcBef>
              <a:spcAft>
                <a:spcPts val="0"/>
              </a:spcAft>
              <a:buNone/>
            </a:pPr>
            <a:r>
              <a:rPr lang="en-US" sz="2000">
                <a:solidFill>
                  <a:schemeClr val="lt1"/>
                </a:solidFill>
                <a:latin typeface="Tahoma"/>
                <a:ea typeface="Tahoma"/>
                <a:cs typeface="Tahoma"/>
                <a:sym typeface="Tahoma"/>
              </a:rPr>
              <a:t>Jumlah Kelebihan Pembayaran Pajak		(Rp  30.000.000,00)</a:t>
            </a:r>
            <a:endParaRPr>
              <a:solidFill>
                <a:schemeClr val="lt1"/>
              </a:solidFill>
            </a:endParaRPr>
          </a:p>
        </p:txBody>
      </p:sp>
      <p:sp>
        <p:nvSpPr>
          <p:cNvPr id="395" name="Google Shape;395;p18"/>
          <p:cNvSpPr txBox="1"/>
          <p:nvPr>
            <p:ph idx="12" type="sldNum"/>
          </p:nvPr>
        </p:nvSpPr>
        <p:spPr>
          <a:xfrm>
            <a:off x="8472458" y="6217622"/>
            <a:ext cx="548700" cy="524700"/>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None/>
            </a:pPr>
            <a:fld id="{00000000-1234-1234-1234-123412341234}" type="slidenum">
              <a:rPr lang="en-US"/>
              <a:t>‹#›</a:t>
            </a:fld>
            <a:endParaRPr/>
          </a:p>
        </p:txBody>
      </p:sp>
      <p:sp>
        <p:nvSpPr>
          <p:cNvPr id="396" name="Google Shape;396;p18"/>
          <p:cNvSpPr txBox="1"/>
          <p:nvPr/>
        </p:nvSpPr>
        <p:spPr>
          <a:xfrm>
            <a:off x="304800" y="-203712"/>
            <a:ext cx="82296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b="1" lang="en-US" sz="3000">
                <a:solidFill>
                  <a:srgbClr val="FFFFFF"/>
                </a:solidFill>
                <a:latin typeface="Lato"/>
                <a:ea typeface="Lato"/>
                <a:cs typeface="Lato"/>
                <a:sym typeface="Lato"/>
              </a:rPr>
              <a:t>Contoh</a:t>
            </a:r>
            <a:endParaRPr b="1" sz="3000">
              <a:solidFill>
                <a:srgbClr val="FFFFFF"/>
              </a:solidFill>
              <a:latin typeface="Lato"/>
              <a:ea typeface="Lato"/>
              <a:cs typeface="Lato"/>
              <a:sym typeface="Lato"/>
            </a:endParaRPr>
          </a:p>
        </p:txBody>
      </p:sp>
      <p:sp>
        <p:nvSpPr>
          <p:cNvPr id="397" name="Google Shape;397;p18"/>
          <p:cNvSpPr/>
          <p:nvPr/>
        </p:nvSpPr>
        <p:spPr>
          <a:xfrm>
            <a:off x="1371600" y="6019800"/>
            <a:ext cx="762000" cy="381000"/>
          </a:xfrm>
          <a:prstGeom prst="rightArrow">
            <a:avLst>
              <a:gd fmla="val 50000" name="adj1"/>
              <a:gd fmla="val 50000" name="adj2"/>
            </a:avLst>
          </a:prstGeom>
          <a:solidFill>
            <a:schemeClr val="accen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8" name="Google Shape;398;p18"/>
          <p:cNvSpPr/>
          <p:nvPr/>
        </p:nvSpPr>
        <p:spPr>
          <a:xfrm>
            <a:off x="838200" y="4438875"/>
            <a:ext cx="685800" cy="895200"/>
          </a:xfrm>
          <a:prstGeom prst="downArrow">
            <a:avLst>
              <a:gd fmla="val 50000" name="adj1"/>
              <a:gd fmla="val 25000" name="adj2"/>
            </a:avLst>
          </a:prstGeom>
          <a:solidFill>
            <a:schemeClr val="accent1"/>
          </a:solidFill>
          <a:ln cap="flat" cmpd="sng" w="9525">
            <a:solidFill>
              <a:schemeClr val="l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391"/>
                                        </p:tgtEl>
                                        <p:attrNameLst>
                                          <p:attrName>style.visibility</p:attrName>
                                        </p:attrNameLst>
                                      </p:cBhvr>
                                      <p:to>
                                        <p:strVal val="visible"/>
                                      </p:to>
                                    </p:set>
                                    <p:anim calcmode="lin" valueType="num">
                                      <p:cBhvr additive="base">
                                        <p:cTn dur="500"/>
                                        <p:tgtEl>
                                          <p:spTgt spid="391"/>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392"/>
                                        </p:tgtEl>
                                        <p:attrNameLst>
                                          <p:attrName>style.visibility</p:attrName>
                                        </p:attrNameLst>
                                      </p:cBhvr>
                                      <p:to>
                                        <p:strVal val="visible"/>
                                      </p:to>
                                    </p:set>
                                    <p:anim calcmode="lin" valueType="num">
                                      <p:cBhvr additive="base">
                                        <p:cTn dur="500"/>
                                        <p:tgtEl>
                                          <p:spTgt spid="392"/>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398"/>
                                        </p:tgtEl>
                                        <p:attrNameLst>
                                          <p:attrName>style.visibility</p:attrName>
                                        </p:attrNameLst>
                                      </p:cBhvr>
                                      <p:to>
                                        <p:strVal val="visible"/>
                                      </p:to>
                                    </p:set>
                                    <p:anim calcmode="lin" valueType="num">
                                      <p:cBhvr additive="base">
                                        <p:cTn dur="500"/>
                                        <p:tgtEl>
                                          <p:spTgt spid="398"/>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393"/>
                                        </p:tgtEl>
                                        <p:attrNameLst>
                                          <p:attrName>style.visibility</p:attrName>
                                        </p:attrNameLst>
                                      </p:cBhvr>
                                      <p:to>
                                        <p:strVal val="visible"/>
                                      </p:to>
                                    </p:set>
                                    <p:anim calcmode="lin" valueType="num">
                                      <p:cBhvr additive="base">
                                        <p:cTn dur="500"/>
                                        <p:tgtEl>
                                          <p:spTgt spid="393"/>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397"/>
                                        </p:tgtEl>
                                        <p:attrNameLst>
                                          <p:attrName>style.visibility</p:attrName>
                                        </p:attrNameLst>
                                      </p:cBhvr>
                                      <p:to>
                                        <p:strVal val="visible"/>
                                      </p:to>
                                    </p:set>
                                    <p:anim calcmode="lin" valueType="num">
                                      <p:cBhvr additive="base">
                                        <p:cTn dur="500"/>
                                        <p:tgtEl>
                                          <p:spTgt spid="397"/>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394"/>
                                        </p:tgtEl>
                                        <p:attrNameLst>
                                          <p:attrName>style.visibility</p:attrName>
                                        </p:attrNameLst>
                                      </p:cBhvr>
                                      <p:to>
                                        <p:strVal val="visible"/>
                                      </p:to>
                                    </p:set>
                                    <p:anim calcmode="lin" valueType="num">
                                      <p:cBhvr additive="base">
                                        <p:cTn dur="500"/>
                                        <p:tgtEl>
                                          <p:spTgt spid="394"/>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sp>
        <p:nvSpPr>
          <p:cNvPr id="403" name="Google Shape;403;p19"/>
          <p:cNvSpPr/>
          <p:nvPr/>
        </p:nvSpPr>
        <p:spPr>
          <a:xfrm>
            <a:off x="242850" y="1227150"/>
            <a:ext cx="8672400" cy="1143000"/>
          </a:xfrm>
          <a:prstGeom prst="rect">
            <a:avLst/>
          </a:prstGeom>
          <a:solidFill>
            <a:schemeClr val="lt1"/>
          </a:solidFill>
          <a:ln cap="flat" cmpd="sng" w="28575">
            <a:solidFill>
              <a:schemeClr val="dk1"/>
            </a:solidFill>
            <a:prstDash val="solid"/>
            <a:miter lim="800000"/>
            <a:headEnd len="sm" w="sm" type="none"/>
            <a:tailEnd len="sm" w="sm" type="none"/>
          </a:ln>
        </p:spPr>
        <p:txBody>
          <a:bodyPr anchorCtr="0" anchor="t" bIns="45700" lIns="91400" spcFirstLastPara="1" rIns="91400" wrap="square" tIns="45700">
            <a:spAutoFit/>
          </a:bodyPr>
          <a:lstStyle/>
          <a:p>
            <a:pPr indent="0" lvl="0" marL="0" marR="0" rtl="0" algn="just">
              <a:lnSpc>
                <a:spcPct val="90000"/>
              </a:lnSpc>
              <a:spcBef>
                <a:spcPts val="0"/>
              </a:spcBef>
              <a:spcAft>
                <a:spcPts val="0"/>
              </a:spcAft>
              <a:buNone/>
            </a:pPr>
            <a:r>
              <a:rPr lang="en-US" sz="1900">
                <a:solidFill>
                  <a:schemeClr val="dk1"/>
                </a:solidFill>
                <a:latin typeface="Lato"/>
                <a:ea typeface="Lato"/>
                <a:cs typeface="Lato"/>
                <a:sym typeface="Lato"/>
              </a:rPr>
              <a:t>Berdasarkan permohonan Wajib Pajak, Direktur Jenderal Pajak, </a:t>
            </a:r>
            <a:r>
              <a:rPr b="1" lang="en-US" sz="1900">
                <a:solidFill>
                  <a:schemeClr val="accent1"/>
                </a:solidFill>
                <a:latin typeface="Lato"/>
                <a:ea typeface="Lato"/>
                <a:cs typeface="Lato"/>
                <a:sym typeface="Lato"/>
              </a:rPr>
              <a:t>setelah meneliti kebenaran pembayaran pajak</a:t>
            </a:r>
            <a:r>
              <a:rPr lang="en-US" sz="1900">
                <a:solidFill>
                  <a:schemeClr val="dk1"/>
                </a:solidFill>
                <a:latin typeface="Lato"/>
                <a:ea typeface="Lato"/>
                <a:cs typeface="Lato"/>
                <a:sym typeface="Lato"/>
              </a:rPr>
              <a:t>, menerbitkan Surat Ketetapan Pajak Lebih Bayar </a:t>
            </a:r>
            <a:r>
              <a:rPr b="1" lang="en-US" sz="1900">
                <a:solidFill>
                  <a:schemeClr val="lt2"/>
                </a:solidFill>
                <a:latin typeface="Lato"/>
                <a:ea typeface="Lato"/>
                <a:cs typeface="Lato"/>
                <a:sym typeface="Lato"/>
              </a:rPr>
              <a:t>apabila terdapat pembayaran pajak yang seharusnya tidak terutang, yang ketentuannya diatur dengan atau berdasarkan Peraturan Menteri Keuangan</a:t>
            </a:r>
            <a:r>
              <a:rPr lang="en-US" sz="1900">
                <a:solidFill>
                  <a:schemeClr val="lt2"/>
                </a:solidFill>
                <a:latin typeface="Lato"/>
                <a:ea typeface="Lato"/>
                <a:cs typeface="Lato"/>
                <a:sym typeface="Lato"/>
              </a:rPr>
              <a:t>. </a:t>
            </a:r>
            <a:endParaRPr sz="1900">
              <a:solidFill>
                <a:schemeClr val="lt2"/>
              </a:solidFill>
              <a:latin typeface="Lato"/>
              <a:ea typeface="Lato"/>
              <a:cs typeface="Lato"/>
              <a:sym typeface="Lato"/>
            </a:endParaRPr>
          </a:p>
        </p:txBody>
      </p:sp>
      <p:sp>
        <p:nvSpPr>
          <p:cNvPr id="404" name="Google Shape;404;p19"/>
          <p:cNvSpPr/>
          <p:nvPr/>
        </p:nvSpPr>
        <p:spPr>
          <a:xfrm>
            <a:off x="242950" y="2657475"/>
            <a:ext cx="8672400" cy="840300"/>
          </a:xfrm>
          <a:prstGeom prst="rect">
            <a:avLst/>
          </a:prstGeom>
          <a:noFill/>
          <a:ln cap="flat" cmpd="sng" w="38100">
            <a:solidFill>
              <a:schemeClr val="accent1"/>
            </a:solidFill>
            <a:prstDash val="solid"/>
            <a:miter lim="800000"/>
            <a:headEnd len="sm" w="sm" type="none"/>
            <a:tailEnd len="sm" w="sm" type="none"/>
          </a:ln>
        </p:spPr>
        <p:txBody>
          <a:bodyPr anchorCtr="0" anchor="t" bIns="45700" lIns="91400" spcFirstLastPara="1" rIns="91400" wrap="square" tIns="45700">
            <a:spAutoFit/>
          </a:bodyPr>
          <a:lstStyle/>
          <a:p>
            <a:pPr indent="0" lvl="0" marL="0" marR="0" rtl="0" algn="just">
              <a:lnSpc>
                <a:spcPct val="90000"/>
              </a:lnSpc>
              <a:spcBef>
                <a:spcPts val="0"/>
              </a:spcBef>
              <a:spcAft>
                <a:spcPts val="0"/>
              </a:spcAft>
              <a:buNone/>
            </a:pPr>
            <a:r>
              <a:rPr lang="en-US" sz="1800">
                <a:solidFill>
                  <a:schemeClr val="lt1"/>
                </a:solidFill>
                <a:latin typeface="Lato"/>
                <a:ea typeface="Lato"/>
                <a:cs typeface="Lato"/>
                <a:sym typeface="Lato"/>
              </a:rPr>
              <a:t>Wajib Pajak dapat mengajukan permohonan pengembalian atas kelebihan pembayaran pajak yang seharusnya tidak terutang kepada Direktur Jenderal Pajak dalam hal:</a:t>
            </a:r>
            <a:endParaRPr sz="1800">
              <a:solidFill>
                <a:schemeClr val="lt1"/>
              </a:solidFill>
              <a:latin typeface="Lato"/>
              <a:ea typeface="Lato"/>
              <a:cs typeface="Lato"/>
              <a:sym typeface="Lato"/>
            </a:endParaRPr>
          </a:p>
        </p:txBody>
      </p:sp>
      <p:sp>
        <p:nvSpPr>
          <p:cNvPr id="405" name="Google Shape;405;p19"/>
          <p:cNvSpPr txBox="1"/>
          <p:nvPr>
            <p:ph idx="12" type="sldNum"/>
          </p:nvPr>
        </p:nvSpPr>
        <p:spPr>
          <a:xfrm>
            <a:off x="8472458" y="6217622"/>
            <a:ext cx="548700" cy="524700"/>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None/>
            </a:pPr>
            <a:fld id="{00000000-1234-1234-1234-123412341234}" type="slidenum">
              <a:rPr lang="en-US"/>
              <a:t>‹#›</a:t>
            </a:fld>
            <a:endParaRPr/>
          </a:p>
        </p:txBody>
      </p:sp>
      <p:sp>
        <p:nvSpPr>
          <p:cNvPr id="406" name="Google Shape;406;p19"/>
          <p:cNvSpPr/>
          <p:nvPr/>
        </p:nvSpPr>
        <p:spPr>
          <a:xfrm>
            <a:off x="242850" y="3615000"/>
            <a:ext cx="8672400" cy="2663400"/>
          </a:xfrm>
          <a:prstGeom prst="rect">
            <a:avLst/>
          </a:prstGeom>
          <a:noFill/>
          <a:ln cap="flat" cmpd="sng" w="38100">
            <a:solidFill>
              <a:schemeClr val="accent1"/>
            </a:solidFill>
            <a:prstDash val="solid"/>
            <a:miter lim="800000"/>
            <a:headEnd len="sm" w="sm" type="none"/>
            <a:tailEnd len="sm" w="sm" type="none"/>
          </a:ln>
        </p:spPr>
        <p:txBody>
          <a:bodyPr anchorCtr="0" anchor="t" bIns="45700" lIns="91400" spcFirstLastPara="1" rIns="91400" wrap="square" tIns="45700">
            <a:spAutoFit/>
          </a:bodyPr>
          <a:lstStyle/>
          <a:p>
            <a:pPr indent="-228600" lvl="0" marL="342900" marR="0" rtl="0" algn="just">
              <a:lnSpc>
                <a:spcPct val="90000"/>
              </a:lnSpc>
              <a:spcBef>
                <a:spcPts val="0"/>
              </a:spcBef>
              <a:spcAft>
                <a:spcPts val="0"/>
              </a:spcAft>
              <a:buClr>
                <a:schemeClr val="lt1"/>
              </a:buClr>
              <a:buSzPts val="1800"/>
              <a:buFont typeface="Lato"/>
              <a:buAutoNum type="alphaLcPeriod"/>
            </a:pPr>
            <a:r>
              <a:rPr lang="en-US" sz="1800">
                <a:solidFill>
                  <a:schemeClr val="lt1"/>
                </a:solidFill>
                <a:latin typeface="Lato"/>
                <a:ea typeface="Lato"/>
                <a:cs typeface="Lato"/>
                <a:sym typeface="Lato"/>
              </a:rPr>
              <a:t>terdapat pembayaran pajak oleh Wajib Pajak yang bukan merupakan objek pajak yang terutang atau yang seharusnya tidak terutang;</a:t>
            </a:r>
            <a:endParaRPr sz="1800">
              <a:solidFill>
                <a:schemeClr val="lt1"/>
              </a:solidFill>
              <a:latin typeface="Lato"/>
              <a:ea typeface="Lato"/>
              <a:cs typeface="Lato"/>
              <a:sym typeface="Lato"/>
            </a:endParaRPr>
          </a:p>
          <a:p>
            <a:pPr indent="-228600" lvl="0" marL="342900" marR="0" rtl="0" algn="just">
              <a:lnSpc>
                <a:spcPct val="90000"/>
              </a:lnSpc>
              <a:spcBef>
                <a:spcPts val="900"/>
              </a:spcBef>
              <a:spcAft>
                <a:spcPts val="0"/>
              </a:spcAft>
              <a:buClr>
                <a:schemeClr val="lt1"/>
              </a:buClr>
              <a:buSzPts val="1800"/>
              <a:buFont typeface="Lato"/>
              <a:buAutoNum type="alphaLcPeriod"/>
            </a:pPr>
            <a:r>
              <a:rPr lang="en-US" sz="1800">
                <a:solidFill>
                  <a:schemeClr val="lt1"/>
                </a:solidFill>
                <a:latin typeface="Lato"/>
                <a:ea typeface="Lato"/>
                <a:cs typeface="Lato"/>
                <a:sym typeface="Lato"/>
              </a:rPr>
              <a:t>terdapat kesalahan pemotongan atau pemungutan yang mengakibatkan pajak yang dipotong atau dipungut lebih besar daripada pajak yang seharusnya dipotong atau dipungut;</a:t>
            </a:r>
            <a:endParaRPr sz="1800">
              <a:solidFill>
                <a:schemeClr val="lt1"/>
              </a:solidFill>
              <a:latin typeface="Lato"/>
              <a:ea typeface="Lato"/>
              <a:cs typeface="Lato"/>
              <a:sym typeface="Lato"/>
            </a:endParaRPr>
          </a:p>
          <a:p>
            <a:pPr indent="-228600" lvl="0" marL="342900" marR="0" rtl="0" algn="just">
              <a:lnSpc>
                <a:spcPct val="90000"/>
              </a:lnSpc>
              <a:spcBef>
                <a:spcPts val="900"/>
              </a:spcBef>
              <a:spcAft>
                <a:spcPts val="0"/>
              </a:spcAft>
              <a:buClr>
                <a:schemeClr val="lt1"/>
              </a:buClr>
              <a:buSzPts val="1800"/>
              <a:buFont typeface="Lato"/>
              <a:buAutoNum type="alphaLcPeriod"/>
            </a:pPr>
            <a:r>
              <a:rPr lang="en-US" sz="1800">
                <a:solidFill>
                  <a:schemeClr val="lt1"/>
                </a:solidFill>
                <a:latin typeface="Lato"/>
                <a:ea typeface="Lato"/>
                <a:cs typeface="Lato"/>
                <a:sym typeface="Lato"/>
              </a:rPr>
              <a:t>terdapat kesalahan pemotongan atau pemungutan yang bukan merupakan objek pajak; atau</a:t>
            </a:r>
            <a:endParaRPr sz="1800">
              <a:solidFill>
                <a:schemeClr val="lt1"/>
              </a:solidFill>
              <a:latin typeface="Lato"/>
              <a:ea typeface="Lato"/>
              <a:cs typeface="Lato"/>
              <a:sym typeface="Lato"/>
            </a:endParaRPr>
          </a:p>
          <a:p>
            <a:pPr indent="-228600" lvl="0" marL="342900" marR="0" rtl="0" algn="just">
              <a:lnSpc>
                <a:spcPct val="90000"/>
              </a:lnSpc>
              <a:spcBef>
                <a:spcPts val="900"/>
              </a:spcBef>
              <a:spcAft>
                <a:spcPts val="0"/>
              </a:spcAft>
              <a:buClr>
                <a:schemeClr val="lt1"/>
              </a:buClr>
              <a:buSzPts val="1800"/>
              <a:buFont typeface="Lato"/>
              <a:buAutoNum type="alphaLcPeriod"/>
            </a:pPr>
            <a:r>
              <a:rPr lang="en-US" sz="1800">
                <a:solidFill>
                  <a:schemeClr val="lt1"/>
                </a:solidFill>
                <a:latin typeface="Lato"/>
                <a:ea typeface="Lato"/>
                <a:cs typeface="Lato"/>
                <a:sym typeface="Lato"/>
              </a:rPr>
              <a:t>terdapat kelebihan pembayaran pajak oleh Wajib Pajak yang terkait dengan pajak-pajak dalam rangka impor.</a:t>
            </a:r>
            <a:endParaRPr sz="1800">
              <a:solidFill>
                <a:schemeClr val="lt1"/>
              </a:solidFill>
              <a:latin typeface="Lato"/>
              <a:ea typeface="Lato"/>
              <a:cs typeface="Lato"/>
              <a:sym typeface="Lato"/>
            </a:endParaRPr>
          </a:p>
        </p:txBody>
      </p:sp>
      <p:sp>
        <p:nvSpPr>
          <p:cNvPr id="407" name="Google Shape;407;p19"/>
          <p:cNvSpPr txBox="1"/>
          <p:nvPr/>
        </p:nvSpPr>
        <p:spPr>
          <a:xfrm>
            <a:off x="242850" y="26988"/>
            <a:ext cx="8229600" cy="1143000"/>
          </a:xfrm>
          <a:prstGeom prst="rect">
            <a:avLst/>
          </a:prstGeom>
          <a:noFill/>
          <a:ln>
            <a:noFill/>
          </a:ln>
        </p:spPr>
        <p:txBody>
          <a:bodyPr anchorCtr="0" anchor="ctr" bIns="45700" lIns="91425" spcFirstLastPara="1" rIns="91425" wrap="square" tIns="45700">
            <a:normAutofit/>
          </a:bodyPr>
          <a:lstStyle/>
          <a:p>
            <a:pPr indent="0" lvl="0" marL="0" rtl="0" algn="just">
              <a:spcBef>
                <a:spcPts val="0"/>
              </a:spcBef>
              <a:spcAft>
                <a:spcPts val="0"/>
              </a:spcAft>
              <a:buNone/>
            </a:pPr>
            <a:r>
              <a:rPr b="1" lang="en-US" sz="3000">
                <a:solidFill>
                  <a:schemeClr val="lt1"/>
                </a:solidFill>
                <a:latin typeface="Lato"/>
                <a:ea typeface="Lato"/>
                <a:cs typeface="Lato"/>
                <a:sym typeface="Lato"/>
              </a:rPr>
              <a:t>Penerbitan SKPKBT</a:t>
            </a:r>
            <a:endParaRPr b="1" sz="3000">
              <a:solidFill>
                <a:schemeClr val="lt1"/>
              </a:solidFill>
              <a:latin typeface="Lato"/>
              <a:ea typeface="Lato"/>
              <a:cs typeface="Lato"/>
              <a:sym typeface="Lato"/>
            </a:endParaRPr>
          </a:p>
          <a:p>
            <a:pPr indent="0" lvl="0" marL="0" rtl="0" algn="just">
              <a:spcBef>
                <a:spcPts val="0"/>
              </a:spcBef>
              <a:spcAft>
                <a:spcPts val="0"/>
              </a:spcAft>
              <a:buNone/>
            </a:pPr>
            <a:r>
              <a:rPr b="1" lang="en-US" sz="2000">
                <a:solidFill>
                  <a:schemeClr val="lt1"/>
                </a:solidFill>
                <a:latin typeface="Lato"/>
                <a:ea typeface="Lato"/>
                <a:cs typeface="Lato"/>
                <a:sym typeface="Lato"/>
              </a:rPr>
              <a:t>(ayat 2)</a:t>
            </a:r>
            <a:endParaRPr b="1" sz="2000">
              <a:solidFill>
                <a:schemeClr val="lt1"/>
              </a:solidFill>
              <a:latin typeface="Lato"/>
              <a:ea typeface="Lato"/>
              <a:cs typeface="Lato"/>
              <a:sym typeface="Lato"/>
            </a:endParaRPr>
          </a:p>
        </p:txBody>
      </p:sp>
      <p:sp>
        <p:nvSpPr>
          <p:cNvPr id="408" name="Google Shape;408;p19"/>
          <p:cNvSpPr/>
          <p:nvPr/>
        </p:nvSpPr>
        <p:spPr>
          <a:xfrm>
            <a:off x="6865875" y="0"/>
            <a:ext cx="2438400" cy="609600"/>
          </a:xfrm>
          <a:prstGeom prst="rect">
            <a:avLst/>
          </a:prstGeom>
          <a:noFill/>
          <a:ln>
            <a:noFill/>
          </a:ln>
        </p:spPr>
        <p:txBody>
          <a:bodyPr anchorCtr="0" anchor="ctr" bIns="45700" lIns="91400" spcFirstLastPara="1" rIns="91400" wrap="square" tIns="45700">
            <a:noAutofit/>
          </a:bodyPr>
          <a:lstStyle/>
          <a:p>
            <a:pPr indent="0" lvl="0" marL="0" marR="0" rtl="0" algn="l">
              <a:spcBef>
                <a:spcPts val="0"/>
              </a:spcBef>
              <a:spcAft>
                <a:spcPts val="0"/>
              </a:spcAft>
              <a:buNone/>
            </a:pPr>
            <a:r>
              <a:rPr lang="en-US">
                <a:solidFill>
                  <a:schemeClr val="lt1"/>
                </a:solidFill>
                <a:latin typeface="Tahoma"/>
                <a:ea typeface="Tahoma"/>
                <a:cs typeface="Tahoma"/>
                <a:sym typeface="Tahoma"/>
              </a:rPr>
              <a:t>Pasal 17 ayat (2) UU KUP</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403"/>
                                        </p:tgtEl>
                                        <p:attrNameLst>
                                          <p:attrName>style.visibility</p:attrName>
                                        </p:attrNameLst>
                                      </p:cBhvr>
                                      <p:to>
                                        <p:strVal val="visible"/>
                                      </p:to>
                                    </p:set>
                                    <p:anim calcmode="lin" valueType="num">
                                      <p:cBhvr additive="base">
                                        <p:cTn dur="500"/>
                                        <p:tgtEl>
                                          <p:spTgt spid="403"/>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404"/>
                                        </p:tgtEl>
                                        <p:attrNameLst>
                                          <p:attrName>style.visibility</p:attrName>
                                        </p:attrNameLst>
                                      </p:cBhvr>
                                      <p:to>
                                        <p:strVal val="visible"/>
                                      </p:to>
                                    </p:set>
                                    <p:anim calcmode="lin" valueType="num">
                                      <p:cBhvr additive="base">
                                        <p:cTn dur="500"/>
                                        <p:tgtEl>
                                          <p:spTgt spid="404"/>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406"/>
                                        </p:tgtEl>
                                        <p:attrNameLst>
                                          <p:attrName>style.visibility</p:attrName>
                                        </p:attrNameLst>
                                      </p:cBhvr>
                                      <p:to>
                                        <p:strVal val="visible"/>
                                      </p:to>
                                    </p:set>
                                    <p:anim calcmode="lin" valueType="num">
                                      <p:cBhvr additive="base">
                                        <p:cTn dur="500"/>
                                        <p:tgtEl>
                                          <p:spTgt spid="406"/>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sp>
        <p:nvSpPr>
          <p:cNvPr id="414" name="Google Shape;414;g12b7cfdc6f4_0_402"/>
          <p:cNvSpPr txBox="1"/>
          <p:nvPr>
            <p:ph type="title"/>
          </p:nvPr>
        </p:nvSpPr>
        <p:spPr>
          <a:xfrm>
            <a:off x="775350" y="1734900"/>
            <a:ext cx="7593300" cy="3388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US" sz="6000">
                <a:solidFill>
                  <a:schemeClr val="accent1"/>
                </a:solidFill>
                <a:latin typeface="Lato"/>
                <a:ea typeface="Lato"/>
                <a:cs typeface="Lato"/>
                <a:sym typeface="Lato"/>
              </a:rPr>
              <a:t>TERIMAKASIH</a:t>
            </a:r>
            <a:endParaRPr b="1" sz="6000">
              <a:solidFill>
                <a:schemeClr val="accent1"/>
              </a:solidFill>
              <a:latin typeface="Lato"/>
              <a:ea typeface="Lato"/>
              <a:cs typeface="Lato"/>
              <a:sym typeface="Lato"/>
            </a:endParaRPr>
          </a:p>
          <a:p>
            <a:pPr indent="0" lvl="0" marL="0" rtl="0" algn="ctr">
              <a:spcBef>
                <a:spcPts val="0"/>
              </a:spcBef>
              <a:spcAft>
                <a:spcPts val="0"/>
              </a:spcAft>
              <a:buNone/>
            </a:pPr>
            <a:r>
              <a:t/>
            </a:r>
            <a:endParaRPr b="1" sz="3200">
              <a:solidFill>
                <a:schemeClr val="accent1"/>
              </a:solidFill>
              <a:latin typeface="Lato"/>
              <a:ea typeface="Lato"/>
              <a:cs typeface="Lato"/>
              <a:sym typeface="Lato"/>
            </a:endParaRPr>
          </a:p>
          <a:p>
            <a:pPr indent="0" lvl="0" marL="0" rtl="0" algn="ctr">
              <a:lnSpc>
                <a:spcPct val="115000"/>
              </a:lnSpc>
              <a:spcBef>
                <a:spcPts val="0"/>
              </a:spcBef>
              <a:spcAft>
                <a:spcPts val="0"/>
              </a:spcAft>
              <a:buNone/>
            </a:pPr>
            <a:r>
              <a:rPr b="1" lang="en-US" sz="2100">
                <a:solidFill>
                  <a:schemeClr val="accent1"/>
                </a:solidFill>
                <a:latin typeface="Lato"/>
                <a:ea typeface="Lato"/>
                <a:cs typeface="Lato"/>
                <a:sym typeface="Lato"/>
              </a:rPr>
              <a:t>HP 08122397235</a:t>
            </a:r>
            <a:endParaRPr b="1" sz="2100">
              <a:solidFill>
                <a:schemeClr val="accent1"/>
              </a:solidFill>
              <a:latin typeface="Lato"/>
              <a:ea typeface="Lato"/>
              <a:cs typeface="Lato"/>
              <a:sym typeface="Lato"/>
            </a:endParaRPr>
          </a:p>
          <a:p>
            <a:pPr indent="0" lvl="0" marL="0" rtl="0" algn="ctr">
              <a:lnSpc>
                <a:spcPct val="115000"/>
              </a:lnSpc>
              <a:spcBef>
                <a:spcPts val="0"/>
              </a:spcBef>
              <a:spcAft>
                <a:spcPts val="0"/>
              </a:spcAft>
              <a:buNone/>
            </a:pPr>
            <a:r>
              <a:rPr b="1" lang="en-US" sz="2100">
                <a:solidFill>
                  <a:schemeClr val="accent1"/>
                </a:solidFill>
                <a:latin typeface="Lato"/>
                <a:ea typeface="Lato"/>
                <a:cs typeface="Lato"/>
                <a:sym typeface="Lato"/>
              </a:rPr>
              <a:t>juan.tritax@gmail.com</a:t>
            </a:r>
            <a:endParaRPr b="1" sz="2100">
              <a:solidFill>
                <a:schemeClr val="accent1"/>
              </a:solidFill>
              <a:latin typeface="Lato"/>
              <a:ea typeface="Lato"/>
              <a:cs typeface="Lato"/>
              <a:sym typeface="Lato"/>
            </a:endParaRPr>
          </a:p>
          <a:p>
            <a:pPr indent="0" lvl="0" marL="0" rtl="0" algn="ctr">
              <a:lnSpc>
                <a:spcPct val="115000"/>
              </a:lnSpc>
              <a:spcBef>
                <a:spcPts val="0"/>
              </a:spcBef>
              <a:spcAft>
                <a:spcPts val="0"/>
              </a:spcAft>
              <a:buNone/>
            </a:pPr>
            <a:r>
              <a:rPr b="1" lang="en-US" sz="2100">
                <a:solidFill>
                  <a:schemeClr val="accent1"/>
                </a:solidFill>
                <a:latin typeface="Lato"/>
                <a:ea typeface="Lato"/>
                <a:cs typeface="Lato"/>
                <a:sym typeface="Lato"/>
              </a:rPr>
              <a:t>website:</a:t>
            </a:r>
            <a:r>
              <a:rPr b="1" lang="en-US" sz="2100">
                <a:solidFill>
                  <a:schemeClr val="accent1"/>
                </a:solidFill>
                <a:uFill>
                  <a:noFill/>
                </a:uFill>
                <a:latin typeface="Lato"/>
                <a:ea typeface="Lato"/>
                <a:cs typeface="Lato"/>
                <a:sym typeface="Lato"/>
                <a:hlinkClick r:id="rId3">
                  <a:extLst>
                    <a:ext uri="{A12FA001-AC4F-418D-AE19-62706E023703}">
                      <ahyp:hlinkClr val="tx"/>
                    </a:ext>
                  </a:extLst>
                </a:hlinkClick>
              </a:rPr>
              <a:t> </a:t>
            </a:r>
            <a:r>
              <a:rPr b="1" lang="en-US" sz="2100" u="sng">
                <a:solidFill>
                  <a:schemeClr val="accent1"/>
                </a:solidFill>
                <a:latin typeface="Lato"/>
                <a:ea typeface="Lato"/>
                <a:cs typeface="Lato"/>
                <a:sym typeface="Lato"/>
                <a:hlinkClick r:id="rId4">
                  <a:extLst>
                    <a:ext uri="{A12FA001-AC4F-418D-AE19-62706E023703}">
                      <ahyp:hlinkClr val="tx"/>
                    </a:ext>
                  </a:extLst>
                </a:hlinkClick>
              </a:rPr>
              <a:t>RDE.TRIACT.CO.ID</a:t>
            </a:r>
            <a:endParaRPr b="1" sz="2100" u="sng">
              <a:solidFill>
                <a:schemeClr val="accent1"/>
              </a:solidFill>
              <a:latin typeface="Lato"/>
              <a:ea typeface="Lato"/>
              <a:cs typeface="Lato"/>
              <a:sym typeface="Lato"/>
            </a:endParaRPr>
          </a:p>
          <a:p>
            <a:pPr indent="0" lvl="0" marL="0" rtl="0" algn="ctr">
              <a:lnSpc>
                <a:spcPct val="115000"/>
              </a:lnSpc>
              <a:spcBef>
                <a:spcPts val="0"/>
              </a:spcBef>
              <a:spcAft>
                <a:spcPts val="0"/>
              </a:spcAft>
              <a:buNone/>
            </a:pPr>
            <a:r>
              <a:rPr b="1" lang="en-US" sz="2100">
                <a:solidFill>
                  <a:schemeClr val="accent1"/>
                </a:solidFill>
                <a:latin typeface="Lato"/>
                <a:ea typeface="Lato"/>
                <a:cs typeface="Lato"/>
                <a:sym typeface="Lato"/>
              </a:rPr>
              <a:t>instagram: tritaxconsulting</a:t>
            </a:r>
            <a:endParaRPr b="1" sz="3200">
              <a:solidFill>
                <a:schemeClr val="accent1"/>
              </a:solidFill>
              <a:latin typeface="Lato"/>
              <a:ea typeface="Lato"/>
              <a:cs typeface="Lato"/>
              <a:sym typeface="Lato"/>
            </a:endParaRPr>
          </a:p>
        </p:txBody>
      </p:sp>
      <p:pic>
        <p:nvPicPr>
          <p:cNvPr id="415" name="Google Shape;415;g12b7cfdc6f4_0_402"/>
          <p:cNvPicPr preferRelativeResize="0"/>
          <p:nvPr/>
        </p:nvPicPr>
        <p:blipFill>
          <a:blip r:embed="rId5">
            <a:alphaModFix/>
          </a:blip>
          <a:stretch>
            <a:fillRect/>
          </a:stretch>
        </p:blipFill>
        <p:spPr>
          <a:xfrm>
            <a:off x="152400" y="5885100"/>
            <a:ext cx="2648599" cy="8549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Focus">
  <a:themeElements>
    <a:clrScheme name="Focus">
      <a:dk1>
        <a:srgbClr val="1C2D42"/>
      </a:dk1>
      <a:lt1>
        <a:srgbClr val="FFFFFF"/>
      </a:lt1>
      <a:dk2>
        <a:srgbClr val="D9D9D9"/>
      </a:dk2>
      <a:lt2>
        <a:srgbClr val="5CBEC5"/>
      </a:lt2>
      <a:accent1>
        <a:srgbClr val="EC7307"/>
      </a:accent1>
      <a:accent2>
        <a:srgbClr val="EECE1A"/>
      </a:accent2>
      <a:accent3>
        <a:srgbClr val="4E5567"/>
      </a:accent3>
      <a:accent4>
        <a:srgbClr val="F4D6AD"/>
      </a:accent4>
      <a:accent5>
        <a:srgbClr val="7890CD"/>
      </a:accent5>
      <a:accent6>
        <a:srgbClr val="F15E22"/>
      </a:accent6>
      <a:hlink>
        <a:srgbClr val="7890CD"/>
      </a:hlink>
      <a:folHlink>
        <a:srgbClr val="7890C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dc:creator>fidelma</dc:creator>
</cp:coreProperties>
</file>