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Lst>
  <p:sldSz cy="6858000" cx="9144000"/>
  <p:notesSz cx="6858000" cy="9144000"/>
  <p:embeddedFontLst>
    <p:embeddedFont>
      <p:font typeface="Libre Franklin"/>
      <p:regular r:id="rId33"/>
      <p:bold r:id="rId34"/>
      <p:italic r:id="rId35"/>
      <p:boldItalic r:id="rId36"/>
    </p:embeddedFont>
    <p:embeddedFont>
      <p:font typeface="Montserrat"/>
      <p:regular r:id="rId37"/>
      <p:bold r:id="rId38"/>
      <p:italic r:id="rId39"/>
      <p:boldItalic r:id="rId40"/>
    </p:embeddedFont>
    <p:embeddedFont>
      <p:font typeface="Lato"/>
      <p:regular r:id="rId41"/>
      <p:bold r:id="rId42"/>
      <p:italic r:id="rId43"/>
      <p:boldItalic r:id="rId44"/>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000000"/>
          </p15:clr>
        </p15:guide>
        <p15:guide id="2" pos="2880">
          <p15:clr>
            <a:srgbClr val="000000"/>
          </p15:clr>
        </p15:guide>
      </p15:sldGuideLst>
    </p:ext>
    <p:ext uri="{2D200454-40CA-4A62-9FC3-DE9A4176ACB9}">
      <p15:notesGuideLst>
        <p15:guide id="1" orient="horz" pos="2880">
          <p15:clr>
            <a:srgbClr val="000000"/>
          </p15:clr>
        </p15:guide>
        <p15:guide id="2" pos="2160">
          <p15:clr>
            <a:srgbClr val="000000"/>
          </p15:clr>
        </p15:guide>
      </p15:notesGuideLst>
    </p:ext>
    <p:ext uri="http://customooxmlschemas.google.com/">
      <go:slidesCustomData xmlns:go="http://customooxmlschemas.google.com/" r:id="rId45" roundtripDataSignature="AMtx7mhiTRSKap2amj7xmdxyB7q5VdOZz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18EED7F9-AEB9-4ACB-ABEC-48E1A75C02D5}">
  <a:tblStyle styleId="{18EED7F9-AEB9-4ACB-ABEC-48E1A75C02D5}"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Montserrat-boldItalic.fntdata"/><Relationship Id="rId20" Type="http://schemas.openxmlformats.org/officeDocument/2006/relationships/slide" Target="slides/slide14.xml"/><Relationship Id="rId42" Type="http://schemas.openxmlformats.org/officeDocument/2006/relationships/font" Target="fonts/Lato-bold.fntdata"/><Relationship Id="rId41" Type="http://schemas.openxmlformats.org/officeDocument/2006/relationships/font" Target="fonts/Lato-regular.fntdata"/><Relationship Id="rId22" Type="http://schemas.openxmlformats.org/officeDocument/2006/relationships/slide" Target="slides/slide16.xml"/><Relationship Id="rId44" Type="http://schemas.openxmlformats.org/officeDocument/2006/relationships/font" Target="fonts/Lato-boldItalic.fntdata"/><Relationship Id="rId21" Type="http://schemas.openxmlformats.org/officeDocument/2006/relationships/slide" Target="slides/slide15.xml"/><Relationship Id="rId43" Type="http://schemas.openxmlformats.org/officeDocument/2006/relationships/font" Target="fonts/Lato-italic.fntdata"/><Relationship Id="rId24" Type="http://schemas.openxmlformats.org/officeDocument/2006/relationships/slide" Target="slides/slide18.xml"/><Relationship Id="rId23" Type="http://schemas.openxmlformats.org/officeDocument/2006/relationships/slide" Target="slides/slide17.xml"/><Relationship Id="rId45" Type="http://customschemas.google.com/relationships/presentationmetadata" Target="meta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LibreFranklin-regular.fntdata"/><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font" Target="fonts/LibreFranklin-italic.fntdata"/><Relationship Id="rId12" Type="http://schemas.openxmlformats.org/officeDocument/2006/relationships/slide" Target="slides/slide6.xml"/><Relationship Id="rId34" Type="http://schemas.openxmlformats.org/officeDocument/2006/relationships/font" Target="fonts/LibreFranklin-bold.fntdata"/><Relationship Id="rId15" Type="http://schemas.openxmlformats.org/officeDocument/2006/relationships/slide" Target="slides/slide9.xml"/><Relationship Id="rId37" Type="http://schemas.openxmlformats.org/officeDocument/2006/relationships/font" Target="fonts/Montserrat-regular.fntdata"/><Relationship Id="rId14" Type="http://schemas.openxmlformats.org/officeDocument/2006/relationships/slide" Target="slides/slide8.xml"/><Relationship Id="rId36" Type="http://schemas.openxmlformats.org/officeDocument/2006/relationships/font" Target="fonts/LibreFranklin-boldItalic.fntdata"/><Relationship Id="rId17" Type="http://schemas.openxmlformats.org/officeDocument/2006/relationships/slide" Target="slides/slide11.xml"/><Relationship Id="rId39" Type="http://schemas.openxmlformats.org/officeDocument/2006/relationships/font" Target="fonts/Montserrat-italic.fntdata"/><Relationship Id="rId16" Type="http://schemas.openxmlformats.org/officeDocument/2006/relationships/slide" Target="slides/slide10.xml"/><Relationship Id="rId38" Type="http://schemas.openxmlformats.org/officeDocument/2006/relationships/font" Target="fonts/Montserrat-bold.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 name="Shape 2"/>
        <p:cNvGrpSpPr/>
        <p:nvPr/>
      </p:nvGrpSpPr>
      <p:grpSpPr>
        <a:xfrm>
          <a:off x="0" y="0"/>
          <a:ext cx="0" cy="0"/>
          <a:chOff x="0" y="0"/>
          <a:chExt cx="0" cy="0"/>
        </a:xfrm>
      </p:grpSpPr>
      <p:sp>
        <p:nvSpPr>
          <p:cNvPr id="3" name="Google Shape;3;n"/>
          <p:cNvSpPr/>
          <p:nvPr/>
        </p:nvSpPr>
        <p:spPr>
          <a:xfrm>
            <a:off x="0" y="0"/>
            <a:ext cx="6858000" cy="9144000"/>
          </a:xfrm>
          <a:prstGeom prst="roundRect">
            <a:avLst>
              <a:gd fmla="val 5" name="adj"/>
            </a:avLst>
          </a:pr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rgbClr val="000000"/>
              </a:solidFill>
              <a:latin typeface="Arial"/>
              <a:ea typeface="Arial"/>
              <a:cs typeface="Arial"/>
              <a:sym typeface="Arial"/>
            </a:endParaRPr>
          </a:p>
        </p:txBody>
      </p:sp>
      <p:sp>
        <p:nvSpPr>
          <p:cNvPr id="4" name="Google Shape;4;n"/>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a:noFill/>
          <a:ln>
            <a:noFill/>
          </a:ln>
        </p:spPr>
      </p:sp>
      <p:sp>
        <p:nvSpPr>
          <p:cNvPr id="5" name="Google Shape;5;n"/>
          <p:cNvSpPr txBox="1"/>
          <p:nvPr>
            <p:ph idx="1" type="body"/>
          </p:nvPr>
        </p:nvSpPr>
        <p:spPr>
          <a:xfrm>
            <a:off x="685800" y="4343400"/>
            <a:ext cx="5483225" cy="4111625"/>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133" name="Google Shape;133;p1: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2: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140" name="Google Shape;140;p2: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3: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156" name="Google Shape;156;p3: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4: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182" name="Google Shape;182;p4: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5: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0" name="Google Shape;200;p5: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6: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11" name="Google Shape;211;p6: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p7: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26" name="Google Shape;226;p7: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g1759d4bca9e_0_292:notes"/>
          <p:cNvSpPr/>
          <p:nvPr>
            <p:ph idx="2" type="sldImg"/>
          </p:nvPr>
        </p:nvSpPr>
        <p:spPr>
          <a:xfrm>
            <a:off x="-11798300" y="-11796712"/>
            <a:ext cx="11796600" cy="12490500"/>
          </a:xfrm>
          <a:custGeom>
            <a:rect b="b" l="l" r="r" t="t"/>
            <a:pathLst>
              <a:path extrusionOk="0" h="120000" w="120000">
                <a:moveTo>
                  <a:pt x="0" y="0"/>
                </a:moveTo>
                <a:lnTo>
                  <a:pt x="120000" y="0"/>
                </a:lnTo>
                <a:lnTo>
                  <a:pt x="120000" y="120000"/>
                </a:lnTo>
                <a:lnTo>
                  <a:pt x="0" y="120000"/>
                </a:lnTo>
                <a:close/>
              </a:path>
            </a:pathLst>
          </a:custGeom>
        </p:spPr>
      </p:sp>
      <p:sp>
        <p:nvSpPr>
          <p:cNvPr id="236" name="Google Shape;236;g1759d4bca9e_0_292:notes"/>
          <p:cNvSpPr txBox="1"/>
          <p:nvPr>
            <p:ph idx="1" type="body"/>
          </p:nvPr>
        </p:nvSpPr>
        <p:spPr>
          <a:xfrm>
            <a:off x="685800" y="4343400"/>
            <a:ext cx="5483100" cy="4111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p8: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241" name="Google Shape;241;p8: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p9: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249" name="Google Shape;249;p9: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1759d4bca9e_0_300: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256" name="Google Shape;256;g1759d4bca9e_0_300:notes"/>
          <p:cNvSpPr txBox="1"/>
          <p:nvPr>
            <p:ph idx="1" type="body"/>
          </p:nvPr>
        </p:nvSpPr>
        <p:spPr>
          <a:xfrm>
            <a:off x="685800" y="4343400"/>
            <a:ext cx="5484900"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1: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63" name="Google Shape;263;p11: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2: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79" name="Google Shape;279;p12: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3: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85" name="Google Shape;285;p13: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4: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98" name="Google Shape;298;p14: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5: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303" name="Google Shape;303;p15: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p16: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320" name="Google Shape;320;p16: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p17: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35" name="Google Shape;335;p17: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1759d4bca9e_0_329:notes"/>
          <p:cNvSpPr/>
          <p:nvPr>
            <p:ph idx="2" type="sldImg"/>
          </p:nvPr>
        </p:nvSpPr>
        <p:spPr>
          <a:xfrm>
            <a:off x="-11798300" y="-11796712"/>
            <a:ext cx="11796600" cy="124905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1759d4bca9e_0_329:notes"/>
          <p:cNvSpPr txBox="1"/>
          <p:nvPr>
            <p:ph idx="1" type="body"/>
          </p:nvPr>
        </p:nvSpPr>
        <p:spPr>
          <a:xfrm>
            <a:off x="685800" y="4343400"/>
            <a:ext cx="5483100" cy="4111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18: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59" name="Google Shape;359;p18: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9: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64" name="Google Shape;364;p19: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0: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369" name="Google Shape;369;p20: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21:notes"/>
          <p:cNvSpPr txBox="1"/>
          <p:nvPr>
            <p:ph idx="1" type="body"/>
          </p:nvPr>
        </p:nvSpPr>
        <p:spPr>
          <a:xfrm>
            <a:off x="685800" y="4343400"/>
            <a:ext cx="5483225" cy="4111625"/>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00" name="Google Shape;400;p21:notes"/>
          <p:cNvSpPr/>
          <p:nvPr>
            <p:ph idx="2" type="sldImg"/>
          </p:nvPr>
        </p:nvSpPr>
        <p:spPr>
          <a:xfrm>
            <a:off x="-11798300" y="-11796712"/>
            <a:ext cx="11796712" cy="1249045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22: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409" name="Google Shape;409;p22: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23:notes"/>
          <p:cNvSpPr/>
          <p:nvPr>
            <p:ph idx="2" type="sldImg"/>
          </p:nvPr>
        </p:nvSpPr>
        <p:spPr>
          <a:xfrm>
            <a:off x="1143000" y="695325"/>
            <a:ext cx="4572000" cy="3429000"/>
          </a:xfrm>
          <a:custGeom>
            <a:rect b="b" l="l" r="r" t="t"/>
            <a:pathLst>
              <a:path extrusionOk="0" h="120000" w="120000">
                <a:moveTo>
                  <a:pt x="0" y="0"/>
                </a:moveTo>
                <a:lnTo>
                  <a:pt x="120000" y="0"/>
                </a:lnTo>
                <a:lnTo>
                  <a:pt x="120000" y="120000"/>
                </a:lnTo>
                <a:lnTo>
                  <a:pt x="0" y="120000"/>
                </a:lnTo>
                <a:close/>
              </a:path>
            </a:pathLst>
          </a:custGeom>
          <a:solidFill>
            <a:srgbClr val="FFFFFF"/>
          </a:solidFill>
          <a:ln cap="flat" cmpd="sng" w="9525">
            <a:solidFill>
              <a:srgbClr val="000000"/>
            </a:solidFill>
            <a:prstDash val="solid"/>
            <a:miter lim="524288"/>
            <a:headEnd len="sm" w="sm" type="none"/>
            <a:tailEnd len="sm" w="sm" type="none"/>
          </a:ln>
        </p:spPr>
      </p:sp>
      <p:sp>
        <p:nvSpPr>
          <p:cNvPr id="426" name="Google Shape;426;p23:notes"/>
          <p:cNvSpPr txBox="1"/>
          <p:nvPr>
            <p:ph idx="1" type="body"/>
          </p:nvPr>
        </p:nvSpPr>
        <p:spPr>
          <a:xfrm>
            <a:off x="685800" y="4343400"/>
            <a:ext cx="5484812" cy="41148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1759d4bca9e_0_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1759d4bca9e_0_131: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37" name="Google Shape;437;g1759d4bca9e_0_131:notes"/>
          <p:cNvSpPr txBox="1"/>
          <p:nvPr>
            <p:ph idx="12" type="sldNum"/>
          </p:nvPr>
        </p:nvSpPr>
        <p:spPr>
          <a:xfrm>
            <a:off x="3884613"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g1759d4bca9e_0_4"/>
          <p:cNvSpPr/>
          <p:nvPr/>
        </p:nvSpPr>
        <p:spPr>
          <a:xfrm rot="5400000">
            <a:off x="7226400" y="274573"/>
            <a:ext cx="2191500" cy="1643700"/>
          </a:xfrm>
          <a:prstGeom prst="diagStripe">
            <a:avLst>
              <a:gd fmla="val 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2" name="Google Shape;12;g1759d4bca9e_0_4"/>
          <p:cNvGrpSpPr/>
          <p:nvPr/>
        </p:nvGrpSpPr>
        <p:grpSpPr>
          <a:xfrm>
            <a:off x="0" y="654"/>
            <a:ext cx="5153705" cy="6845694"/>
            <a:chOff x="0" y="75"/>
            <a:chExt cx="5153705" cy="5152950"/>
          </a:xfrm>
        </p:grpSpPr>
        <p:sp>
          <p:nvSpPr>
            <p:cNvPr id="13" name="Google Shape;13;g1759d4bca9e_0_4"/>
            <p:cNvSpPr/>
            <p:nvPr/>
          </p:nvSpPr>
          <p:spPr>
            <a:xfrm rot="-5400000">
              <a:off x="455" y="-225"/>
              <a:ext cx="5152800" cy="5153700"/>
            </a:xfrm>
            <a:prstGeom prst="diagStripe">
              <a:avLst>
                <a:gd fmla="val 50000"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g1759d4bca9e_0_4"/>
            <p:cNvSpPr/>
            <p:nvPr/>
          </p:nvSpPr>
          <p:spPr>
            <a:xfrm rot="-5400000">
              <a:off x="150" y="1145825"/>
              <a:ext cx="3996600" cy="3996900"/>
            </a:xfrm>
            <a:prstGeom prst="diagStripe">
              <a:avLst>
                <a:gd fmla="val 58774" name="adj"/>
              </a:avLst>
            </a:prstGeom>
            <a:solidFill>
              <a:schemeClr val="lt1">
                <a:alpha val="303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g1759d4bca9e_0_4"/>
            <p:cNvSpPr/>
            <p:nvPr/>
          </p:nvSpPr>
          <p:spPr>
            <a:xfrm rot="-5400000">
              <a:off x="1646" y="-75"/>
              <a:ext cx="2299800" cy="23001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g1759d4bca9e_0_4"/>
            <p:cNvSpPr/>
            <p:nvPr/>
          </p:nvSpPr>
          <p:spPr>
            <a:xfrm flipH="1">
              <a:off x="652821" y="590035"/>
              <a:ext cx="2300100" cy="2299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7" name="Google Shape;17;g1759d4bca9e_0_4"/>
          <p:cNvSpPr txBox="1"/>
          <p:nvPr>
            <p:ph type="ctrTitle"/>
          </p:nvPr>
        </p:nvSpPr>
        <p:spPr>
          <a:xfrm>
            <a:off x="3537150" y="2104533"/>
            <a:ext cx="5017500" cy="2105100"/>
          </a:xfrm>
          <a:prstGeom prst="rect">
            <a:avLst/>
          </a:prstGeom>
        </p:spPr>
        <p:txBody>
          <a:bodyPr anchorCtr="0" anchor="t" bIns="91425" lIns="91425" spcFirstLastPara="1" rIns="91425" wrap="square" tIns="91425">
            <a:normAutofit/>
          </a:bodyPr>
          <a:lstStyle>
            <a:lvl1pPr lvl="0">
              <a:spcBef>
                <a:spcPts val="0"/>
              </a:spcBef>
              <a:spcAft>
                <a:spcPts val="0"/>
              </a:spcAft>
              <a:buSzPts val="4000"/>
              <a:buNone/>
              <a:defRPr sz="4000"/>
            </a:lvl1pPr>
            <a:lvl2pPr lvl="1">
              <a:spcBef>
                <a:spcPts val="0"/>
              </a:spcBef>
              <a:spcAft>
                <a:spcPts val="0"/>
              </a:spcAft>
              <a:buSzPts val="4000"/>
              <a:buNone/>
              <a:defRPr sz="4000"/>
            </a:lvl2pPr>
            <a:lvl3pPr lvl="2">
              <a:spcBef>
                <a:spcPts val="0"/>
              </a:spcBef>
              <a:spcAft>
                <a:spcPts val="0"/>
              </a:spcAft>
              <a:buSzPts val="4000"/>
              <a:buNone/>
              <a:defRPr sz="4000"/>
            </a:lvl3pPr>
            <a:lvl4pPr lvl="3">
              <a:spcBef>
                <a:spcPts val="0"/>
              </a:spcBef>
              <a:spcAft>
                <a:spcPts val="0"/>
              </a:spcAft>
              <a:buSzPts val="4000"/>
              <a:buNone/>
              <a:defRPr sz="4000"/>
            </a:lvl4pPr>
            <a:lvl5pPr lvl="4">
              <a:spcBef>
                <a:spcPts val="0"/>
              </a:spcBef>
              <a:spcAft>
                <a:spcPts val="0"/>
              </a:spcAft>
              <a:buSzPts val="4000"/>
              <a:buNone/>
              <a:defRPr sz="4000"/>
            </a:lvl5pPr>
            <a:lvl6pPr lvl="5">
              <a:spcBef>
                <a:spcPts val="0"/>
              </a:spcBef>
              <a:spcAft>
                <a:spcPts val="0"/>
              </a:spcAft>
              <a:buSzPts val="4000"/>
              <a:buNone/>
              <a:defRPr sz="4000"/>
            </a:lvl6pPr>
            <a:lvl7pPr lvl="6">
              <a:spcBef>
                <a:spcPts val="0"/>
              </a:spcBef>
              <a:spcAft>
                <a:spcPts val="0"/>
              </a:spcAft>
              <a:buSzPts val="4000"/>
              <a:buNone/>
              <a:defRPr sz="4000"/>
            </a:lvl7pPr>
            <a:lvl8pPr lvl="7">
              <a:spcBef>
                <a:spcPts val="0"/>
              </a:spcBef>
              <a:spcAft>
                <a:spcPts val="0"/>
              </a:spcAft>
              <a:buSzPts val="4000"/>
              <a:buNone/>
              <a:defRPr sz="4000"/>
            </a:lvl8pPr>
            <a:lvl9pPr lvl="8">
              <a:spcBef>
                <a:spcPts val="0"/>
              </a:spcBef>
              <a:spcAft>
                <a:spcPts val="0"/>
              </a:spcAft>
              <a:buSzPts val="4000"/>
              <a:buNone/>
              <a:defRPr sz="4000"/>
            </a:lvl9pPr>
          </a:lstStyle>
          <a:p/>
        </p:txBody>
      </p:sp>
      <p:sp>
        <p:nvSpPr>
          <p:cNvPr id="18" name="Google Shape;18;g1759d4bca9e_0_4"/>
          <p:cNvSpPr txBox="1"/>
          <p:nvPr>
            <p:ph idx="1" type="subTitle"/>
          </p:nvPr>
        </p:nvSpPr>
        <p:spPr>
          <a:xfrm>
            <a:off x="5083950" y="5233233"/>
            <a:ext cx="34707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19" name="Google Shape;19;g1759d4bca9e_0_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0" name="Shape 20"/>
        <p:cNvGrpSpPr/>
        <p:nvPr/>
      </p:nvGrpSpPr>
      <p:grpSpPr>
        <a:xfrm>
          <a:off x="0" y="0"/>
          <a:ext cx="0" cy="0"/>
          <a:chOff x="0" y="0"/>
          <a:chExt cx="0" cy="0"/>
        </a:xfrm>
      </p:grpSpPr>
      <p:grpSp>
        <p:nvGrpSpPr>
          <p:cNvPr id="21" name="Google Shape;21;g1759d4bca9e_0_14"/>
          <p:cNvGrpSpPr/>
          <p:nvPr/>
        </p:nvGrpSpPr>
        <p:grpSpPr>
          <a:xfrm>
            <a:off x="4406400" y="0"/>
            <a:ext cx="4737600" cy="6857248"/>
            <a:chOff x="4406400" y="0"/>
            <a:chExt cx="4737600" cy="5143065"/>
          </a:xfrm>
        </p:grpSpPr>
        <p:sp>
          <p:nvSpPr>
            <p:cNvPr id="22" name="Google Shape;22;g1759d4bca9e_0_14"/>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g1759d4bca9e_0_14"/>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g1759d4bca9e_0_14"/>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g1759d4bca9e_0_14"/>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g1759d4bca9e_0_14"/>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g1759d4bca9e_0_14"/>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g1759d4bca9e_0_14"/>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g1759d4bca9e_0_14"/>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g1759d4bca9e_0_14"/>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g1759d4bca9e_0_14"/>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g1759d4bca9e_0_14"/>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g1759d4bca9e_0_14"/>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g1759d4bca9e_0_14"/>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g1759d4bca9e_0_14"/>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g1759d4bca9e_0_14"/>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g1759d4bca9e_0_14"/>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g1759d4bca9e_0_14"/>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g1759d4bca9e_0_14"/>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0" name="Google Shape;40;g1759d4bca9e_0_14"/>
          <p:cNvSpPr txBox="1"/>
          <p:nvPr>
            <p:ph type="title"/>
          </p:nvPr>
        </p:nvSpPr>
        <p:spPr>
          <a:xfrm>
            <a:off x="823850" y="2737333"/>
            <a:ext cx="4587000" cy="15315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1" name="Google Shape;41;g1759d4bca9e_0_1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2" name="Shape 42"/>
        <p:cNvGrpSpPr/>
        <p:nvPr/>
      </p:nvGrpSpPr>
      <p:grpSpPr>
        <a:xfrm>
          <a:off x="0" y="0"/>
          <a:ext cx="0" cy="0"/>
          <a:chOff x="0" y="0"/>
          <a:chExt cx="0" cy="0"/>
        </a:xfrm>
      </p:grpSpPr>
      <p:grpSp>
        <p:nvGrpSpPr>
          <p:cNvPr id="43" name="Google Shape;43;g1759d4bca9e_0_36"/>
          <p:cNvGrpSpPr/>
          <p:nvPr/>
        </p:nvGrpSpPr>
        <p:grpSpPr>
          <a:xfrm>
            <a:off x="0" y="507989"/>
            <a:ext cx="1037850" cy="1355016"/>
            <a:chOff x="0" y="381001"/>
            <a:chExt cx="1037850" cy="1016287"/>
          </a:xfrm>
        </p:grpSpPr>
        <p:sp>
          <p:nvSpPr>
            <p:cNvPr id="44" name="Google Shape;44;g1759d4bca9e_0_3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 name="Google Shape;45;g1759d4bca9e_0_3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46" name="Google Shape;46;g1759d4bca9e_0_36"/>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7" name="Google Shape;47;g1759d4bca9e_0_36"/>
          <p:cNvSpPr txBox="1"/>
          <p:nvPr>
            <p:ph idx="1" type="body"/>
          </p:nvPr>
        </p:nvSpPr>
        <p:spPr>
          <a:xfrm>
            <a:off x="1297500" y="2090067"/>
            <a:ext cx="70389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48" name="Google Shape;48;g1759d4bca9e_0_3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9" name="Shape 49"/>
        <p:cNvGrpSpPr/>
        <p:nvPr/>
      </p:nvGrpSpPr>
      <p:grpSpPr>
        <a:xfrm>
          <a:off x="0" y="0"/>
          <a:ext cx="0" cy="0"/>
          <a:chOff x="0" y="0"/>
          <a:chExt cx="0" cy="0"/>
        </a:xfrm>
      </p:grpSpPr>
      <p:grpSp>
        <p:nvGrpSpPr>
          <p:cNvPr id="50" name="Google Shape;50;g1759d4bca9e_0_43"/>
          <p:cNvGrpSpPr/>
          <p:nvPr/>
        </p:nvGrpSpPr>
        <p:grpSpPr>
          <a:xfrm>
            <a:off x="0" y="507989"/>
            <a:ext cx="1037850" cy="1355016"/>
            <a:chOff x="0" y="381001"/>
            <a:chExt cx="1037850" cy="1016287"/>
          </a:xfrm>
        </p:grpSpPr>
        <p:sp>
          <p:nvSpPr>
            <p:cNvPr id="51" name="Google Shape;51;g1759d4bca9e_0_43"/>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g1759d4bca9e_0_43"/>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3" name="Google Shape;53;g1759d4bca9e_0_43"/>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4" name="Google Shape;54;g1759d4bca9e_0_43"/>
          <p:cNvSpPr txBox="1"/>
          <p:nvPr>
            <p:ph idx="1" type="body"/>
          </p:nvPr>
        </p:nvSpPr>
        <p:spPr>
          <a:xfrm>
            <a:off x="1297500"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5" name="Google Shape;55;g1759d4bca9e_0_43"/>
          <p:cNvSpPr txBox="1"/>
          <p:nvPr>
            <p:ph idx="2" type="body"/>
          </p:nvPr>
        </p:nvSpPr>
        <p:spPr>
          <a:xfrm>
            <a:off x="4933221" y="2090067"/>
            <a:ext cx="3403200" cy="38817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56" name="Google Shape;56;g1759d4bca9e_0_4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7" name="Shape 57"/>
        <p:cNvGrpSpPr/>
        <p:nvPr/>
      </p:nvGrpSpPr>
      <p:grpSpPr>
        <a:xfrm>
          <a:off x="0" y="0"/>
          <a:ext cx="0" cy="0"/>
          <a:chOff x="0" y="0"/>
          <a:chExt cx="0" cy="0"/>
        </a:xfrm>
      </p:grpSpPr>
      <p:grpSp>
        <p:nvGrpSpPr>
          <p:cNvPr id="58" name="Google Shape;58;g1759d4bca9e_0_51"/>
          <p:cNvGrpSpPr/>
          <p:nvPr/>
        </p:nvGrpSpPr>
        <p:grpSpPr>
          <a:xfrm>
            <a:off x="0" y="507989"/>
            <a:ext cx="1037850" cy="1355016"/>
            <a:chOff x="0" y="381001"/>
            <a:chExt cx="1037850" cy="1016287"/>
          </a:xfrm>
        </p:grpSpPr>
        <p:sp>
          <p:nvSpPr>
            <p:cNvPr id="59" name="Google Shape;59;g1759d4bca9e_0_51"/>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g1759d4bca9e_0_51"/>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g1759d4bca9e_0_51"/>
          <p:cNvSpPr txBox="1"/>
          <p:nvPr>
            <p:ph type="title"/>
          </p:nvPr>
        </p:nvSpPr>
        <p:spPr>
          <a:xfrm>
            <a:off x="1297500" y="525000"/>
            <a:ext cx="7038900" cy="12189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2" name="Google Shape;62;g1759d4bca9e_0_51"/>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3" name="Shape 63"/>
        <p:cNvGrpSpPr/>
        <p:nvPr/>
      </p:nvGrpSpPr>
      <p:grpSpPr>
        <a:xfrm>
          <a:off x="0" y="0"/>
          <a:ext cx="0" cy="0"/>
          <a:chOff x="0" y="0"/>
          <a:chExt cx="0" cy="0"/>
        </a:xfrm>
      </p:grpSpPr>
      <p:grpSp>
        <p:nvGrpSpPr>
          <p:cNvPr id="64" name="Google Shape;64;g1759d4bca9e_0_57"/>
          <p:cNvGrpSpPr/>
          <p:nvPr/>
        </p:nvGrpSpPr>
        <p:grpSpPr>
          <a:xfrm>
            <a:off x="0" y="507989"/>
            <a:ext cx="1037850" cy="1355016"/>
            <a:chOff x="0" y="381001"/>
            <a:chExt cx="1037850" cy="1016287"/>
          </a:xfrm>
        </p:grpSpPr>
        <p:sp>
          <p:nvSpPr>
            <p:cNvPr id="65" name="Google Shape;65;g1759d4bca9e_0_57"/>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1759d4bca9e_0_57"/>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7" name="Google Shape;67;g1759d4bca9e_0_57"/>
          <p:cNvSpPr txBox="1"/>
          <p:nvPr>
            <p:ph type="title"/>
          </p:nvPr>
        </p:nvSpPr>
        <p:spPr>
          <a:xfrm>
            <a:off x="1297500" y="525000"/>
            <a:ext cx="3798900" cy="19908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68" name="Google Shape;68;g1759d4bca9e_0_57"/>
          <p:cNvSpPr txBox="1"/>
          <p:nvPr>
            <p:ph idx="1" type="body"/>
          </p:nvPr>
        </p:nvSpPr>
        <p:spPr>
          <a:xfrm>
            <a:off x="1297500" y="2630067"/>
            <a:ext cx="3798900" cy="3221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69" name="Google Shape;69;g1759d4bca9e_0_57"/>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0" name="Shape 70"/>
        <p:cNvGrpSpPr/>
        <p:nvPr/>
      </p:nvGrpSpPr>
      <p:grpSpPr>
        <a:xfrm>
          <a:off x="0" y="0"/>
          <a:ext cx="0" cy="0"/>
          <a:chOff x="0" y="0"/>
          <a:chExt cx="0" cy="0"/>
        </a:xfrm>
      </p:grpSpPr>
      <p:grpSp>
        <p:nvGrpSpPr>
          <p:cNvPr id="71" name="Google Shape;71;g1759d4bca9e_0_64"/>
          <p:cNvGrpSpPr/>
          <p:nvPr/>
        </p:nvGrpSpPr>
        <p:grpSpPr>
          <a:xfrm>
            <a:off x="4406400" y="0"/>
            <a:ext cx="4737600" cy="6857829"/>
            <a:chOff x="4406400" y="0"/>
            <a:chExt cx="4737600" cy="5143500"/>
          </a:xfrm>
        </p:grpSpPr>
        <p:sp>
          <p:nvSpPr>
            <p:cNvPr id="72" name="Google Shape;72;g1759d4bca9e_0_64"/>
            <p:cNvSpPr/>
            <p:nvPr/>
          </p:nvSpPr>
          <p:spPr>
            <a:xfrm rot="5400000">
              <a:off x="4407900" y="-1500"/>
              <a:ext cx="47346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g1759d4bca9e_0_64"/>
            <p:cNvSpPr/>
            <p:nvPr/>
          </p:nvSpPr>
          <p:spPr>
            <a:xfrm rot="5400000">
              <a:off x="4840825" y="6000"/>
              <a:ext cx="42987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g1759d4bca9e_0_64"/>
            <p:cNvSpPr/>
            <p:nvPr/>
          </p:nvSpPr>
          <p:spPr>
            <a:xfrm rot="-5400000">
              <a:off x="5618399" y="123664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g1759d4bca9e_0_64"/>
            <p:cNvSpPr/>
            <p:nvPr/>
          </p:nvSpPr>
          <p:spPr>
            <a:xfrm flipH="1">
              <a:off x="5849857" y="144407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g1759d4bca9e_0_64"/>
            <p:cNvSpPr/>
            <p:nvPr/>
          </p:nvSpPr>
          <p:spPr>
            <a:xfrm rot="-5400000">
              <a:off x="5987081" y="246974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g1759d4bca9e_0_64"/>
            <p:cNvSpPr/>
            <p:nvPr/>
          </p:nvSpPr>
          <p:spPr>
            <a:xfrm flipH="1">
              <a:off x="6222115" y="2677179"/>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1759d4bca9e_0_64"/>
            <p:cNvSpPr/>
            <p:nvPr/>
          </p:nvSpPr>
          <p:spPr>
            <a:xfrm rot="-5400000">
              <a:off x="6675341" y="186224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g1759d4bca9e_0_64"/>
            <p:cNvSpPr/>
            <p:nvPr/>
          </p:nvSpPr>
          <p:spPr>
            <a:xfrm flipH="1">
              <a:off x="6908099" y="2069680"/>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g1759d4bca9e_0_64"/>
            <p:cNvSpPr/>
            <p:nvPr/>
          </p:nvSpPr>
          <p:spPr>
            <a:xfrm rot="-5400000">
              <a:off x="6861141" y="247808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1759d4bca9e_0_64"/>
            <p:cNvSpPr/>
            <p:nvPr/>
          </p:nvSpPr>
          <p:spPr>
            <a:xfrm flipH="1">
              <a:off x="7965266" y="269319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g1759d4bca9e_0_64"/>
            <p:cNvSpPr/>
            <p:nvPr/>
          </p:nvSpPr>
          <p:spPr>
            <a:xfrm flipH="1">
              <a:off x="8145082" y="330903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g1759d4bca9e_0_64"/>
            <p:cNvSpPr/>
            <p:nvPr/>
          </p:nvSpPr>
          <p:spPr>
            <a:xfrm rot="-5400000">
              <a:off x="7047599" y="309534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g1759d4bca9e_0_64"/>
            <p:cNvSpPr/>
            <p:nvPr/>
          </p:nvSpPr>
          <p:spPr>
            <a:xfrm flipH="1">
              <a:off x="7276649" y="3302781"/>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g1759d4bca9e_0_64"/>
            <p:cNvSpPr/>
            <p:nvPr/>
          </p:nvSpPr>
          <p:spPr>
            <a:xfrm rot="-5400000">
              <a:off x="7227414" y="3711189"/>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g1759d4bca9e_0_64"/>
            <p:cNvSpPr/>
            <p:nvPr/>
          </p:nvSpPr>
          <p:spPr>
            <a:xfrm flipH="1">
              <a:off x="7462448" y="391862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g1759d4bca9e_0_64"/>
            <p:cNvSpPr/>
            <p:nvPr/>
          </p:nvSpPr>
          <p:spPr>
            <a:xfrm rot="-5400000">
              <a:off x="8102491" y="37188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g1759d4bca9e_0_64"/>
            <p:cNvSpPr/>
            <p:nvPr/>
          </p:nvSpPr>
          <p:spPr>
            <a:xfrm flipH="1">
              <a:off x="8334533" y="392629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g1759d4bca9e_0_64"/>
            <p:cNvSpPr/>
            <p:nvPr/>
          </p:nvSpPr>
          <p:spPr>
            <a:xfrm rot="-5400000">
              <a:off x="8288290" y="433470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0" name="Google Shape;90;g1759d4bca9e_0_64"/>
          <p:cNvSpPr txBox="1"/>
          <p:nvPr>
            <p:ph type="title"/>
          </p:nvPr>
        </p:nvSpPr>
        <p:spPr>
          <a:xfrm>
            <a:off x="823850" y="1155700"/>
            <a:ext cx="4587000" cy="4694700"/>
          </a:xfrm>
          <a:prstGeom prst="rect">
            <a:avLst/>
          </a:prstGeom>
        </p:spPr>
        <p:txBody>
          <a:bodyPr anchorCtr="0" anchor="ctr"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1" name="Google Shape;91;g1759d4bca9e_0_6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92" name="Shape 92"/>
        <p:cNvGrpSpPr/>
        <p:nvPr/>
      </p:nvGrpSpPr>
      <p:grpSpPr>
        <a:xfrm>
          <a:off x="0" y="0"/>
          <a:ext cx="0" cy="0"/>
          <a:chOff x="0" y="0"/>
          <a:chExt cx="0" cy="0"/>
        </a:xfrm>
      </p:grpSpPr>
      <p:grpSp>
        <p:nvGrpSpPr>
          <p:cNvPr id="93" name="Google Shape;93;g1759d4bca9e_0_86"/>
          <p:cNvGrpSpPr/>
          <p:nvPr/>
        </p:nvGrpSpPr>
        <p:grpSpPr>
          <a:xfrm>
            <a:off x="0" y="507989"/>
            <a:ext cx="1037850" cy="1355016"/>
            <a:chOff x="0" y="381001"/>
            <a:chExt cx="1037850" cy="1016287"/>
          </a:xfrm>
        </p:grpSpPr>
        <p:sp>
          <p:nvSpPr>
            <p:cNvPr id="94" name="Google Shape;94;g1759d4bca9e_0_86"/>
            <p:cNvSpPr/>
            <p:nvPr/>
          </p:nvSpPr>
          <p:spPr>
            <a:xfrm rot="-5400000">
              <a:off x="0" y="381001"/>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g1759d4bca9e_0_86"/>
            <p:cNvSpPr/>
            <p:nvPr/>
          </p:nvSpPr>
          <p:spPr>
            <a:xfrm flipH="1">
              <a:off x="229050" y="588489"/>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6" name="Google Shape;96;g1759d4bca9e_0_86"/>
          <p:cNvSpPr txBox="1"/>
          <p:nvPr>
            <p:ph type="title"/>
          </p:nvPr>
        </p:nvSpPr>
        <p:spPr>
          <a:xfrm>
            <a:off x="1297500" y="2211100"/>
            <a:ext cx="3036300" cy="2335500"/>
          </a:xfrm>
          <a:prstGeom prst="rect">
            <a:avLst/>
          </a:prstGeom>
        </p:spPr>
        <p:txBody>
          <a:bodyPr anchorCtr="0" anchor="t"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97" name="Google Shape;97;g1759d4bca9e_0_86"/>
          <p:cNvSpPr txBox="1"/>
          <p:nvPr>
            <p:ph idx="1" type="subTitle"/>
          </p:nvPr>
        </p:nvSpPr>
        <p:spPr>
          <a:xfrm>
            <a:off x="1297500" y="4717333"/>
            <a:ext cx="3036300" cy="674700"/>
          </a:xfrm>
          <a:prstGeom prst="rect">
            <a:avLst/>
          </a:prstGeom>
        </p:spPr>
        <p:txBody>
          <a:bodyPr anchorCtr="0" anchor="t" bIns="91425" lIns="91425" spcFirstLastPara="1" rIns="91425" wrap="square" tIns="91425">
            <a:normAutofit/>
          </a:bodyPr>
          <a:lstStyle>
            <a:lvl1pPr lvl="0">
              <a:lnSpc>
                <a:spcPct val="100000"/>
              </a:lnSpc>
              <a:spcBef>
                <a:spcPts val="0"/>
              </a:spcBef>
              <a:spcAft>
                <a:spcPts val="0"/>
              </a:spcAft>
              <a:buSzPts val="1300"/>
              <a:buNone/>
              <a:defRPr/>
            </a:lvl1pPr>
            <a:lvl2pPr lvl="1">
              <a:lnSpc>
                <a:spcPct val="100000"/>
              </a:lnSpc>
              <a:spcBef>
                <a:spcPts val="0"/>
              </a:spcBef>
              <a:spcAft>
                <a:spcPts val="0"/>
              </a:spcAft>
              <a:buSzPts val="1300"/>
              <a:buNone/>
              <a:defRPr sz="1300"/>
            </a:lvl2pPr>
            <a:lvl3pPr lvl="2">
              <a:lnSpc>
                <a:spcPct val="100000"/>
              </a:lnSpc>
              <a:spcBef>
                <a:spcPts val="0"/>
              </a:spcBef>
              <a:spcAft>
                <a:spcPts val="0"/>
              </a:spcAft>
              <a:buSzPts val="1300"/>
              <a:buNone/>
              <a:defRPr sz="1300"/>
            </a:lvl3pPr>
            <a:lvl4pPr lvl="3">
              <a:lnSpc>
                <a:spcPct val="100000"/>
              </a:lnSpc>
              <a:spcBef>
                <a:spcPts val="0"/>
              </a:spcBef>
              <a:spcAft>
                <a:spcPts val="0"/>
              </a:spcAft>
              <a:buSzPts val="1300"/>
              <a:buNone/>
              <a:defRPr sz="1300"/>
            </a:lvl4pPr>
            <a:lvl5pPr lvl="4">
              <a:lnSpc>
                <a:spcPct val="100000"/>
              </a:lnSpc>
              <a:spcBef>
                <a:spcPts val="0"/>
              </a:spcBef>
              <a:spcAft>
                <a:spcPts val="0"/>
              </a:spcAft>
              <a:buSzPts val="1300"/>
              <a:buNone/>
              <a:defRPr sz="1300"/>
            </a:lvl5pPr>
            <a:lvl6pPr lvl="5">
              <a:lnSpc>
                <a:spcPct val="100000"/>
              </a:lnSpc>
              <a:spcBef>
                <a:spcPts val="0"/>
              </a:spcBef>
              <a:spcAft>
                <a:spcPts val="0"/>
              </a:spcAft>
              <a:buSzPts val="1300"/>
              <a:buNone/>
              <a:defRPr sz="1300"/>
            </a:lvl6pPr>
            <a:lvl7pPr lvl="6">
              <a:lnSpc>
                <a:spcPct val="100000"/>
              </a:lnSpc>
              <a:spcBef>
                <a:spcPts val="0"/>
              </a:spcBef>
              <a:spcAft>
                <a:spcPts val="0"/>
              </a:spcAft>
              <a:buSzPts val="1300"/>
              <a:buNone/>
              <a:defRPr sz="1300"/>
            </a:lvl7pPr>
            <a:lvl8pPr lvl="7">
              <a:lnSpc>
                <a:spcPct val="100000"/>
              </a:lnSpc>
              <a:spcBef>
                <a:spcPts val="0"/>
              </a:spcBef>
              <a:spcAft>
                <a:spcPts val="0"/>
              </a:spcAft>
              <a:buSzPts val="1300"/>
              <a:buNone/>
              <a:defRPr sz="1300"/>
            </a:lvl8pPr>
            <a:lvl9pPr lvl="8">
              <a:lnSpc>
                <a:spcPct val="100000"/>
              </a:lnSpc>
              <a:spcBef>
                <a:spcPts val="0"/>
              </a:spcBef>
              <a:spcAft>
                <a:spcPts val="0"/>
              </a:spcAft>
              <a:buSzPts val="1300"/>
              <a:buNone/>
              <a:defRPr sz="1300"/>
            </a:lvl9pPr>
          </a:lstStyle>
          <a:p/>
        </p:txBody>
      </p:sp>
      <p:sp>
        <p:nvSpPr>
          <p:cNvPr id="98" name="Google Shape;98;g1759d4bca9e_0_86"/>
          <p:cNvSpPr txBox="1"/>
          <p:nvPr>
            <p:ph idx="2" type="body"/>
          </p:nvPr>
        </p:nvSpPr>
        <p:spPr>
          <a:xfrm>
            <a:off x="4648200" y="2262133"/>
            <a:ext cx="3676800" cy="31299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99" name="Google Shape;99;g1759d4bca9e_0_86"/>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00" name="Shape 100"/>
        <p:cNvGrpSpPr/>
        <p:nvPr/>
      </p:nvGrpSpPr>
      <p:grpSpPr>
        <a:xfrm>
          <a:off x="0" y="0"/>
          <a:ext cx="0" cy="0"/>
          <a:chOff x="0" y="0"/>
          <a:chExt cx="0" cy="0"/>
        </a:xfrm>
      </p:grpSpPr>
      <p:grpSp>
        <p:nvGrpSpPr>
          <p:cNvPr id="101" name="Google Shape;101;g1759d4bca9e_0_94"/>
          <p:cNvGrpSpPr/>
          <p:nvPr/>
        </p:nvGrpSpPr>
        <p:grpSpPr>
          <a:xfrm>
            <a:off x="0" y="5504636"/>
            <a:ext cx="698925" cy="912853"/>
            <a:chOff x="0" y="3785672"/>
            <a:chExt cx="698925" cy="684657"/>
          </a:xfrm>
        </p:grpSpPr>
        <p:sp>
          <p:nvSpPr>
            <p:cNvPr id="102" name="Google Shape;102;g1759d4bca9e_0_94"/>
            <p:cNvSpPr/>
            <p:nvPr/>
          </p:nvSpPr>
          <p:spPr>
            <a:xfrm rot="-5400000">
              <a:off x="0" y="3785672"/>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g1759d4bca9e_0_94"/>
            <p:cNvSpPr/>
            <p:nvPr/>
          </p:nvSpPr>
          <p:spPr>
            <a:xfrm flipH="1">
              <a:off x="154125" y="3925529"/>
              <a:ext cx="544800" cy="544800"/>
            </a:xfrm>
            <a:prstGeom prst="diagStripe">
              <a:avLst>
                <a:gd fmla="val 50000" name="adj"/>
              </a:avLst>
            </a:prstGeom>
            <a:solidFill>
              <a:schemeClr val="lt1">
                <a:alpha val="962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4" name="Google Shape;104;g1759d4bca9e_0_94"/>
          <p:cNvSpPr txBox="1"/>
          <p:nvPr>
            <p:ph idx="1" type="body"/>
          </p:nvPr>
        </p:nvSpPr>
        <p:spPr>
          <a:xfrm>
            <a:off x="812725" y="5740500"/>
            <a:ext cx="6936000" cy="6984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300"/>
              <a:buNone/>
              <a:defRPr/>
            </a:lvl1pPr>
          </a:lstStyle>
          <a:p/>
        </p:txBody>
      </p:sp>
      <p:sp>
        <p:nvSpPr>
          <p:cNvPr id="105" name="Google Shape;105;g1759d4bca9e_0_94"/>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106" name="Shape 106"/>
        <p:cNvGrpSpPr/>
        <p:nvPr/>
      </p:nvGrpSpPr>
      <p:grpSpPr>
        <a:xfrm>
          <a:off x="0" y="0"/>
          <a:ext cx="0" cy="0"/>
          <a:chOff x="0" y="0"/>
          <a:chExt cx="0" cy="0"/>
        </a:xfrm>
      </p:grpSpPr>
      <p:grpSp>
        <p:nvGrpSpPr>
          <p:cNvPr id="107" name="Google Shape;107;g1759d4bca9e_0_100"/>
          <p:cNvGrpSpPr/>
          <p:nvPr/>
        </p:nvGrpSpPr>
        <p:grpSpPr>
          <a:xfrm>
            <a:off x="4406400" y="0"/>
            <a:ext cx="4737600" cy="6857248"/>
            <a:chOff x="4406400" y="0"/>
            <a:chExt cx="4737600" cy="5143065"/>
          </a:xfrm>
        </p:grpSpPr>
        <p:sp>
          <p:nvSpPr>
            <p:cNvPr id="108" name="Google Shape;108;g1759d4bca9e_0_100"/>
            <p:cNvSpPr/>
            <p:nvPr/>
          </p:nvSpPr>
          <p:spPr>
            <a:xfrm rot="5400000">
              <a:off x="4408200" y="-1800"/>
              <a:ext cx="4734000" cy="4737600"/>
            </a:xfrm>
            <a:prstGeom prst="diagStripe">
              <a:avLst>
                <a:gd fmla="val 49469"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g1759d4bca9e_0_100"/>
            <p:cNvSpPr/>
            <p:nvPr/>
          </p:nvSpPr>
          <p:spPr>
            <a:xfrm rot="5400000">
              <a:off x="4841125" y="5700"/>
              <a:ext cx="4298100" cy="4286700"/>
            </a:xfrm>
            <a:prstGeom prst="diagStripe">
              <a:avLst>
                <a:gd fmla="val 0" name="adj"/>
              </a:avLst>
            </a:prstGeom>
            <a:solidFill>
              <a:schemeClr val="lt1">
                <a:alpha val="346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g1759d4bca9e_0_100"/>
            <p:cNvSpPr/>
            <p:nvPr/>
          </p:nvSpPr>
          <p:spPr>
            <a:xfrm rot="-5400000">
              <a:off x="5618399" y="123646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g1759d4bca9e_0_100"/>
            <p:cNvSpPr/>
            <p:nvPr/>
          </p:nvSpPr>
          <p:spPr>
            <a:xfrm flipH="1">
              <a:off x="5849857" y="1443956"/>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g1759d4bca9e_0_100"/>
            <p:cNvSpPr/>
            <p:nvPr/>
          </p:nvSpPr>
          <p:spPr>
            <a:xfrm rot="-5400000">
              <a:off x="5987081" y="24694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g1759d4bca9e_0_100"/>
            <p:cNvSpPr/>
            <p:nvPr/>
          </p:nvSpPr>
          <p:spPr>
            <a:xfrm flipH="1">
              <a:off x="6222115" y="267695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g1759d4bca9e_0_100"/>
            <p:cNvSpPr/>
            <p:nvPr/>
          </p:nvSpPr>
          <p:spPr>
            <a:xfrm rot="-5400000">
              <a:off x="6675341" y="1862018"/>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g1759d4bca9e_0_100"/>
            <p:cNvSpPr/>
            <p:nvPr/>
          </p:nvSpPr>
          <p:spPr>
            <a:xfrm flipH="1">
              <a:off x="6908099" y="2069505"/>
              <a:ext cx="808800" cy="808800"/>
            </a:xfrm>
            <a:prstGeom prst="diagStripe">
              <a:avLst>
                <a:gd fmla="val 50000" name="adj"/>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1759d4bca9e_0_100"/>
            <p:cNvSpPr/>
            <p:nvPr/>
          </p:nvSpPr>
          <p:spPr>
            <a:xfrm rot="-5400000">
              <a:off x="6861141" y="247781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g1759d4bca9e_0_100"/>
            <p:cNvSpPr/>
            <p:nvPr/>
          </p:nvSpPr>
          <p:spPr>
            <a:xfrm flipH="1">
              <a:off x="7965266" y="269296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g1759d4bca9e_0_100"/>
            <p:cNvSpPr/>
            <p:nvPr/>
          </p:nvSpPr>
          <p:spPr>
            <a:xfrm flipH="1">
              <a:off x="8145082" y="330875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g1759d4bca9e_0_100"/>
            <p:cNvSpPr/>
            <p:nvPr/>
          </p:nvSpPr>
          <p:spPr>
            <a:xfrm rot="-5400000">
              <a:off x="7047599" y="309501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1759d4bca9e_0_100"/>
            <p:cNvSpPr/>
            <p:nvPr/>
          </p:nvSpPr>
          <p:spPr>
            <a:xfrm flipH="1">
              <a:off x="7276649" y="3302502"/>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1759d4bca9e_0_100"/>
            <p:cNvSpPr/>
            <p:nvPr/>
          </p:nvSpPr>
          <p:spPr>
            <a:xfrm rot="-5400000">
              <a:off x="7227414" y="3710807"/>
              <a:ext cx="808800" cy="808800"/>
            </a:xfrm>
            <a:prstGeom prst="diagStripe">
              <a:avLst>
                <a:gd fmla="val 50000" name="adj"/>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g1759d4bca9e_0_100"/>
            <p:cNvSpPr/>
            <p:nvPr/>
          </p:nvSpPr>
          <p:spPr>
            <a:xfrm flipH="1">
              <a:off x="7462448" y="3918294"/>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g1759d4bca9e_0_100"/>
            <p:cNvSpPr/>
            <p:nvPr/>
          </p:nvSpPr>
          <p:spPr>
            <a:xfrm rot="-5400000">
              <a:off x="8102491" y="3718473"/>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g1759d4bca9e_0_100"/>
            <p:cNvSpPr/>
            <p:nvPr/>
          </p:nvSpPr>
          <p:spPr>
            <a:xfrm flipH="1">
              <a:off x="8334533" y="3925960"/>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g1759d4bca9e_0_100"/>
            <p:cNvSpPr/>
            <p:nvPr/>
          </p:nvSpPr>
          <p:spPr>
            <a:xfrm rot="-5400000">
              <a:off x="8288290" y="4334265"/>
              <a:ext cx="808800" cy="808800"/>
            </a:xfrm>
            <a:prstGeom prst="diagStripe">
              <a:avLst>
                <a:gd fmla="val 50000" name="adj"/>
              </a:avLst>
            </a:prstGeom>
            <a:solidFill>
              <a:schemeClr val="lt1">
                <a:alpha val="731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26" name="Google Shape;126;g1759d4bca9e_0_100"/>
          <p:cNvSpPr txBox="1"/>
          <p:nvPr>
            <p:ph hasCustomPrompt="1" type="title"/>
          </p:nvPr>
        </p:nvSpPr>
        <p:spPr>
          <a:xfrm>
            <a:off x="823850" y="1712900"/>
            <a:ext cx="4776000" cy="1734300"/>
          </a:xfrm>
          <a:prstGeom prst="rect">
            <a:avLst/>
          </a:prstGeom>
        </p:spPr>
        <p:txBody>
          <a:bodyPr anchorCtr="0" anchor="t" bIns="91425" lIns="91425" spcFirstLastPara="1" rIns="91425" wrap="square" tIns="91425">
            <a:normAutofit/>
          </a:bodyPr>
          <a:lstStyle>
            <a:lvl1pPr lvl="0">
              <a:spcBef>
                <a:spcPts val="0"/>
              </a:spcBef>
              <a:spcAft>
                <a:spcPts val="0"/>
              </a:spcAft>
              <a:buSzPts val="8000"/>
              <a:buNone/>
              <a:defRPr sz="8000"/>
            </a:lvl1pPr>
            <a:lvl2pPr lvl="1">
              <a:spcBef>
                <a:spcPts val="0"/>
              </a:spcBef>
              <a:spcAft>
                <a:spcPts val="0"/>
              </a:spcAft>
              <a:buSzPts val="8000"/>
              <a:buNone/>
              <a:defRPr sz="8000"/>
            </a:lvl2pPr>
            <a:lvl3pPr lvl="2">
              <a:spcBef>
                <a:spcPts val="0"/>
              </a:spcBef>
              <a:spcAft>
                <a:spcPts val="0"/>
              </a:spcAft>
              <a:buSzPts val="8000"/>
              <a:buNone/>
              <a:defRPr sz="8000"/>
            </a:lvl3pPr>
            <a:lvl4pPr lvl="3">
              <a:spcBef>
                <a:spcPts val="0"/>
              </a:spcBef>
              <a:spcAft>
                <a:spcPts val="0"/>
              </a:spcAft>
              <a:buSzPts val="8000"/>
              <a:buNone/>
              <a:defRPr sz="8000"/>
            </a:lvl4pPr>
            <a:lvl5pPr lvl="4">
              <a:spcBef>
                <a:spcPts val="0"/>
              </a:spcBef>
              <a:spcAft>
                <a:spcPts val="0"/>
              </a:spcAft>
              <a:buSzPts val="8000"/>
              <a:buNone/>
              <a:defRPr sz="8000"/>
            </a:lvl5pPr>
            <a:lvl6pPr lvl="5">
              <a:spcBef>
                <a:spcPts val="0"/>
              </a:spcBef>
              <a:spcAft>
                <a:spcPts val="0"/>
              </a:spcAft>
              <a:buSzPts val="8000"/>
              <a:buNone/>
              <a:defRPr sz="8000"/>
            </a:lvl6pPr>
            <a:lvl7pPr lvl="6">
              <a:spcBef>
                <a:spcPts val="0"/>
              </a:spcBef>
              <a:spcAft>
                <a:spcPts val="0"/>
              </a:spcAft>
              <a:buSzPts val="8000"/>
              <a:buNone/>
              <a:defRPr sz="8000"/>
            </a:lvl7pPr>
            <a:lvl8pPr lvl="7">
              <a:spcBef>
                <a:spcPts val="0"/>
              </a:spcBef>
              <a:spcAft>
                <a:spcPts val="0"/>
              </a:spcAft>
              <a:buSzPts val="8000"/>
              <a:buNone/>
              <a:defRPr sz="8000"/>
            </a:lvl8pPr>
            <a:lvl9pPr lvl="8">
              <a:spcBef>
                <a:spcPts val="0"/>
              </a:spcBef>
              <a:spcAft>
                <a:spcPts val="0"/>
              </a:spcAft>
              <a:buSzPts val="8000"/>
              <a:buNone/>
              <a:defRPr sz="8000"/>
            </a:lvl9pPr>
          </a:lstStyle>
          <a:p>
            <a:r>
              <a:t>xx%</a:t>
            </a:r>
          </a:p>
        </p:txBody>
      </p:sp>
      <p:sp>
        <p:nvSpPr>
          <p:cNvPr id="127" name="Google Shape;127;g1759d4bca9e_0_100"/>
          <p:cNvSpPr txBox="1"/>
          <p:nvPr>
            <p:ph idx="1" type="body"/>
          </p:nvPr>
        </p:nvSpPr>
        <p:spPr>
          <a:xfrm>
            <a:off x="823850" y="3524166"/>
            <a:ext cx="4776000" cy="1625100"/>
          </a:xfrm>
          <a:prstGeom prst="rect">
            <a:avLst/>
          </a:prstGeom>
        </p:spPr>
        <p:txBody>
          <a:bodyPr anchorCtr="0" anchor="t" bIns="91425" lIns="91425" spcFirstLastPara="1" rIns="91425" wrap="square" tIns="91425">
            <a:normAutofit/>
          </a:bodyPr>
          <a:lstStyle>
            <a:lvl1pPr indent="-311150" lvl="0" marL="457200">
              <a:spcBef>
                <a:spcPts val="0"/>
              </a:spcBef>
              <a:spcAft>
                <a:spcPts val="0"/>
              </a:spcAft>
              <a:buSzPts val="1300"/>
              <a:buChar char="●"/>
              <a:defRPr/>
            </a:lvl1pPr>
            <a:lvl2pPr indent="-298450" lvl="1" marL="914400">
              <a:spcBef>
                <a:spcPts val="0"/>
              </a:spcBef>
              <a:spcAft>
                <a:spcPts val="0"/>
              </a:spcAft>
              <a:buSzPts val="1100"/>
              <a:buChar char="○"/>
              <a:defRPr/>
            </a:lvl2pPr>
            <a:lvl3pPr indent="-298450" lvl="2" marL="1371600">
              <a:spcBef>
                <a:spcPts val="0"/>
              </a:spcBef>
              <a:spcAft>
                <a:spcPts val="0"/>
              </a:spcAft>
              <a:buSzPts val="1100"/>
              <a:buChar char="■"/>
              <a:defRPr/>
            </a:lvl3pPr>
            <a:lvl4pPr indent="-298450" lvl="3" marL="1828800">
              <a:spcBef>
                <a:spcPts val="0"/>
              </a:spcBef>
              <a:spcAft>
                <a:spcPts val="0"/>
              </a:spcAft>
              <a:buSzPts val="1100"/>
              <a:buChar char="●"/>
              <a:defRPr/>
            </a:lvl4pPr>
            <a:lvl5pPr indent="-298450" lvl="4" marL="2286000">
              <a:spcBef>
                <a:spcPts val="0"/>
              </a:spcBef>
              <a:spcAft>
                <a:spcPts val="0"/>
              </a:spcAft>
              <a:buSzPts val="1100"/>
              <a:buChar char="○"/>
              <a:defRPr/>
            </a:lvl5pPr>
            <a:lvl6pPr indent="-298450" lvl="5" marL="2743200">
              <a:spcBef>
                <a:spcPts val="0"/>
              </a:spcBef>
              <a:spcAft>
                <a:spcPts val="0"/>
              </a:spcAft>
              <a:buSzPts val="1100"/>
              <a:buChar char="■"/>
              <a:defRPr/>
            </a:lvl6pPr>
            <a:lvl7pPr indent="-298450" lvl="6" marL="3200400">
              <a:spcBef>
                <a:spcPts val="0"/>
              </a:spcBef>
              <a:spcAft>
                <a:spcPts val="0"/>
              </a:spcAft>
              <a:buSzPts val="1100"/>
              <a:buChar char="●"/>
              <a:defRPr/>
            </a:lvl7pPr>
            <a:lvl8pPr indent="-298450" lvl="7" marL="3657600">
              <a:spcBef>
                <a:spcPts val="0"/>
              </a:spcBef>
              <a:spcAft>
                <a:spcPts val="0"/>
              </a:spcAft>
              <a:buSzPts val="1100"/>
              <a:buChar char="○"/>
              <a:defRPr/>
            </a:lvl8pPr>
            <a:lvl9pPr indent="-298450" lvl="8" marL="4114800">
              <a:spcBef>
                <a:spcPts val="0"/>
              </a:spcBef>
              <a:spcAft>
                <a:spcPts val="0"/>
              </a:spcAft>
              <a:buSzPts val="1100"/>
              <a:buChar char="■"/>
              <a:defRPr/>
            </a:lvl9pPr>
          </a:lstStyle>
          <a:p/>
        </p:txBody>
      </p:sp>
      <p:sp>
        <p:nvSpPr>
          <p:cNvPr id="128" name="Google Shape;128;g1759d4bca9e_0_100"/>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29" name="Shape 129"/>
        <p:cNvGrpSpPr/>
        <p:nvPr/>
      </p:nvGrpSpPr>
      <p:grpSpPr>
        <a:xfrm>
          <a:off x="0" y="0"/>
          <a:ext cx="0" cy="0"/>
          <a:chOff x="0" y="0"/>
          <a:chExt cx="0" cy="0"/>
        </a:xfrm>
      </p:grpSpPr>
      <p:sp>
        <p:nvSpPr>
          <p:cNvPr id="130" name="Google Shape;130;g1759d4bca9e_0_123"/>
          <p:cNvSpPr txBox="1"/>
          <p:nvPr>
            <p:ph idx="12" type="sldNum"/>
          </p:nvPr>
        </p:nvSpPr>
        <p:spPr>
          <a:xfrm>
            <a:off x="8472458" y="6217622"/>
            <a:ext cx="548700" cy="5247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focus">
    <p:bg>
      <p:bgPr>
        <a:solidFill>
          <a:schemeClr val="dk1"/>
        </a:solidFill>
      </p:bgPr>
    </p:bg>
    <p:spTree>
      <p:nvGrpSpPr>
        <p:cNvPr id="6" name="Shape 6"/>
        <p:cNvGrpSpPr/>
        <p:nvPr/>
      </p:nvGrpSpPr>
      <p:grpSpPr>
        <a:xfrm>
          <a:off x="0" y="0"/>
          <a:ext cx="0" cy="0"/>
          <a:chOff x="0" y="0"/>
          <a:chExt cx="0" cy="0"/>
        </a:xfrm>
      </p:grpSpPr>
      <p:sp>
        <p:nvSpPr>
          <p:cNvPr id="7" name="Google Shape;7;g1759d4bca9e_0_0"/>
          <p:cNvSpPr txBox="1"/>
          <p:nvPr>
            <p:ph type="title"/>
          </p:nvPr>
        </p:nvSpPr>
        <p:spPr>
          <a:xfrm>
            <a:off x="311700" y="593367"/>
            <a:ext cx="8520600" cy="7635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1pPr>
            <a:lvl2pPr lvl="1">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2pPr>
            <a:lvl3pPr lvl="2">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3pPr>
            <a:lvl4pPr lvl="3">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4pPr>
            <a:lvl5pPr lvl="4">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5pPr>
            <a:lvl6pPr lvl="5">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6pPr>
            <a:lvl7pPr lvl="6">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7pPr>
            <a:lvl8pPr lvl="7">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8pPr>
            <a:lvl9pPr lvl="8">
              <a:spcBef>
                <a:spcPts val="0"/>
              </a:spcBef>
              <a:spcAft>
                <a:spcPts val="0"/>
              </a:spcAft>
              <a:buClr>
                <a:schemeClr val="lt1"/>
              </a:buClr>
              <a:buSzPts val="2800"/>
              <a:buFont typeface="Montserrat"/>
              <a:buNone/>
              <a:defRPr sz="2800">
                <a:solidFill>
                  <a:schemeClr val="lt1"/>
                </a:solidFill>
                <a:latin typeface="Montserrat"/>
                <a:ea typeface="Montserrat"/>
                <a:cs typeface="Montserrat"/>
                <a:sym typeface="Montserrat"/>
              </a:defRPr>
            </a:lvl9pPr>
          </a:lstStyle>
          <a:p/>
        </p:txBody>
      </p:sp>
      <p:sp>
        <p:nvSpPr>
          <p:cNvPr id="8" name="Google Shape;8;g1759d4bca9e_0_0"/>
          <p:cNvSpPr txBox="1"/>
          <p:nvPr>
            <p:ph idx="1" type="body"/>
          </p:nvPr>
        </p:nvSpPr>
        <p:spPr>
          <a:xfrm>
            <a:off x="311700" y="1536633"/>
            <a:ext cx="8520600" cy="4555200"/>
          </a:xfrm>
          <a:prstGeom prst="rect">
            <a:avLst/>
          </a:prstGeom>
          <a:noFill/>
          <a:ln>
            <a:noFill/>
          </a:ln>
        </p:spPr>
        <p:txBody>
          <a:bodyPr anchorCtr="0" anchor="t" bIns="91425" lIns="91425" spcFirstLastPara="1" rIns="91425" wrap="square" tIns="91425">
            <a:normAutofit/>
          </a:bodyPr>
          <a:lstStyle>
            <a:lvl1pPr indent="-311150" lvl="0" marL="457200">
              <a:lnSpc>
                <a:spcPct val="115000"/>
              </a:lnSpc>
              <a:spcBef>
                <a:spcPts val="0"/>
              </a:spcBef>
              <a:spcAft>
                <a:spcPts val="0"/>
              </a:spcAft>
              <a:buClr>
                <a:schemeClr val="lt1"/>
              </a:buClr>
              <a:buSzPts val="1300"/>
              <a:buFont typeface="Lato"/>
              <a:buChar char="●"/>
              <a:defRPr sz="1300">
                <a:solidFill>
                  <a:schemeClr val="lt1"/>
                </a:solidFill>
                <a:latin typeface="Lato"/>
                <a:ea typeface="Lato"/>
                <a:cs typeface="Lato"/>
                <a:sym typeface="Lato"/>
              </a:defRPr>
            </a:lvl1pPr>
            <a:lvl2pPr indent="-298450" lvl="1" marL="914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2pPr>
            <a:lvl3pPr indent="-298450" lvl="2" marL="1371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3pPr>
            <a:lvl4pPr indent="-298450" lvl="3" marL="1828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4pPr>
            <a:lvl5pPr indent="-298450" lvl="4" marL="22860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5pPr>
            <a:lvl6pPr indent="-298450" lvl="5" marL="27432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6pPr>
            <a:lvl7pPr indent="-298450" lvl="6" marL="32004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7pPr>
            <a:lvl8pPr indent="-298450" lvl="7" marL="36576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8pPr>
            <a:lvl9pPr indent="-298450" lvl="8" marL="4114800">
              <a:lnSpc>
                <a:spcPct val="115000"/>
              </a:lnSpc>
              <a:spcBef>
                <a:spcPts val="0"/>
              </a:spcBef>
              <a:spcAft>
                <a:spcPts val="0"/>
              </a:spcAft>
              <a:buClr>
                <a:schemeClr val="lt1"/>
              </a:buClr>
              <a:buSzPts val="1100"/>
              <a:buFont typeface="Lato"/>
              <a:buChar char="■"/>
              <a:defRPr sz="1100">
                <a:solidFill>
                  <a:schemeClr val="lt1"/>
                </a:solidFill>
                <a:latin typeface="Lato"/>
                <a:ea typeface="Lato"/>
                <a:cs typeface="Lato"/>
                <a:sym typeface="Lato"/>
              </a:defRPr>
            </a:lvl9pPr>
          </a:lstStyle>
          <a:p/>
        </p:txBody>
      </p:sp>
      <p:sp>
        <p:nvSpPr>
          <p:cNvPr id="9" name="Google Shape;9;g1759d4bca9e_0_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lt1"/>
                </a:solidFill>
                <a:latin typeface="Lato"/>
                <a:ea typeface="Lato"/>
                <a:cs typeface="Lato"/>
                <a:sym typeface="Lato"/>
              </a:defRPr>
            </a:lvl1pPr>
            <a:lvl2pPr lvl="1" algn="r">
              <a:buNone/>
              <a:defRPr sz="1000">
                <a:solidFill>
                  <a:schemeClr val="lt1"/>
                </a:solidFill>
                <a:latin typeface="Lato"/>
                <a:ea typeface="Lato"/>
                <a:cs typeface="Lato"/>
                <a:sym typeface="Lato"/>
              </a:defRPr>
            </a:lvl2pPr>
            <a:lvl3pPr lvl="2" algn="r">
              <a:buNone/>
              <a:defRPr sz="1000">
                <a:solidFill>
                  <a:schemeClr val="lt1"/>
                </a:solidFill>
                <a:latin typeface="Lato"/>
                <a:ea typeface="Lato"/>
                <a:cs typeface="Lato"/>
                <a:sym typeface="Lato"/>
              </a:defRPr>
            </a:lvl3pPr>
            <a:lvl4pPr lvl="3" algn="r">
              <a:buNone/>
              <a:defRPr sz="1000">
                <a:solidFill>
                  <a:schemeClr val="lt1"/>
                </a:solidFill>
                <a:latin typeface="Lato"/>
                <a:ea typeface="Lato"/>
                <a:cs typeface="Lato"/>
                <a:sym typeface="Lato"/>
              </a:defRPr>
            </a:lvl4pPr>
            <a:lvl5pPr lvl="4" algn="r">
              <a:buNone/>
              <a:defRPr sz="1000">
                <a:solidFill>
                  <a:schemeClr val="lt1"/>
                </a:solidFill>
                <a:latin typeface="Lato"/>
                <a:ea typeface="Lato"/>
                <a:cs typeface="Lato"/>
                <a:sym typeface="Lato"/>
              </a:defRPr>
            </a:lvl5pPr>
            <a:lvl6pPr lvl="5" algn="r">
              <a:buNone/>
              <a:defRPr sz="1000">
                <a:solidFill>
                  <a:schemeClr val="lt1"/>
                </a:solidFill>
                <a:latin typeface="Lato"/>
                <a:ea typeface="Lato"/>
                <a:cs typeface="Lato"/>
                <a:sym typeface="Lato"/>
              </a:defRPr>
            </a:lvl6pPr>
            <a:lvl7pPr lvl="6" algn="r">
              <a:buNone/>
              <a:defRPr sz="1000">
                <a:solidFill>
                  <a:schemeClr val="lt1"/>
                </a:solidFill>
                <a:latin typeface="Lato"/>
                <a:ea typeface="Lato"/>
                <a:cs typeface="Lato"/>
                <a:sym typeface="Lato"/>
              </a:defRPr>
            </a:lvl7pPr>
            <a:lvl8pPr lvl="7" algn="r">
              <a:buNone/>
              <a:defRPr sz="1000">
                <a:solidFill>
                  <a:schemeClr val="lt1"/>
                </a:solidFill>
                <a:latin typeface="Lato"/>
                <a:ea typeface="Lato"/>
                <a:cs typeface="Lato"/>
                <a:sym typeface="Lato"/>
              </a:defRPr>
            </a:lvl8pPr>
            <a:lvl9pPr lvl="8" algn="r">
              <a:buNone/>
              <a:defRPr sz="1000">
                <a:solidFill>
                  <a:schemeClr val="lt1"/>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rde.triact.co.id/" TargetMode="External"/><Relationship Id="rId4" Type="http://schemas.openxmlformats.org/officeDocument/2006/relationships/hyperlink" Target="http://rde.triact.co.id/" TargetMode="External"/><Relationship Id="rId5"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1"/>
          <p:cNvSpPr txBox="1"/>
          <p:nvPr>
            <p:ph type="ctrTitle"/>
          </p:nvPr>
        </p:nvSpPr>
        <p:spPr>
          <a:xfrm>
            <a:off x="3537150" y="2104533"/>
            <a:ext cx="5017500" cy="2105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US" sz="4700"/>
              <a:t>PEMERIKSAAN PAJAK</a:t>
            </a:r>
            <a:endParaRPr b="1" sz="4700"/>
          </a:p>
        </p:txBody>
      </p:sp>
      <p:sp>
        <p:nvSpPr>
          <p:cNvPr id="136" name="Google Shape;136;p1"/>
          <p:cNvSpPr txBox="1"/>
          <p:nvPr/>
        </p:nvSpPr>
        <p:spPr>
          <a:xfrm>
            <a:off x="5236350" y="5385625"/>
            <a:ext cx="3655500" cy="674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sz="1600">
                <a:solidFill>
                  <a:srgbClr val="FFFFFF"/>
                </a:solidFill>
                <a:latin typeface="Lato"/>
                <a:ea typeface="Lato"/>
                <a:cs typeface="Lato"/>
                <a:sym typeface="Lato"/>
              </a:rPr>
              <a:t>JUAN KASMA, S.E., M.AK., CPA., BKP</a:t>
            </a:r>
            <a:endParaRPr sz="1600">
              <a:solidFill>
                <a:srgbClr val="FFFFFF"/>
              </a:solidFill>
              <a:latin typeface="Lato"/>
              <a:ea typeface="Lato"/>
              <a:cs typeface="Lato"/>
              <a:sym typeface="Lato"/>
            </a:endParaRPr>
          </a:p>
        </p:txBody>
      </p:sp>
      <p:pic>
        <p:nvPicPr>
          <p:cNvPr id="137" name="Google Shape;137;p1"/>
          <p:cNvPicPr preferRelativeResize="0"/>
          <p:nvPr/>
        </p:nvPicPr>
        <p:blipFill>
          <a:blip r:embed="rId3">
            <a:alphaModFix/>
          </a:blip>
          <a:stretch>
            <a:fillRect/>
          </a:stretch>
        </p:blipFill>
        <p:spPr>
          <a:xfrm>
            <a:off x="5083950" y="328850"/>
            <a:ext cx="3725200" cy="119457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Trebuchet MS"/>
              <a:buNone/>
            </a:pPr>
            <a:r>
              <a:rPr b="1" i="0" lang="en-US" sz="3200" u="none">
                <a:solidFill>
                  <a:schemeClr val="lt1"/>
                </a:solidFill>
                <a:latin typeface="Lato"/>
                <a:ea typeface="Lato"/>
                <a:cs typeface="Lato"/>
                <a:sym typeface="Lato"/>
              </a:rPr>
              <a:t>Pengertian &amp; Tujuan Pemeriksaan</a:t>
            </a:r>
            <a:endParaRPr b="1">
              <a:solidFill>
                <a:schemeClr val="lt1"/>
              </a:solidFill>
              <a:latin typeface="Lato"/>
              <a:ea typeface="Lato"/>
              <a:cs typeface="Lato"/>
              <a:sym typeface="Lato"/>
            </a:endParaRPr>
          </a:p>
        </p:txBody>
      </p:sp>
      <p:sp>
        <p:nvSpPr>
          <p:cNvPr id="143" name="Google Shape;143;p2"/>
          <p:cNvSpPr txBox="1"/>
          <p:nvPr/>
        </p:nvSpPr>
        <p:spPr>
          <a:xfrm>
            <a:off x="5222875" y="6078537"/>
            <a:ext cx="25479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i="1" lang="en-US" sz="1400" u="none">
                <a:solidFill>
                  <a:srgbClr val="FF0000"/>
                </a:solidFill>
                <a:latin typeface="Lato"/>
                <a:ea typeface="Lato"/>
                <a:cs typeface="Lato"/>
                <a:sym typeface="Lato"/>
              </a:rPr>
              <a:t>*Berdasarkan Pasal  1 UU KUP</a:t>
            </a:r>
            <a:endParaRPr>
              <a:latin typeface="Lato"/>
              <a:ea typeface="Lato"/>
              <a:cs typeface="Lato"/>
              <a:sym typeface="Lato"/>
            </a:endParaRPr>
          </a:p>
        </p:txBody>
      </p:sp>
      <p:sp>
        <p:nvSpPr>
          <p:cNvPr id="144" name="Google Shape;144;p2"/>
          <p:cNvSpPr/>
          <p:nvPr/>
        </p:nvSpPr>
        <p:spPr>
          <a:xfrm>
            <a:off x="1371600" y="4648200"/>
            <a:ext cx="3124200" cy="762000"/>
          </a:xfrm>
          <a:prstGeom prst="roundRect">
            <a:avLst>
              <a:gd fmla="val 16667" name="adj"/>
            </a:avLst>
          </a:prstGeom>
          <a:noFill/>
          <a:ln cap="flat" cmpd="sng" w="28575">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000"/>
              <a:buFont typeface="Trebuchet MS"/>
              <a:buNone/>
            </a:pPr>
            <a:r>
              <a:rPr i="0" lang="en-US" sz="2000" u="none">
                <a:solidFill>
                  <a:schemeClr val="lt1"/>
                </a:solidFill>
                <a:latin typeface="Lato"/>
                <a:ea typeface="Lato"/>
                <a:cs typeface="Lato"/>
                <a:sym typeface="Lato"/>
              </a:rPr>
              <a:t>menguji kepatuhan</a:t>
            </a:r>
            <a:endParaRPr>
              <a:solidFill>
                <a:schemeClr val="lt1"/>
              </a:solidFill>
              <a:latin typeface="Lato"/>
              <a:ea typeface="Lato"/>
              <a:cs typeface="Lato"/>
              <a:sym typeface="Lato"/>
            </a:endParaRPr>
          </a:p>
        </p:txBody>
      </p:sp>
      <p:sp>
        <p:nvSpPr>
          <p:cNvPr id="145" name="Google Shape;145;p2"/>
          <p:cNvSpPr/>
          <p:nvPr/>
        </p:nvSpPr>
        <p:spPr>
          <a:xfrm>
            <a:off x="4495800" y="4648200"/>
            <a:ext cx="3200400" cy="762000"/>
          </a:xfrm>
          <a:prstGeom prst="roundRect">
            <a:avLst>
              <a:gd fmla="val 16667" name="adj"/>
            </a:avLst>
          </a:prstGeom>
          <a:noFill/>
          <a:ln cap="flat" cmpd="sng" w="28575">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000"/>
              <a:buFont typeface="Trebuchet MS"/>
              <a:buNone/>
            </a:pPr>
            <a:r>
              <a:rPr i="0" lang="en-US" sz="2000" u="none">
                <a:solidFill>
                  <a:schemeClr val="lt1"/>
                </a:solidFill>
                <a:latin typeface="Lato"/>
                <a:ea typeface="Lato"/>
                <a:cs typeface="Lato"/>
                <a:sym typeface="Lato"/>
              </a:rPr>
              <a:t>tujuan lain</a:t>
            </a:r>
            <a:endParaRPr>
              <a:solidFill>
                <a:schemeClr val="lt1"/>
              </a:solidFill>
              <a:latin typeface="Lato"/>
              <a:ea typeface="Lato"/>
              <a:cs typeface="Lato"/>
              <a:sym typeface="Lato"/>
            </a:endParaRPr>
          </a:p>
        </p:txBody>
      </p:sp>
      <p:sp>
        <p:nvSpPr>
          <p:cNvPr id="146" name="Google Shape;146;p2"/>
          <p:cNvSpPr txBox="1"/>
          <p:nvPr/>
        </p:nvSpPr>
        <p:spPr>
          <a:xfrm>
            <a:off x="685800" y="5486400"/>
            <a:ext cx="7696200" cy="457200"/>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1600"/>
              <a:buFont typeface="Trebuchet MS"/>
              <a:buNone/>
            </a:pPr>
            <a:r>
              <a:rPr i="0" lang="en-US" sz="1600" u="none">
                <a:solidFill>
                  <a:srgbClr val="FF0000"/>
                </a:solidFill>
                <a:latin typeface="Lato"/>
                <a:ea typeface="Lato"/>
                <a:cs typeface="Lato"/>
                <a:sym typeface="Lato"/>
              </a:rPr>
              <a:t>dalam rangka melaksanakan ketentuan peraturan perundang-undangan perpajakan</a:t>
            </a:r>
            <a:endParaRPr>
              <a:latin typeface="Lato"/>
              <a:ea typeface="Lato"/>
              <a:cs typeface="Lato"/>
              <a:sym typeface="Lato"/>
            </a:endParaRPr>
          </a:p>
        </p:txBody>
      </p:sp>
      <p:grpSp>
        <p:nvGrpSpPr>
          <p:cNvPr id="147" name="Google Shape;147;p2"/>
          <p:cNvGrpSpPr/>
          <p:nvPr/>
        </p:nvGrpSpPr>
        <p:grpSpPr>
          <a:xfrm>
            <a:off x="1295400" y="1447800"/>
            <a:ext cx="6667500" cy="2857500"/>
            <a:chOff x="816" y="912"/>
            <a:chExt cx="4200" cy="1800"/>
          </a:xfrm>
        </p:grpSpPr>
        <p:sp>
          <p:nvSpPr>
            <p:cNvPr id="148" name="Google Shape;148;p2"/>
            <p:cNvSpPr txBox="1"/>
            <p:nvPr/>
          </p:nvSpPr>
          <p:spPr>
            <a:xfrm>
              <a:off x="816" y="912"/>
              <a:ext cx="4200" cy="1800"/>
            </a:xfrm>
            <a:prstGeom prst="rect">
              <a:avLst/>
            </a:prstGeom>
            <a:noFill/>
            <a:ln>
              <a:noFill/>
            </a:ln>
          </p:spPr>
          <p:txBody>
            <a:bodyPr anchorCtr="1" anchor="b"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a:solidFill>
                    <a:schemeClr val="lt1"/>
                  </a:solidFill>
                  <a:latin typeface="Lato"/>
                  <a:ea typeface="Lato"/>
                  <a:cs typeface="Lato"/>
                  <a:sym typeface="Lato"/>
                </a:rPr>
                <a:t>STANDAR PEMERIKSAAN </a:t>
              </a:r>
              <a:endParaRPr>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FF0000"/>
                </a:buClr>
                <a:buSzPts val="1400"/>
                <a:buFont typeface="Arial"/>
                <a:buNone/>
              </a:pPr>
              <a:r>
                <a:rPr b="1" i="0" lang="en-US" sz="1400" u="none">
                  <a:solidFill>
                    <a:srgbClr val="FF0000"/>
                  </a:solidFill>
                  <a:latin typeface="Lato"/>
                  <a:ea typeface="Lato"/>
                  <a:cs typeface="Lato"/>
                  <a:sym typeface="Lato"/>
                </a:rPr>
                <a:t>(PER-23/PJ/2013</a:t>
              </a:r>
              <a:r>
                <a:rPr i="0" lang="en-US" sz="1400" u="none">
                  <a:solidFill>
                    <a:srgbClr val="FF0000"/>
                  </a:solidFill>
                  <a:latin typeface="Lato"/>
                  <a:ea typeface="Lato"/>
                  <a:cs typeface="Lato"/>
                  <a:sym typeface="Lato"/>
                </a:rPr>
                <a:t>)</a:t>
              </a:r>
              <a:endParaRPr>
                <a:latin typeface="Lato"/>
                <a:ea typeface="Lato"/>
                <a:cs typeface="Lato"/>
                <a:sym typeface="Lato"/>
              </a:endParaRPr>
            </a:p>
          </p:txBody>
        </p:sp>
        <p:sp>
          <p:nvSpPr>
            <p:cNvPr id="149" name="Google Shape;149;p2"/>
            <p:cNvSpPr txBox="1"/>
            <p:nvPr/>
          </p:nvSpPr>
          <p:spPr>
            <a:xfrm>
              <a:off x="912" y="1277"/>
              <a:ext cx="1800" cy="300"/>
            </a:xfrm>
            <a:prstGeom prst="rect">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     menghimpun</a:t>
              </a:r>
              <a:endParaRPr>
                <a:solidFill>
                  <a:schemeClr val="lt1"/>
                </a:solidFill>
                <a:latin typeface="Lato"/>
                <a:ea typeface="Lato"/>
                <a:cs typeface="Lato"/>
                <a:sym typeface="Lato"/>
              </a:endParaRPr>
            </a:p>
          </p:txBody>
        </p:sp>
        <p:sp>
          <p:nvSpPr>
            <p:cNvPr id="150" name="Google Shape;150;p2"/>
            <p:cNvSpPr txBox="1"/>
            <p:nvPr/>
          </p:nvSpPr>
          <p:spPr>
            <a:xfrm>
              <a:off x="912" y="1658"/>
              <a:ext cx="1800" cy="300"/>
            </a:xfrm>
            <a:prstGeom prst="rect">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FF0000"/>
                </a:buClr>
                <a:buSzPts val="1800"/>
                <a:buFont typeface="Arial"/>
                <a:buNone/>
              </a:pPr>
              <a:r>
                <a:rPr i="0" lang="en-US" sz="1800" u="none">
                  <a:solidFill>
                    <a:schemeClr val="lt1"/>
                  </a:solidFill>
                  <a:latin typeface="Lato"/>
                  <a:ea typeface="Lato"/>
                  <a:cs typeface="Lato"/>
                  <a:sym typeface="Lato"/>
                </a:rPr>
                <a:t>     mengolah</a:t>
              </a:r>
              <a:endParaRPr>
                <a:solidFill>
                  <a:schemeClr val="lt1"/>
                </a:solidFill>
                <a:latin typeface="Lato"/>
                <a:ea typeface="Lato"/>
                <a:cs typeface="Lato"/>
                <a:sym typeface="Lato"/>
              </a:endParaRPr>
            </a:p>
          </p:txBody>
        </p:sp>
        <p:sp>
          <p:nvSpPr>
            <p:cNvPr id="151" name="Google Shape;151;p2"/>
            <p:cNvSpPr/>
            <p:nvPr/>
          </p:nvSpPr>
          <p:spPr>
            <a:xfrm>
              <a:off x="2172" y="1020"/>
              <a:ext cx="1500" cy="1200"/>
            </a:xfrm>
            <a:prstGeom prst="ellipse">
              <a:avLst/>
            </a:prstGeom>
            <a:solidFill>
              <a:schemeClr val="lt1"/>
            </a:solidFill>
            <a:ln cap="flat" cmpd="sng" w="28575">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a:solidFill>
                    <a:srgbClr val="000000"/>
                  </a:solidFill>
                  <a:latin typeface="Lato"/>
                  <a:ea typeface="Lato"/>
                  <a:cs typeface="Lato"/>
                  <a:sym typeface="Lato"/>
                </a:rPr>
                <a:t>Data</a:t>
              </a:r>
              <a:endParaRPr b="1">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US" sz="1800" u="none">
                  <a:solidFill>
                    <a:srgbClr val="000000"/>
                  </a:solidFill>
                  <a:latin typeface="Lato"/>
                  <a:ea typeface="Lato"/>
                  <a:cs typeface="Lato"/>
                  <a:sym typeface="Lato"/>
                </a:rPr>
                <a:t>Keterangan</a:t>
              </a:r>
              <a:endParaRPr b="1">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b="1" i="0" lang="en-US" sz="1800" u="none">
                  <a:solidFill>
                    <a:srgbClr val="000000"/>
                  </a:solidFill>
                  <a:latin typeface="Lato"/>
                  <a:ea typeface="Lato"/>
                  <a:cs typeface="Lato"/>
                  <a:sym typeface="Lato"/>
                </a:rPr>
                <a:t>Bukti</a:t>
              </a:r>
              <a:endParaRPr b="1">
                <a:latin typeface="Lato"/>
                <a:ea typeface="Lato"/>
                <a:cs typeface="Lato"/>
                <a:sym typeface="Lato"/>
              </a:endParaRPr>
            </a:p>
          </p:txBody>
        </p:sp>
        <p:sp>
          <p:nvSpPr>
            <p:cNvPr id="152" name="Google Shape;152;p2"/>
            <p:cNvSpPr/>
            <p:nvPr/>
          </p:nvSpPr>
          <p:spPr>
            <a:xfrm>
              <a:off x="3372" y="1229"/>
              <a:ext cx="1500" cy="6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Objektif</a:t>
              </a:r>
              <a:endParaRPr>
                <a:solidFill>
                  <a:schemeClr val="lt1"/>
                </a:solidFill>
                <a:latin typeface="Lato"/>
                <a:ea typeface="Lato"/>
                <a:cs typeface="Lato"/>
                <a:sym typeface="Lato"/>
              </a:endParaRPr>
            </a:p>
          </p:txBody>
        </p:sp>
        <p:sp>
          <p:nvSpPr>
            <p:cNvPr id="153" name="Google Shape;153;p2"/>
            <p:cNvSpPr/>
            <p:nvPr/>
          </p:nvSpPr>
          <p:spPr>
            <a:xfrm>
              <a:off x="3372" y="1705"/>
              <a:ext cx="1500" cy="6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lt1"/>
                  </a:solidFill>
                  <a:latin typeface="Lato"/>
                  <a:ea typeface="Lato"/>
                  <a:cs typeface="Lato"/>
                  <a:sym typeface="Lato"/>
                </a:rPr>
                <a:t>Profesional</a:t>
              </a:r>
              <a:endParaRPr>
                <a:solidFill>
                  <a:schemeClr val="lt1"/>
                </a:solidFill>
                <a:latin typeface="Lato"/>
                <a:ea typeface="Lato"/>
                <a:cs typeface="Lato"/>
                <a:sym typeface="Lato"/>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3"/>
          <p:cNvSpPr/>
          <p:nvPr/>
        </p:nvSpPr>
        <p:spPr>
          <a:xfrm>
            <a:off x="685800" y="1905000"/>
            <a:ext cx="3352800" cy="3124200"/>
          </a:xfrm>
          <a:prstGeom prst="roundRect">
            <a:avLst>
              <a:gd fmla="val 1505"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285750" lvl="0" marL="285750" marR="0" rtl="0" algn="l">
              <a:lnSpc>
                <a:spcPct val="100000"/>
              </a:lnSpc>
              <a:spcBef>
                <a:spcPts val="0"/>
              </a:spcBef>
              <a:spcAft>
                <a:spcPts val="0"/>
              </a:spcAft>
              <a:buClr>
                <a:schemeClr val="dk1"/>
              </a:buClr>
              <a:buSzPts val="1800"/>
              <a:buFont typeface="Lato"/>
              <a:buChar char="•"/>
            </a:pPr>
            <a:r>
              <a:rPr i="0" lang="en-US" sz="1800" u="none">
                <a:solidFill>
                  <a:schemeClr val="dk1"/>
                </a:solidFill>
                <a:latin typeface="Lato"/>
                <a:ea typeface="Lato"/>
                <a:cs typeface="Lato"/>
                <a:sym typeface="Lato"/>
              </a:rPr>
              <a:t>satu, beberapa, atau seluruh jenis pajak</a:t>
            </a:r>
            <a:endParaRPr>
              <a:solidFill>
                <a:schemeClr val="dk1"/>
              </a:solidFill>
              <a:latin typeface="Lato"/>
              <a:ea typeface="Lato"/>
              <a:cs typeface="Lato"/>
              <a:sym typeface="Lato"/>
            </a:endParaRPr>
          </a:p>
          <a:p>
            <a:pPr indent="-285750" lvl="0" marL="285750" marR="0" rtl="0" algn="l">
              <a:lnSpc>
                <a:spcPct val="100000"/>
              </a:lnSpc>
              <a:spcBef>
                <a:spcPts val="0"/>
              </a:spcBef>
              <a:spcAft>
                <a:spcPts val="0"/>
              </a:spcAft>
              <a:buClr>
                <a:schemeClr val="dk1"/>
              </a:buClr>
              <a:buSzPts val="1800"/>
              <a:buFont typeface="Lato"/>
              <a:buChar char="•"/>
            </a:pPr>
            <a:r>
              <a:rPr i="0" lang="en-US" sz="1800" u="none">
                <a:solidFill>
                  <a:schemeClr val="dk1"/>
                </a:solidFill>
                <a:latin typeface="Lato"/>
                <a:ea typeface="Lato"/>
                <a:cs typeface="Lato"/>
                <a:sym typeface="Lato"/>
              </a:rPr>
              <a:t>satu atau beberapa Masa Pajak, Bagian Tahun Pajak atau Tahun Pajak </a:t>
            </a:r>
            <a:endParaRPr>
              <a:solidFill>
                <a:schemeClr val="dk1"/>
              </a:solidFill>
              <a:latin typeface="Lato"/>
              <a:ea typeface="Lato"/>
              <a:cs typeface="Lato"/>
              <a:sym typeface="Lato"/>
            </a:endParaRPr>
          </a:p>
          <a:p>
            <a:pPr indent="-285750" lvl="0" marL="285750" marR="0" rtl="0" algn="l">
              <a:lnSpc>
                <a:spcPct val="100000"/>
              </a:lnSpc>
              <a:spcBef>
                <a:spcPts val="0"/>
              </a:spcBef>
              <a:spcAft>
                <a:spcPts val="0"/>
              </a:spcAft>
              <a:buClr>
                <a:schemeClr val="dk1"/>
              </a:buClr>
              <a:buSzPts val="1800"/>
              <a:buFont typeface="Lato"/>
              <a:buChar char="•"/>
            </a:pPr>
            <a:r>
              <a:rPr i="0" lang="en-US" sz="1800" u="none">
                <a:solidFill>
                  <a:schemeClr val="dk1"/>
                </a:solidFill>
                <a:latin typeface="Lato"/>
                <a:ea typeface="Lato"/>
                <a:cs typeface="Lato"/>
                <a:sym typeface="Lato"/>
              </a:rPr>
              <a:t>tahun-tahun lalu maupun tahun berjalan</a:t>
            </a:r>
            <a:endParaRPr i="0" sz="1800" u="none">
              <a:solidFill>
                <a:schemeClr val="dk1"/>
              </a:solidFill>
              <a:latin typeface="Lato"/>
              <a:ea typeface="Lato"/>
              <a:cs typeface="Lato"/>
              <a:sym typeface="Lato"/>
            </a:endParaRPr>
          </a:p>
          <a:p>
            <a:pPr indent="-285750" lvl="0" marL="285750" marR="0" rtl="0" algn="l">
              <a:lnSpc>
                <a:spcPct val="100000"/>
              </a:lnSpc>
              <a:spcBef>
                <a:spcPts val="0"/>
              </a:spcBef>
              <a:spcAft>
                <a:spcPts val="0"/>
              </a:spcAft>
              <a:buClr>
                <a:schemeClr val="dk1"/>
              </a:buClr>
              <a:buSzPts val="1800"/>
              <a:buFont typeface="Lato"/>
              <a:buChar char="•"/>
            </a:pPr>
            <a:r>
              <a:rPr lang="en-US" sz="1800">
                <a:solidFill>
                  <a:schemeClr val="dk1"/>
                </a:solidFill>
                <a:latin typeface="Lato"/>
                <a:ea typeface="Lato"/>
                <a:cs typeface="Lato"/>
                <a:sym typeface="Lato"/>
              </a:rPr>
              <a:t>WP mengajukan permohonan pengembalian kelebihan pembayaran pajak</a:t>
            </a:r>
            <a:endParaRPr sz="1800">
              <a:solidFill>
                <a:schemeClr val="dk1"/>
              </a:solidFill>
              <a:latin typeface="Lato"/>
              <a:ea typeface="Lato"/>
              <a:cs typeface="Lato"/>
              <a:sym typeface="Lato"/>
            </a:endParaRPr>
          </a:p>
        </p:txBody>
      </p:sp>
      <p:sp>
        <p:nvSpPr>
          <p:cNvPr id="159" name="Google Shape;159;p3"/>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b="0" i="0" lang="en-US" sz="3600" u="none">
                <a:solidFill>
                  <a:schemeClr val="lt1"/>
                </a:solidFill>
                <a:latin typeface="Trebuchet MS"/>
                <a:ea typeface="Trebuchet MS"/>
                <a:cs typeface="Trebuchet MS"/>
                <a:sym typeface="Trebuchet MS"/>
              </a:rPr>
              <a:t>Pemeriksaan Untuk Menguji Kepatuhan</a:t>
            </a:r>
            <a:endParaRPr>
              <a:solidFill>
                <a:schemeClr val="lt1"/>
              </a:solidFill>
            </a:endParaRPr>
          </a:p>
        </p:txBody>
      </p:sp>
      <p:sp>
        <p:nvSpPr>
          <p:cNvPr id="160" name="Google Shape;160;p3"/>
          <p:cNvSpPr txBox="1"/>
          <p:nvPr/>
        </p:nvSpPr>
        <p:spPr>
          <a:xfrm>
            <a:off x="5459412" y="6215062"/>
            <a:ext cx="3086100" cy="2667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b="0" i="1" lang="en-US" sz="1400" u="none">
                <a:solidFill>
                  <a:srgbClr val="FF0000"/>
                </a:solidFill>
                <a:latin typeface="Trebuchet MS"/>
                <a:ea typeface="Trebuchet MS"/>
                <a:cs typeface="Trebuchet MS"/>
                <a:sym typeface="Trebuchet MS"/>
              </a:rPr>
              <a:t>*Berdasarkan PMK 17/PMK.03/2013 </a:t>
            </a:r>
            <a:endParaRPr/>
          </a:p>
        </p:txBody>
      </p:sp>
      <p:sp>
        <p:nvSpPr>
          <p:cNvPr id="161" name="Google Shape;161;p3"/>
          <p:cNvSpPr/>
          <p:nvPr/>
        </p:nvSpPr>
        <p:spPr>
          <a:xfrm>
            <a:off x="533400" y="1524000"/>
            <a:ext cx="1752600" cy="4572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a:solidFill>
                  <a:schemeClr val="dk1"/>
                </a:solidFill>
                <a:latin typeface="Lato"/>
                <a:ea typeface="Lato"/>
                <a:cs typeface="Lato"/>
                <a:sym typeface="Lato"/>
              </a:rPr>
              <a:t>Ruang Lingkup</a:t>
            </a:r>
            <a:endParaRPr b="1">
              <a:solidFill>
                <a:schemeClr val="dk1"/>
              </a:solidFill>
              <a:latin typeface="Lato"/>
              <a:ea typeface="Lato"/>
              <a:cs typeface="Lato"/>
              <a:sym typeface="Lato"/>
            </a:endParaRPr>
          </a:p>
        </p:txBody>
      </p:sp>
      <p:sp>
        <p:nvSpPr>
          <p:cNvPr id="162" name="Google Shape;162;p3"/>
          <p:cNvSpPr/>
          <p:nvPr/>
        </p:nvSpPr>
        <p:spPr>
          <a:xfrm>
            <a:off x="4495800" y="1676400"/>
            <a:ext cx="2209800" cy="5334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SPT yang LB</a:t>
            </a:r>
            <a:endParaRPr>
              <a:solidFill>
                <a:schemeClr val="lt1"/>
              </a:solidFill>
              <a:latin typeface="Lato"/>
              <a:ea typeface="Lato"/>
              <a:cs typeface="Lato"/>
              <a:sym typeface="Lato"/>
            </a:endParaRPr>
          </a:p>
        </p:txBody>
      </p:sp>
      <p:sp>
        <p:nvSpPr>
          <p:cNvPr id="163" name="Google Shape;163;p3"/>
          <p:cNvSpPr/>
          <p:nvPr/>
        </p:nvSpPr>
        <p:spPr>
          <a:xfrm>
            <a:off x="4495800" y="2286000"/>
            <a:ext cx="2209800" cy="5334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SPT yang Rugi</a:t>
            </a:r>
            <a:endParaRPr>
              <a:solidFill>
                <a:schemeClr val="lt1"/>
              </a:solidFill>
              <a:latin typeface="Lato"/>
              <a:ea typeface="Lato"/>
              <a:cs typeface="Lato"/>
              <a:sym typeface="Lato"/>
            </a:endParaRPr>
          </a:p>
        </p:txBody>
      </p:sp>
      <p:sp>
        <p:nvSpPr>
          <p:cNvPr id="164" name="Google Shape;164;p3"/>
          <p:cNvSpPr/>
          <p:nvPr/>
        </p:nvSpPr>
        <p:spPr>
          <a:xfrm>
            <a:off x="4495800" y="4495800"/>
            <a:ext cx="2209800" cy="914400"/>
          </a:xfrm>
          <a:prstGeom prst="roundRect">
            <a:avLst>
              <a:gd fmla="val 1088"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Merger, konsolidasi, ekspansi, likuidasi, pembubaran</a:t>
            </a:r>
            <a:endParaRPr>
              <a:solidFill>
                <a:schemeClr val="lt1"/>
              </a:solidFill>
              <a:latin typeface="Lato"/>
              <a:ea typeface="Lato"/>
              <a:cs typeface="Lato"/>
              <a:sym typeface="Lato"/>
            </a:endParaRPr>
          </a:p>
        </p:txBody>
      </p:sp>
      <p:sp>
        <p:nvSpPr>
          <p:cNvPr id="165" name="Google Shape;165;p3"/>
          <p:cNvSpPr/>
          <p:nvPr/>
        </p:nvSpPr>
        <p:spPr>
          <a:xfrm>
            <a:off x="4495800" y="2895600"/>
            <a:ext cx="2209800" cy="1524000"/>
          </a:xfrm>
          <a:prstGeom prst="roundRect">
            <a:avLst>
              <a:gd fmla="val 990"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tidak menyampaikan /menyampaikan SPT tapi melampaui jangka waktu dalam Surat Teguran</a:t>
            </a:r>
            <a:endParaRPr>
              <a:solidFill>
                <a:schemeClr val="lt1"/>
              </a:solidFill>
              <a:latin typeface="Lato"/>
              <a:ea typeface="Lato"/>
              <a:cs typeface="Lato"/>
              <a:sym typeface="Lato"/>
            </a:endParaRPr>
          </a:p>
        </p:txBody>
      </p:sp>
      <p:sp>
        <p:nvSpPr>
          <p:cNvPr id="166" name="Google Shape;166;p3"/>
          <p:cNvSpPr/>
          <p:nvPr/>
        </p:nvSpPr>
        <p:spPr>
          <a:xfrm>
            <a:off x="4495800" y="5486400"/>
            <a:ext cx="2209800" cy="5334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1" lang="en-US" sz="1600" u="none">
                <a:solidFill>
                  <a:schemeClr val="lt1"/>
                </a:solidFill>
                <a:latin typeface="Lato"/>
                <a:ea typeface="Lato"/>
                <a:cs typeface="Lato"/>
                <a:sym typeface="Lato"/>
              </a:rPr>
              <a:t>Risk Based Selection</a:t>
            </a:r>
            <a:endParaRPr>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600"/>
              <a:buFont typeface="Trebuchet MS"/>
              <a:buNone/>
            </a:pPr>
            <a:r>
              <a:rPr i="1" lang="en-US" sz="1600" u="none">
                <a:solidFill>
                  <a:schemeClr val="lt1"/>
                </a:solidFill>
                <a:latin typeface="Lato"/>
                <a:ea typeface="Lato"/>
                <a:cs typeface="Lato"/>
                <a:sym typeface="Lato"/>
              </a:rPr>
              <a:t>(Kriteria Seleksi)</a:t>
            </a:r>
            <a:endParaRPr>
              <a:solidFill>
                <a:schemeClr val="lt1"/>
              </a:solidFill>
              <a:latin typeface="Lato"/>
              <a:ea typeface="Lato"/>
              <a:cs typeface="Lato"/>
              <a:sym typeface="Lato"/>
            </a:endParaRPr>
          </a:p>
        </p:txBody>
      </p:sp>
      <p:sp>
        <p:nvSpPr>
          <p:cNvPr id="167" name="Google Shape;167;p3"/>
          <p:cNvSpPr/>
          <p:nvPr/>
        </p:nvSpPr>
        <p:spPr>
          <a:xfrm>
            <a:off x="7162800" y="3810000"/>
            <a:ext cx="1676400" cy="1219200"/>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dk1"/>
                </a:solidFill>
                <a:latin typeface="Lato"/>
                <a:ea typeface="Lato"/>
                <a:cs typeface="Lato"/>
                <a:sym typeface="Lato"/>
              </a:rPr>
              <a:t>Pemeriksaan </a:t>
            </a:r>
            <a:endParaRPr>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dk1"/>
                </a:solidFill>
                <a:latin typeface="Lato"/>
                <a:ea typeface="Lato"/>
                <a:cs typeface="Lato"/>
                <a:sym typeface="Lato"/>
              </a:rPr>
              <a:t>Lapangan</a:t>
            </a:r>
            <a:endParaRPr>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FF0000"/>
              </a:buClr>
              <a:buSzPts val="1400"/>
              <a:buFont typeface="Arial"/>
              <a:buNone/>
            </a:pPr>
            <a:r>
              <a:rPr b="1" i="1" lang="en-US" sz="1400" u="none">
                <a:solidFill>
                  <a:srgbClr val="FF0000"/>
                </a:solidFill>
                <a:latin typeface="Lato"/>
                <a:ea typeface="Lato"/>
                <a:cs typeface="Lato"/>
                <a:sym typeface="Lato"/>
              </a:rPr>
              <a:t>(4-8 bulan)</a:t>
            </a:r>
            <a:endParaRPr>
              <a:latin typeface="Lato"/>
              <a:ea typeface="Lato"/>
              <a:cs typeface="Lato"/>
              <a:sym typeface="Lato"/>
            </a:endParaRPr>
          </a:p>
        </p:txBody>
      </p:sp>
      <p:sp>
        <p:nvSpPr>
          <p:cNvPr id="168" name="Google Shape;168;p3"/>
          <p:cNvSpPr/>
          <p:nvPr/>
        </p:nvSpPr>
        <p:spPr>
          <a:xfrm>
            <a:off x="7162800" y="2286000"/>
            <a:ext cx="1676400" cy="1219200"/>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dk1"/>
                </a:solidFill>
                <a:latin typeface="Lato"/>
                <a:ea typeface="Lato"/>
                <a:cs typeface="Lato"/>
                <a:sym typeface="Lato"/>
              </a:rPr>
              <a:t>Pemeriksaan </a:t>
            </a:r>
            <a:endParaRPr>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Arial"/>
              <a:buNone/>
            </a:pPr>
            <a:r>
              <a:rPr i="0" lang="en-US" sz="1800" u="none">
                <a:solidFill>
                  <a:schemeClr val="dk1"/>
                </a:solidFill>
                <a:latin typeface="Lato"/>
                <a:ea typeface="Lato"/>
                <a:cs typeface="Lato"/>
                <a:sym typeface="Lato"/>
              </a:rPr>
              <a:t>Kantor</a:t>
            </a:r>
            <a:endParaRPr>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FF0000"/>
              </a:buClr>
              <a:buSzPts val="1400"/>
              <a:buFont typeface="Arial"/>
              <a:buNone/>
            </a:pPr>
            <a:r>
              <a:rPr b="1" i="1" lang="en-US" sz="1400" u="none">
                <a:solidFill>
                  <a:srgbClr val="FF0000"/>
                </a:solidFill>
                <a:latin typeface="Lato"/>
                <a:ea typeface="Lato"/>
                <a:cs typeface="Lato"/>
                <a:sym typeface="Lato"/>
              </a:rPr>
              <a:t>(3-6 bulan)</a:t>
            </a:r>
            <a:endParaRPr>
              <a:latin typeface="Lato"/>
              <a:ea typeface="Lato"/>
              <a:cs typeface="Lato"/>
              <a:sym typeface="Lato"/>
            </a:endParaRPr>
          </a:p>
        </p:txBody>
      </p:sp>
      <p:cxnSp>
        <p:nvCxnSpPr>
          <p:cNvPr id="169" name="Google Shape;169;p3"/>
          <p:cNvCxnSpPr>
            <a:stCxn id="158" idx="3"/>
            <a:endCxn id="162" idx="1"/>
          </p:cNvCxnSpPr>
          <p:nvPr/>
        </p:nvCxnSpPr>
        <p:spPr>
          <a:xfrm flipH="1" rot="10800000">
            <a:off x="4038600" y="1943100"/>
            <a:ext cx="457200" cy="15240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0" name="Google Shape;170;p3"/>
          <p:cNvCxnSpPr>
            <a:stCxn id="158" idx="3"/>
            <a:endCxn id="163" idx="1"/>
          </p:cNvCxnSpPr>
          <p:nvPr/>
        </p:nvCxnSpPr>
        <p:spPr>
          <a:xfrm flipH="1" rot="10800000">
            <a:off x="4038600" y="2552700"/>
            <a:ext cx="457200" cy="9144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1" name="Google Shape;171;p3"/>
          <p:cNvCxnSpPr>
            <a:stCxn id="158" idx="3"/>
            <a:endCxn id="165" idx="1"/>
          </p:cNvCxnSpPr>
          <p:nvPr/>
        </p:nvCxnSpPr>
        <p:spPr>
          <a:xfrm>
            <a:off x="4038600" y="3467100"/>
            <a:ext cx="457200" cy="1905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2" name="Google Shape;172;p3"/>
          <p:cNvCxnSpPr>
            <a:stCxn id="158" idx="3"/>
            <a:endCxn id="164" idx="1"/>
          </p:cNvCxnSpPr>
          <p:nvPr/>
        </p:nvCxnSpPr>
        <p:spPr>
          <a:xfrm>
            <a:off x="4038600" y="3467100"/>
            <a:ext cx="457200" cy="14859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3" name="Google Shape;173;p3"/>
          <p:cNvCxnSpPr>
            <a:stCxn id="158" idx="3"/>
            <a:endCxn id="166" idx="1"/>
          </p:cNvCxnSpPr>
          <p:nvPr/>
        </p:nvCxnSpPr>
        <p:spPr>
          <a:xfrm>
            <a:off x="4038600" y="3467100"/>
            <a:ext cx="457200" cy="22860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4" name="Google Shape;174;p3"/>
          <p:cNvCxnSpPr>
            <a:stCxn id="162" idx="3"/>
            <a:endCxn id="168" idx="1"/>
          </p:cNvCxnSpPr>
          <p:nvPr/>
        </p:nvCxnSpPr>
        <p:spPr>
          <a:xfrm>
            <a:off x="6705600" y="1943100"/>
            <a:ext cx="457200" cy="9525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5" name="Google Shape;175;p3"/>
          <p:cNvCxnSpPr>
            <a:stCxn id="162" idx="3"/>
            <a:endCxn id="167" idx="1"/>
          </p:cNvCxnSpPr>
          <p:nvPr/>
        </p:nvCxnSpPr>
        <p:spPr>
          <a:xfrm>
            <a:off x="6705600" y="1943100"/>
            <a:ext cx="457200" cy="24765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6" name="Google Shape;176;p3"/>
          <p:cNvCxnSpPr>
            <a:stCxn id="163" idx="3"/>
            <a:endCxn id="167" idx="1"/>
          </p:cNvCxnSpPr>
          <p:nvPr/>
        </p:nvCxnSpPr>
        <p:spPr>
          <a:xfrm>
            <a:off x="6705600" y="2552700"/>
            <a:ext cx="457200" cy="18669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7" name="Google Shape;177;p3"/>
          <p:cNvCxnSpPr>
            <a:stCxn id="165" idx="3"/>
            <a:endCxn id="167" idx="1"/>
          </p:cNvCxnSpPr>
          <p:nvPr/>
        </p:nvCxnSpPr>
        <p:spPr>
          <a:xfrm>
            <a:off x="6705600" y="3657600"/>
            <a:ext cx="457200" cy="7620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8" name="Google Shape;178;p3"/>
          <p:cNvCxnSpPr>
            <a:stCxn id="164" idx="3"/>
            <a:endCxn id="167" idx="1"/>
          </p:cNvCxnSpPr>
          <p:nvPr/>
        </p:nvCxnSpPr>
        <p:spPr>
          <a:xfrm flipH="1" rot="10800000">
            <a:off x="6705600" y="4419600"/>
            <a:ext cx="457200" cy="5334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179" name="Google Shape;179;p3"/>
          <p:cNvCxnSpPr>
            <a:stCxn id="166" idx="3"/>
            <a:endCxn id="167" idx="1"/>
          </p:cNvCxnSpPr>
          <p:nvPr/>
        </p:nvCxnSpPr>
        <p:spPr>
          <a:xfrm flipH="1" rot="10800000">
            <a:off x="6705600" y="4419600"/>
            <a:ext cx="457200" cy="1333500"/>
          </a:xfrm>
          <a:prstGeom prst="bentConnector3">
            <a:avLst>
              <a:gd fmla="val 50000" name="adj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4"/>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i="0" lang="en-US" sz="3600" u="none">
                <a:solidFill>
                  <a:schemeClr val="lt1"/>
                </a:solidFill>
                <a:latin typeface="Lato"/>
                <a:ea typeface="Lato"/>
                <a:cs typeface="Lato"/>
                <a:sym typeface="Lato"/>
              </a:rPr>
              <a:t>Pemeriksaan untuk Tujuan Lain</a:t>
            </a:r>
            <a:endParaRPr>
              <a:solidFill>
                <a:schemeClr val="lt1"/>
              </a:solidFill>
              <a:latin typeface="Lato"/>
              <a:ea typeface="Lato"/>
              <a:cs typeface="Lato"/>
              <a:sym typeface="Lato"/>
            </a:endParaRPr>
          </a:p>
        </p:txBody>
      </p:sp>
      <p:sp>
        <p:nvSpPr>
          <p:cNvPr id="185" name="Google Shape;185;p4"/>
          <p:cNvSpPr txBox="1"/>
          <p:nvPr/>
        </p:nvSpPr>
        <p:spPr>
          <a:xfrm>
            <a:off x="5222875" y="6078537"/>
            <a:ext cx="26067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i="1" lang="en-US" sz="1400" u="none">
                <a:solidFill>
                  <a:srgbClr val="FF0000"/>
                </a:solidFill>
                <a:latin typeface="Lato"/>
                <a:ea typeface="Lato"/>
                <a:cs typeface="Lato"/>
                <a:sym typeface="Lato"/>
              </a:rPr>
              <a:t>*Berdasarkan </a:t>
            </a:r>
            <a:r>
              <a:rPr b="1" i="0" lang="en-US" sz="1400" u="none">
                <a:solidFill>
                  <a:srgbClr val="FF0000"/>
                </a:solidFill>
                <a:latin typeface="Lato"/>
                <a:ea typeface="Lato"/>
                <a:cs typeface="Lato"/>
                <a:sym typeface="Lato"/>
              </a:rPr>
              <a:t>SE - 28/PJ/2013</a:t>
            </a:r>
            <a:endParaRPr>
              <a:latin typeface="Lato"/>
              <a:ea typeface="Lato"/>
              <a:cs typeface="Lato"/>
              <a:sym typeface="Lato"/>
            </a:endParaRPr>
          </a:p>
        </p:txBody>
      </p:sp>
      <p:sp>
        <p:nvSpPr>
          <p:cNvPr id="186" name="Google Shape;186;p4"/>
          <p:cNvSpPr/>
          <p:nvPr/>
        </p:nvSpPr>
        <p:spPr>
          <a:xfrm>
            <a:off x="1371600" y="22098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Pemberian NPWP secara jabatan</a:t>
            </a:r>
            <a:endParaRPr>
              <a:solidFill>
                <a:schemeClr val="lt1"/>
              </a:solidFill>
              <a:latin typeface="Lato"/>
              <a:ea typeface="Lato"/>
              <a:cs typeface="Lato"/>
              <a:sym typeface="Lato"/>
            </a:endParaRPr>
          </a:p>
        </p:txBody>
      </p:sp>
      <p:sp>
        <p:nvSpPr>
          <p:cNvPr id="187" name="Google Shape;187;p4"/>
          <p:cNvSpPr/>
          <p:nvPr/>
        </p:nvSpPr>
        <p:spPr>
          <a:xfrm>
            <a:off x="4876800" y="27432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1600"/>
              <a:buFont typeface="Trebuchet MS"/>
              <a:buNone/>
            </a:pPr>
            <a:r>
              <a:rPr i="0" lang="en-US" sz="1600" u="none">
                <a:solidFill>
                  <a:schemeClr val="lt1"/>
                </a:solidFill>
                <a:latin typeface="Lato"/>
                <a:ea typeface="Lato"/>
                <a:cs typeface="Lato"/>
                <a:sym typeface="Lato"/>
              </a:rPr>
              <a:t>WP mengajukan keberatan</a:t>
            </a:r>
            <a:endParaRPr>
              <a:solidFill>
                <a:schemeClr val="lt1"/>
              </a:solidFill>
              <a:latin typeface="Lato"/>
              <a:ea typeface="Lato"/>
              <a:cs typeface="Lato"/>
              <a:sym typeface="Lato"/>
            </a:endParaRPr>
          </a:p>
        </p:txBody>
      </p:sp>
      <p:sp>
        <p:nvSpPr>
          <p:cNvPr id="188" name="Google Shape;188;p4"/>
          <p:cNvSpPr/>
          <p:nvPr/>
        </p:nvSpPr>
        <p:spPr>
          <a:xfrm>
            <a:off x="1371600" y="4343400"/>
            <a:ext cx="69342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Pengukuhan atau pencabutan pengukuhan PKP</a:t>
            </a:r>
            <a:endParaRPr>
              <a:solidFill>
                <a:schemeClr val="lt1"/>
              </a:solidFill>
              <a:latin typeface="Lato"/>
              <a:ea typeface="Lato"/>
              <a:cs typeface="Lato"/>
              <a:sym typeface="Lato"/>
            </a:endParaRPr>
          </a:p>
        </p:txBody>
      </p:sp>
      <p:sp>
        <p:nvSpPr>
          <p:cNvPr id="189" name="Google Shape;189;p4"/>
          <p:cNvSpPr/>
          <p:nvPr/>
        </p:nvSpPr>
        <p:spPr>
          <a:xfrm>
            <a:off x="1371600" y="27432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1600"/>
              <a:buFont typeface="Trebuchet MS"/>
              <a:buNone/>
            </a:pPr>
            <a:r>
              <a:rPr i="0" lang="en-US" sz="1600" u="none">
                <a:solidFill>
                  <a:schemeClr val="lt1"/>
                </a:solidFill>
                <a:latin typeface="Lato"/>
                <a:ea typeface="Lato"/>
                <a:cs typeface="Lato"/>
                <a:sym typeface="Lato"/>
              </a:rPr>
              <a:t>Penghapusan NPWP</a:t>
            </a:r>
            <a:endParaRPr>
              <a:solidFill>
                <a:schemeClr val="lt1"/>
              </a:solidFill>
              <a:latin typeface="Lato"/>
              <a:ea typeface="Lato"/>
              <a:cs typeface="Lato"/>
              <a:sym typeface="Lato"/>
            </a:endParaRPr>
          </a:p>
        </p:txBody>
      </p:sp>
      <p:sp>
        <p:nvSpPr>
          <p:cNvPr id="190" name="Google Shape;190;p4"/>
          <p:cNvSpPr/>
          <p:nvPr/>
        </p:nvSpPr>
        <p:spPr>
          <a:xfrm>
            <a:off x="4876800" y="22098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Penentuan WP di daerah terpencil</a:t>
            </a:r>
            <a:endParaRPr>
              <a:solidFill>
                <a:schemeClr val="lt1"/>
              </a:solidFill>
              <a:latin typeface="Lato"/>
              <a:ea typeface="Lato"/>
              <a:cs typeface="Lato"/>
              <a:sym typeface="Lato"/>
            </a:endParaRPr>
          </a:p>
        </p:txBody>
      </p:sp>
      <p:sp>
        <p:nvSpPr>
          <p:cNvPr id="191" name="Google Shape;191;p4"/>
          <p:cNvSpPr/>
          <p:nvPr/>
        </p:nvSpPr>
        <p:spPr>
          <a:xfrm>
            <a:off x="1371600" y="38100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1600"/>
              <a:buFont typeface="Trebuchet MS"/>
              <a:buNone/>
            </a:pPr>
            <a:r>
              <a:rPr i="0" lang="en-US" sz="1600" u="none">
                <a:solidFill>
                  <a:schemeClr val="lt1"/>
                </a:solidFill>
                <a:latin typeface="Lato"/>
                <a:ea typeface="Lato"/>
                <a:cs typeface="Lato"/>
                <a:sym typeface="Lato"/>
              </a:rPr>
              <a:t>Pencocokan data &amp; alket.</a:t>
            </a:r>
            <a:endParaRPr>
              <a:solidFill>
                <a:schemeClr val="lt1"/>
              </a:solidFill>
              <a:latin typeface="Lato"/>
              <a:ea typeface="Lato"/>
              <a:cs typeface="Lato"/>
              <a:sym typeface="Lato"/>
            </a:endParaRPr>
          </a:p>
        </p:txBody>
      </p:sp>
      <p:sp>
        <p:nvSpPr>
          <p:cNvPr id="192" name="Google Shape;192;p4"/>
          <p:cNvSpPr/>
          <p:nvPr/>
        </p:nvSpPr>
        <p:spPr>
          <a:xfrm>
            <a:off x="4876800" y="32766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Pengumpulan bahan guna penyusunan NPPN</a:t>
            </a:r>
            <a:endParaRPr>
              <a:solidFill>
                <a:schemeClr val="lt1"/>
              </a:solidFill>
              <a:latin typeface="Lato"/>
              <a:ea typeface="Lato"/>
              <a:cs typeface="Lato"/>
              <a:sym typeface="Lato"/>
            </a:endParaRPr>
          </a:p>
        </p:txBody>
      </p:sp>
      <p:sp>
        <p:nvSpPr>
          <p:cNvPr id="193" name="Google Shape;193;p4"/>
          <p:cNvSpPr/>
          <p:nvPr/>
        </p:nvSpPr>
        <p:spPr>
          <a:xfrm>
            <a:off x="4876800" y="38100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1600"/>
              <a:buFont typeface="Trebuchet MS"/>
              <a:buNone/>
            </a:pPr>
            <a:r>
              <a:rPr i="0" lang="en-US" sz="1600" u="none">
                <a:solidFill>
                  <a:schemeClr val="lt1"/>
                </a:solidFill>
                <a:latin typeface="Lato"/>
                <a:ea typeface="Lato"/>
                <a:cs typeface="Lato"/>
                <a:sym typeface="Lato"/>
              </a:rPr>
              <a:t>Penentuan tempat terutang PPN </a:t>
            </a:r>
            <a:endParaRPr>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FF0000"/>
              </a:buClr>
              <a:buSzPts val="1600"/>
              <a:buFont typeface="Trebuchet MS"/>
              <a:buNone/>
            </a:pPr>
            <a:r>
              <a:rPr i="0" lang="en-US" sz="1600" u="none">
                <a:solidFill>
                  <a:schemeClr val="lt1"/>
                </a:solidFill>
                <a:latin typeface="Lato"/>
                <a:ea typeface="Lato"/>
                <a:cs typeface="Lato"/>
                <a:sym typeface="Lato"/>
              </a:rPr>
              <a:t>(pemusatan)</a:t>
            </a:r>
            <a:endParaRPr>
              <a:solidFill>
                <a:schemeClr val="lt1"/>
              </a:solidFill>
              <a:latin typeface="Lato"/>
              <a:ea typeface="Lato"/>
              <a:cs typeface="Lato"/>
              <a:sym typeface="Lato"/>
            </a:endParaRPr>
          </a:p>
        </p:txBody>
      </p:sp>
      <p:sp>
        <p:nvSpPr>
          <p:cNvPr id="194" name="Google Shape;194;p4"/>
          <p:cNvSpPr/>
          <p:nvPr/>
        </p:nvSpPr>
        <p:spPr>
          <a:xfrm>
            <a:off x="1371600" y="4876800"/>
            <a:ext cx="69342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1600"/>
              <a:buFont typeface="Trebuchet MS"/>
              <a:buNone/>
            </a:pPr>
            <a:r>
              <a:rPr i="0" lang="en-US" sz="1600" u="none">
                <a:solidFill>
                  <a:schemeClr val="lt1"/>
                </a:solidFill>
                <a:latin typeface="Lato"/>
                <a:ea typeface="Lato"/>
                <a:cs typeface="Lato"/>
                <a:sym typeface="Lato"/>
              </a:rPr>
              <a:t>Pemenuhan permintaan informasi dari negara mitra P3B</a:t>
            </a:r>
            <a:endParaRPr>
              <a:solidFill>
                <a:schemeClr val="lt1"/>
              </a:solidFill>
              <a:latin typeface="Lato"/>
              <a:ea typeface="Lato"/>
              <a:cs typeface="Lato"/>
              <a:sym typeface="Lato"/>
            </a:endParaRPr>
          </a:p>
        </p:txBody>
      </p:sp>
      <p:sp>
        <p:nvSpPr>
          <p:cNvPr id="195" name="Google Shape;195;p4"/>
          <p:cNvSpPr/>
          <p:nvPr/>
        </p:nvSpPr>
        <p:spPr>
          <a:xfrm>
            <a:off x="1371600" y="5410200"/>
            <a:ext cx="6934200" cy="6096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Penentuan saat mulai berproduksi sehubungan dengan fasilitas perpajakan</a:t>
            </a:r>
            <a:endParaRPr>
              <a:solidFill>
                <a:schemeClr val="lt1"/>
              </a:solidFill>
              <a:latin typeface="Lato"/>
              <a:ea typeface="Lato"/>
              <a:cs typeface="Lato"/>
              <a:sym typeface="Lato"/>
            </a:endParaRPr>
          </a:p>
        </p:txBody>
      </p:sp>
      <p:sp>
        <p:nvSpPr>
          <p:cNvPr id="196" name="Google Shape;196;p4"/>
          <p:cNvSpPr/>
          <p:nvPr/>
        </p:nvSpPr>
        <p:spPr>
          <a:xfrm>
            <a:off x="1371600" y="3276600"/>
            <a:ext cx="3429000" cy="457200"/>
          </a:xfrm>
          <a:prstGeom prst="roundRect">
            <a:avLst>
              <a:gd fmla="val 16667" name="adj"/>
            </a:avLst>
          </a:prstGeom>
          <a:no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i="0" lang="en-US" sz="1600" u="none">
                <a:solidFill>
                  <a:schemeClr val="lt1"/>
                </a:solidFill>
                <a:latin typeface="Lato"/>
                <a:ea typeface="Lato"/>
                <a:cs typeface="Lato"/>
                <a:sym typeface="Lato"/>
              </a:rPr>
              <a:t>Pemeriksaan dalam rangka penagihan pajak</a:t>
            </a:r>
            <a:endParaRPr>
              <a:solidFill>
                <a:schemeClr val="lt1"/>
              </a:solidFill>
              <a:latin typeface="Lato"/>
              <a:ea typeface="Lato"/>
              <a:cs typeface="Lato"/>
              <a:sym typeface="Lato"/>
            </a:endParaRPr>
          </a:p>
        </p:txBody>
      </p:sp>
      <p:sp>
        <p:nvSpPr>
          <p:cNvPr id="197" name="Google Shape;197;p4"/>
          <p:cNvSpPr/>
          <p:nvPr/>
        </p:nvSpPr>
        <p:spPr>
          <a:xfrm>
            <a:off x="1295400" y="1143000"/>
            <a:ext cx="7086600" cy="914400"/>
          </a:xfrm>
          <a:prstGeom prst="triangle">
            <a:avLst>
              <a:gd fmla="val 50000" name="adj"/>
            </a:avLst>
          </a:prstGeom>
          <a:solidFill>
            <a:srgbClr val="FF6600"/>
          </a:solidFill>
          <a:ln cap="flat" cmpd="sng" w="9525">
            <a:solidFill>
              <a:srgbClr val="000000"/>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a:solidFill>
                  <a:schemeClr val="lt1"/>
                </a:solidFill>
                <a:latin typeface="Lato"/>
                <a:ea typeface="Lato"/>
                <a:cs typeface="Lato"/>
                <a:sym typeface="Lato"/>
              </a:rPr>
              <a:t>Jenis Pemeriksaan Tujuan Lain</a:t>
            </a:r>
            <a:endParaRPr>
              <a:solidFill>
                <a:schemeClr val="lt1"/>
              </a:solidFill>
              <a:latin typeface="Lato"/>
              <a:ea typeface="Lato"/>
              <a:cs typeface="Lato"/>
              <a:sym typeface="La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5"/>
          <p:cNvSpPr/>
          <p:nvPr/>
        </p:nvSpPr>
        <p:spPr>
          <a:xfrm>
            <a:off x="428625" y="3141662"/>
            <a:ext cx="8429625" cy="3216275"/>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rPr b="1" i="0" lang="en-US" sz="1800" u="none">
                <a:solidFill>
                  <a:schemeClr val="lt1"/>
                </a:solidFill>
                <a:latin typeface="Lato"/>
                <a:ea typeface="Lato"/>
                <a:cs typeface="Lato"/>
                <a:sym typeface="Lato"/>
              </a:rPr>
              <a:t>Pemeriksaan Lapangan:</a:t>
            </a:r>
            <a:endParaRPr>
              <a:solidFill>
                <a:schemeClr val="lt1"/>
              </a:solidFill>
              <a:latin typeface="Lato"/>
              <a:ea typeface="Lato"/>
              <a:cs typeface="Lato"/>
              <a:sym typeface="Lato"/>
            </a:endParaRPr>
          </a:p>
          <a:p>
            <a:pPr indent="-228600" lvl="0" marL="22860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tempat kedudukan</a:t>
            </a:r>
            <a:r>
              <a:rPr lang="en-US" sz="1800">
                <a:solidFill>
                  <a:schemeClr val="lt1"/>
                </a:solidFill>
                <a:latin typeface="Lato"/>
                <a:ea typeface="Lato"/>
                <a:cs typeface="Lato"/>
                <a:sym typeface="Lato"/>
              </a:rPr>
              <a:t>;</a:t>
            </a:r>
            <a:endParaRPr>
              <a:solidFill>
                <a:schemeClr val="lt1"/>
              </a:solidFill>
              <a:latin typeface="Lato"/>
              <a:ea typeface="Lato"/>
              <a:cs typeface="Lato"/>
              <a:sym typeface="Lato"/>
            </a:endParaRPr>
          </a:p>
          <a:p>
            <a:pPr indent="-228600" lvl="0" marL="22860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tempat kegiatan usaha atau pekerjaan bebas</a:t>
            </a:r>
            <a:r>
              <a:rPr lang="en-US" sz="1800">
                <a:solidFill>
                  <a:schemeClr val="lt1"/>
                </a:solidFill>
                <a:latin typeface="Lato"/>
                <a:ea typeface="Lato"/>
                <a:cs typeface="Lato"/>
                <a:sym typeface="Lato"/>
              </a:rPr>
              <a:t>;</a:t>
            </a:r>
            <a:endParaRPr>
              <a:solidFill>
                <a:schemeClr val="lt1"/>
              </a:solidFill>
              <a:latin typeface="Lato"/>
              <a:ea typeface="Lato"/>
              <a:cs typeface="Lato"/>
              <a:sym typeface="Lato"/>
            </a:endParaRPr>
          </a:p>
          <a:p>
            <a:pPr indent="-228600" lvl="0" marL="22860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tempat tinggal Wajib Pajak;</a:t>
            </a:r>
            <a:endParaRPr>
              <a:solidFill>
                <a:schemeClr val="lt1"/>
              </a:solidFill>
              <a:latin typeface="Lato"/>
              <a:ea typeface="Lato"/>
              <a:cs typeface="Lato"/>
              <a:sym typeface="Lato"/>
            </a:endParaRPr>
          </a:p>
          <a:p>
            <a:pPr indent="-228600" lvl="0" marL="22860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tempat lain yang ditentukan oleh Direktur Jenderal Pajak.</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chemeClr val="lt1"/>
              </a:buClr>
              <a:buSzPts val="1800"/>
              <a:buFont typeface="Arial"/>
              <a:buNone/>
            </a:pPr>
            <a:r>
              <a:t/>
            </a:r>
            <a:endParaRPr i="0" sz="1800" u="none">
              <a:solidFill>
                <a:schemeClr val="lt1"/>
              </a:solidFill>
              <a:latin typeface="Lato"/>
              <a:ea typeface="Lato"/>
              <a:cs typeface="Lato"/>
              <a:sym typeface="Lato"/>
            </a:endParaRPr>
          </a:p>
          <a:p>
            <a:pPr indent="0" lvl="0" marL="0" marR="0" rtl="0" algn="l">
              <a:lnSpc>
                <a:spcPct val="100000"/>
              </a:lnSpc>
              <a:spcBef>
                <a:spcPts val="0"/>
              </a:spcBef>
              <a:spcAft>
                <a:spcPts val="0"/>
              </a:spcAft>
              <a:buClr>
                <a:schemeClr val="dk1"/>
              </a:buClr>
              <a:buSzPts val="1800"/>
              <a:buFont typeface="Libre Franklin"/>
              <a:buNone/>
            </a:pPr>
            <a:r>
              <a:rPr b="1" i="0" lang="en-US" sz="1800" u="none">
                <a:solidFill>
                  <a:schemeClr val="lt1"/>
                </a:solidFill>
                <a:latin typeface="Lato"/>
                <a:ea typeface="Lato"/>
                <a:cs typeface="Lato"/>
                <a:sym typeface="Lato"/>
              </a:rPr>
              <a:t>Pemeriksaan Kantor :</a:t>
            </a:r>
            <a:r>
              <a:rPr i="0" lang="en-US" sz="1800" u="none">
                <a:solidFill>
                  <a:schemeClr val="lt1"/>
                </a:solidFill>
                <a:latin typeface="Lato"/>
                <a:ea typeface="Lato"/>
                <a:cs typeface="Lato"/>
                <a:sym typeface="Lato"/>
              </a:rPr>
              <a:t> Pemeriksaan yang dilakukan di kantor Direktorat Jenderal Pajak.</a:t>
            </a:r>
            <a:endParaRPr i="0" sz="1800" u="none">
              <a:solidFill>
                <a:schemeClr val="lt1"/>
              </a:solidFill>
              <a:latin typeface="Lato"/>
              <a:ea typeface="Lato"/>
              <a:cs typeface="Lato"/>
              <a:sym typeface="Lato"/>
            </a:endParaRPr>
          </a:p>
        </p:txBody>
      </p:sp>
      <p:grpSp>
        <p:nvGrpSpPr>
          <p:cNvPr id="203" name="Google Shape;203;p5"/>
          <p:cNvGrpSpPr/>
          <p:nvPr/>
        </p:nvGrpSpPr>
        <p:grpSpPr>
          <a:xfrm>
            <a:off x="791369" y="404812"/>
            <a:ext cx="7561263" cy="2087563"/>
            <a:chOff x="395287" y="404812"/>
            <a:chExt cx="7561263" cy="2087563"/>
          </a:xfrm>
        </p:grpSpPr>
        <p:sp>
          <p:nvSpPr>
            <p:cNvPr id="204" name="Google Shape;204;p5"/>
            <p:cNvSpPr txBox="1"/>
            <p:nvPr/>
          </p:nvSpPr>
          <p:spPr>
            <a:xfrm>
              <a:off x="5292725" y="404812"/>
              <a:ext cx="2663825" cy="792162"/>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dk1"/>
                  </a:solidFill>
                  <a:latin typeface="Lato"/>
                  <a:ea typeface="Lato"/>
                  <a:cs typeface="Lato"/>
                  <a:sym typeface="Lato"/>
                </a:rPr>
                <a:t>Pemeriksaan Lapangan</a:t>
              </a:r>
              <a:endParaRPr>
                <a:latin typeface="Lato"/>
                <a:ea typeface="Lato"/>
                <a:cs typeface="Lato"/>
                <a:sym typeface="Lato"/>
              </a:endParaRPr>
            </a:p>
          </p:txBody>
        </p:sp>
        <p:sp>
          <p:nvSpPr>
            <p:cNvPr id="205" name="Google Shape;205;p5"/>
            <p:cNvSpPr txBox="1"/>
            <p:nvPr/>
          </p:nvSpPr>
          <p:spPr>
            <a:xfrm>
              <a:off x="5292725" y="1628775"/>
              <a:ext cx="2663825" cy="863600"/>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dk1"/>
                  </a:solidFill>
                  <a:latin typeface="Lato"/>
                  <a:ea typeface="Lato"/>
                  <a:cs typeface="Lato"/>
                  <a:sym typeface="Lato"/>
                </a:rPr>
                <a:t>Pemeriksaan Kantor </a:t>
              </a:r>
              <a:endParaRPr>
                <a:latin typeface="Lato"/>
                <a:ea typeface="Lato"/>
                <a:cs typeface="Lato"/>
                <a:sym typeface="Lato"/>
              </a:endParaRPr>
            </a:p>
          </p:txBody>
        </p:sp>
        <p:sp>
          <p:nvSpPr>
            <p:cNvPr id="206" name="Google Shape;206;p5"/>
            <p:cNvSpPr/>
            <p:nvPr/>
          </p:nvSpPr>
          <p:spPr>
            <a:xfrm>
              <a:off x="395287" y="692150"/>
              <a:ext cx="2663825" cy="1223962"/>
            </a:xfrm>
            <a:prstGeom prst="roundRect">
              <a:avLst>
                <a:gd fmla="val 16667" name="adj"/>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Libre Franklin"/>
                <a:buNone/>
              </a:pPr>
              <a:r>
                <a:rPr i="0" lang="en-US" sz="2600" u="none">
                  <a:solidFill>
                    <a:schemeClr val="dk1"/>
                  </a:solidFill>
                  <a:latin typeface="Lato"/>
                  <a:ea typeface="Lato"/>
                  <a:cs typeface="Lato"/>
                  <a:sym typeface="Lato"/>
                </a:rPr>
                <a:t>PEMERIKSAAN</a:t>
              </a:r>
              <a:endParaRPr sz="1200">
                <a:latin typeface="Lato"/>
                <a:ea typeface="Lato"/>
                <a:cs typeface="Lato"/>
                <a:sym typeface="Lato"/>
              </a:endParaRPr>
            </a:p>
          </p:txBody>
        </p:sp>
        <p:cxnSp>
          <p:nvCxnSpPr>
            <p:cNvPr id="207" name="Google Shape;207;p5"/>
            <p:cNvCxnSpPr/>
            <p:nvPr/>
          </p:nvCxnSpPr>
          <p:spPr>
            <a:xfrm flipH="1" rot="10800000">
              <a:off x="3059112" y="800025"/>
              <a:ext cx="2233500" cy="504900"/>
            </a:xfrm>
            <a:prstGeom prst="bentConnector3">
              <a:avLst>
                <a:gd fmla="val 50000" name="adj1"/>
              </a:avLst>
            </a:prstGeom>
            <a:noFill/>
            <a:ln cap="flat" cmpd="sng" w="38100">
              <a:solidFill>
                <a:schemeClr val="accent1"/>
              </a:solidFill>
              <a:prstDash val="solid"/>
              <a:miter lim="800000"/>
              <a:headEnd len="med" w="med" type="none"/>
              <a:tailEnd len="med" w="med" type="none"/>
            </a:ln>
          </p:spPr>
        </p:cxnSp>
        <p:cxnSp>
          <p:nvCxnSpPr>
            <p:cNvPr id="208" name="Google Shape;208;p5"/>
            <p:cNvCxnSpPr/>
            <p:nvPr/>
          </p:nvCxnSpPr>
          <p:spPr>
            <a:xfrm>
              <a:off x="3059112" y="1304925"/>
              <a:ext cx="2233500" cy="755700"/>
            </a:xfrm>
            <a:prstGeom prst="bentConnector3">
              <a:avLst>
                <a:gd fmla="val 50000" name="adj1"/>
              </a:avLst>
            </a:prstGeom>
            <a:noFill/>
            <a:ln cap="flat" cmpd="sng" w="38100">
              <a:solidFill>
                <a:schemeClr val="accent1"/>
              </a:solidFill>
              <a:prstDash val="solid"/>
              <a:miter lim="800000"/>
              <a:headEnd len="med" w="med" type="none"/>
              <a:tailEnd len="med" w="med" type="none"/>
            </a:ln>
          </p:spPr>
        </p:cxn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6"/>
          <p:cNvSpPr txBox="1"/>
          <p:nvPr/>
        </p:nvSpPr>
        <p:spPr>
          <a:xfrm>
            <a:off x="5292725" y="404812"/>
            <a:ext cx="2663825" cy="792162"/>
          </a:xfrm>
          <a:prstGeom prst="rect">
            <a:avLst/>
          </a:prstGeom>
          <a:no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lt1"/>
                </a:solidFill>
                <a:latin typeface="Lato"/>
                <a:ea typeface="Lato"/>
                <a:cs typeface="Lato"/>
                <a:sym typeface="Lato"/>
              </a:rPr>
              <a:t>Pemeriksaan Rutin </a:t>
            </a:r>
            <a:endParaRPr>
              <a:solidFill>
                <a:schemeClr val="lt1"/>
              </a:solidFill>
              <a:latin typeface="Lato"/>
              <a:ea typeface="Lato"/>
              <a:cs typeface="Lato"/>
              <a:sym typeface="Lato"/>
            </a:endParaRPr>
          </a:p>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lt1"/>
                </a:solidFill>
                <a:latin typeface="Lato"/>
                <a:ea typeface="Lato"/>
                <a:cs typeface="Lato"/>
                <a:sym typeface="Lato"/>
              </a:rPr>
              <a:t>(Pasal 17B KUP)</a:t>
            </a:r>
            <a:endParaRPr>
              <a:solidFill>
                <a:schemeClr val="lt1"/>
              </a:solidFill>
              <a:latin typeface="Lato"/>
              <a:ea typeface="Lato"/>
              <a:cs typeface="Lato"/>
              <a:sym typeface="Lato"/>
            </a:endParaRPr>
          </a:p>
        </p:txBody>
      </p:sp>
      <p:sp>
        <p:nvSpPr>
          <p:cNvPr id="214" name="Google Shape;214;p6"/>
          <p:cNvSpPr txBox="1"/>
          <p:nvPr/>
        </p:nvSpPr>
        <p:spPr>
          <a:xfrm>
            <a:off x="5292725" y="1628775"/>
            <a:ext cx="2663825" cy="863600"/>
          </a:xfrm>
          <a:prstGeom prst="rect">
            <a:avLst/>
          </a:prstGeom>
          <a:no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lt1"/>
                </a:solidFill>
                <a:latin typeface="Lato"/>
                <a:ea typeface="Lato"/>
                <a:cs typeface="Lato"/>
                <a:sym typeface="Lato"/>
              </a:rPr>
              <a:t>Pemeriksaan Khusus (</a:t>
            </a:r>
            <a:r>
              <a:rPr b="1" i="1" lang="en-US" sz="1800">
                <a:solidFill>
                  <a:schemeClr val="lt1"/>
                </a:solidFill>
                <a:latin typeface="Lato"/>
                <a:ea typeface="Lato"/>
                <a:cs typeface="Lato"/>
                <a:sym typeface="Lato"/>
              </a:rPr>
              <a:t>R</a:t>
            </a:r>
            <a:r>
              <a:rPr b="1" i="1" lang="en-US" sz="1800" u="none">
                <a:solidFill>
                  <a:schemeClr val="lt1"/>
                </a:solidFill>
                <a:latin typeface="Lato"/>
                <a:ea typeface="Lato"/>
                <a:cs typeface="Lato"/>
                <a:sym typeface="Lato"/>
              </a:rPr>
              <a:t>isk </a:t>
            </a:r>
            <a:r>
              <a:rPr b="1" i="1" lang="en-US" sz="1800">
                <a:solidFill>
                  <a:schemeClr val="lt1"/>
                </a:solidFill>
                <a:latin typeface="Lato"/>
                <a:ea typeface="Lato"/>
                <a:cs typeface="Lato"/>
                <a:sym typeface="Lato"/>
              </a:rPr>
              <a:t>B</a:t>
            </a:r>
            <a:r>
              <a:rPr b="1" i="1" lang="en-US" sz="1800" u="none">
                <a:solidFill>
                  <a:schemeClr val="lt1"/>
                </a:solidFill>
                <a:latin typeface="Lato"/>
                <a:ea typeface="Lato"/>
                <a:cs typeface="Lato"/>
                <a:sym typeface="Lato"/>
              </a:rPr>
              <a:t>ased </a:t>
            </a:r>
            <a:r>
              <a:rPr b="1" i="1" lang="en-US" sz="1800">
                <a:solidFill>
                  <a:schemeClr val="lt1"/>
                </a:solidFill>
                <a:latin typeface="Lato"/>
                <a:ea typeface="Lato"/>
                <a:cs typeface="Lato"/>
                <a:sym typeface="Lato"/>
              </a:rPr>
              <a:t>A</a:t>
            </a:r>
            <a:r>
              <a:rPr b="1" i="1" lang="en-US" sz="1800" u="none">
                <a:solidFill>
                  <a:schemeClr val="lt1"/>
                </a:solidFill>
                <a:latin typeface="Lato"/>
                <a:ea typeface="Lato"/>
                <a:cs typeface="Lato"/>
                <a:sym typeface="Lato"/>
              </a:rPr>
              <a:t>udit</a:t>
            </a:r>
            <a:r>
              <a:rPr b="1" i="0" lang="en-US" sz="1800" u="none">
                <a:solidFill>
                  <a:schemeClr val="lt1"/>
                </a:solidFill>
                <a:latin typeface="Lato"/>
                <a:ea typeface="Lato"/>
                <a:cs typeface="Lato"/>
                <a:sym typeface="Lato"/>
              </a:rPr>
              <a:t>) </a:t>
            </a:r>
            <a:endParaRPr>
              <a:solidFill>
                <a:schemeClr val="lt1"/>
              </a:solidFill>
              <a:latin typeface="Lato"/>
              <a:ea typeface="Lato"/>
              <a:cs typeface="Lato"/>
              <a:sym typeface="Lato"/>
            </a:endParaRPr>
          </a:p>
        </p:txBody>
      </p:sp>
      <p:sp>
        <p:nvSpPr>
          <p:cNvPr id="215" name="Google Shape;215;p6"/>
          <p:cNvSpPr/>
          <p:nvPr/>
        </p:nvSpPr>
        <p:spPr>
          <a:xfrm>
            <a:off x="395287" y="692150"/>
            <a:ext cx="2663825" cy="1223962"/>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Libre Franklin"/>
              <a:buNone/>
            </a:pPr>
            <a:r>
              <a:rPr i="0" lang="en-US" sz="2600" u="none">
                <a:solidFill>
                  <a:schemeClr val="lt1"/>
                </a:solidFill>
                <a:latin typeface="Lato"/>
                <a:ea typeface="Lato"/>
                <a:cs typeface="Lato"/>
                <a:sym typeface="Lato"/>
              </a:rPr>
              <a:t>KRITERIA PEMERIKSAAN</a:t>
            </a:r>
            <a:endParaRPr sz="1200">
              <a:solidFill>
                <a:schemeClr val="lt1"/>
              </a:solidFill>
              <a:latin typeface="Lato"/>
              <a:ea typeface="Lato"/>
              <a:cs typeface="Lato"/>
              <a:sym typeface="Lato"/>
            </a:endParaRPr>
          </a:p>
        </p:txBody>
      </p:sp>
      <p:cxnSp>
        <p:nvCxnSpPr>
          <p:cNvPr id="216" name="Google Shape;216;p6"/>
          <p:cNvCxnSpPr/>
          <p:nvPr/>
        </p:nvCxnSpPr>
        <p:spPr>
          <a:xfrm flipH="1" rot="10800000">
            <a:off x="3059112" y="800025"/>
            <a:ext cx="2233500" cy="504900"/>
          </a:xfrm>
          <a:prstGeom prst="bentConnector3">
            <a:avLst>
              <a:gd fmla="val 50000" name="adj1"/>
            </a:avLst>
          </a:prstGeom>
          <a:noFill/>
          <a:ln cap="flat" cmpd="sng" w="38100">
            <a:solidFill>
              <a:schemeClr val="accent1"/>
            </a:solidFill>
            <a:prstDash val="solid"/>
            <a:miter lim="800000"/>
            <a:headEnd len="med" w="med" type="none"/>
            <a:tailEnd len="med" w="med" type="none"/>
          </a:ln>
        </p:spPr>
      </p:cxnSp>
      <p:cxnSp>
        <p:nvCxnSpPr>
          <p:cNvPr id="217" name="Google Shape;217;p6"/>
          <p:cNvCxnSpPr/>
          <p:nvPr/>
        </p:nvCxnSpPr>
        <p:spPr>
          <a:xfrm>
            <a:off x="3059112" y="1304925"/>
            <a:ext cx="2233500" cy="755700"/>
          </a:xfrm>
          <a:prstGeom prst="bentConnector3">
            <a:avLst>
              <a:gd fmla="val 50000" name="adj1"/>
            </a:avLst>
          </a:prstGeom>
          <a:noFill/>
          <a:ln cap="flat" cmpd="sng" w="38100">
            <a:solidFill>
              <a:schemeClr val="accent1"/>
            </a:solidFill>
            <a:prstDash val="solid"/>
            <a:miter lim="800000"/>
            <a:headEnd len="med" w="med" type="none"/>
            <a:tailEnd len="med" w="med" type="none"/>
          </a:ln>
        </p:spPr>
      </p:cxnSp>
      <p:sp>
        <p:nvSpPr>
          <p:cNvPr id="218" name="Google Shape;218;p6"/>
          <p:cNvSpPr txBox="1"/>
          <p:nvPr/>
        </p:nvSpPr>
        <p:spPr>
          <a:xfrm>
            <a:off x="5292725" y="4941887"/>
            <a:ext cx="2663825" cy="790575"/>
          </a:xfrm>
          <a:prstGeom prst="rect">
            <a:avLst/>
          </a:prstGeom>
          <a:no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lt1"/>
                </a:solidFill>
                <a:latin typeface="Libre Franklin"/>
                <a:ea typeface="Libre Franklin"/>
                <a:cs typeface="Libre Franklin"/>
                <a:sym typeface="Libre Franklin"/>
              </a:rPr>
              <a:t>Top Down</a:t>
            </a:r>
            <a:endParaRPr>
              <a:solidFill>
                <a:schemeClr val="lt1"/>
              </a:solidFill>
            </a:endParaRPr>
          </a:p>
        </p:txBody>
      </p:sp>
      <p:sp>
        <p:nvSpPr>
          <p:cNvPr id="219" name="Google Shape;219;p6"/>
          <p:cNvSpPr/>
          <p:nvPr/>
        </p:nvSpPr>
        <p:spPr>
          <a:xfrm>
            <a:off x="395349" y="3990725"/>
            <a:ext cx="2663700" cy="1224000"/>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Libre Franklin"/>
              <a:buNone/>
            </a:pPr>
            <a:r>
              <a:rPr lang="en-US" sz="2000">
                <a:solidFill>
                  <a:schemeClr val="lt1"/>
                </a:solidFill>
                <a:latin typeface="Lato"/>
                <a:ea typeface="Lato"/>
                <a:cs typeface="Lato"/>
                <a:sym typeface="Lato"/>
              </a:rPr>
              <a:t>Pemeriksaan Khusus (</a:t>
            </a:r>
            <a:r>
              <a:rPr i="1" lang="en-US" sz="2000">
                <a:solidFill>
                  <a:schemeClr val="lt1"/>
                </a:solidFill>
                <a:latin typeface="Lato"/>
                <a:ea typeface="Lato"/>
                <a:cs typeface="Lato"/>
                <a:sym typeface="Lato"/>
              </a:rPr>
              <a:t>Risk Based Audit</a:t>
            </a:r>
            <a:r>
              <a:rPr lang="en-US" sz="2000">
                <a:solidFill>
                  <a:schemeClr val="lt1"/>
                </a:solidFill>
                <a:latin typeface="Lato"/>
                <a:ea typeface="Lato"/>
                <a:cs typeface="Lato"/>
                <a:sym typeface="Lato"/>
              </a:rPr>
              <a:t>)</a:t>
            </a:r>
            <a:endParaRPr sz="2000">
              <a:solidFill>
                <a:schemeClr val="lt1"/>
              </a:solidFill>
              <a:latin typeface="Lato"/>
              <a:ea typeface="Lato"/>
              <a:cs typeface="Lato"/>
              <a:sym typeface="Lato"/>
            </a:endParaRPr>
          </a:p>
        </p:txBody>
      </p:sp>
      <p:cxnSp>
        <p:nvCxnSpPr>
          <p:cNvPr id="220" name="Google Shape;220;p6"/>
          <p:cNvCxnSpPr>
            <a:stCxn id="219" idx="3"/>
            <a:endCxn id="221" idx="1"/>
          </p:cNvCxnSpPr>
          <p:nvPr/>
        </p:nvCxnSpPr>
        <p:spPr>
          <a:xfrm flipH="1" rot="10800000">
            <a:off x="3059049" y="3969425"/>
            <a:ext cx="2233800" cy="633300"/>
          </a:xfrm>
          <a:prstGeom prst="bentConnector3">
            <a:avLst>
              <a:gd fmla="val 50000" name="adj1"/>
            </a:avLst>
          </a:prstGeom>
          <a:noFill/>
          <a:ln cap="flat" cmpd="sng" w="38100">
            <a:solidFill>
              <a:schemeClr val="accent1"/>
            </a:solidFill>
            <a:prstDash val="solid"/>
            <a:round/>
            <a:headEnd len="med" w="med" type="none"/>
            <a:tailEnd len="med" w="med" type="none"/>
          </a:ln>
        </p:spPr>
      </p:cxnSp>
      <p:cxnSp>
        <p:nvCxnSpPr>
          <p:cNvPr id="222" name="Google Shape;222;p6"/>
          <p:cNvCxnSpPr>
            <a:stCxn id="219" idx="3"/>
            <a:endCxn id="218" idx="1"/>
          </p:cNvCxnSpPr>
          <p:nvPr/>
        </p:nvCxnSpPr>
        <p:spPr>
          <a:xfrm>
            <a:off x="3059049" y="4602725"/>
            <a:ext cx="2233800" cy="734400"/>
          </a:xfrm>
          <a:prstGeom prst="bentConnector3">
            <a:avLst>
              <a:gd fmla="val 49997" name="adj1"/>
            </a:avLst>
          </a:prstGeom>
          <a:noFill/>
          <a:ln cap="flat" cmpd="sng" w="38100">
            <a:solidFill>
              <a:schemeClr val="accent1"/>
            </a:solidFill>
            <a:prstDash val="solid"/>
            <a:round/>
            <a:headEnd len="med" w="med" type="none"/>
            <a:tailEnd len="med" w="med" type="none"/>
          </a:ln>
        </p:spPr>
      </p:cxnSp>
      <p:sp>
        <p:nvSpPr>
          <p:cNvPr id="223" name="Google Shape;223;p6"/>
          <p:cNvSpPr txBox="1"/>
          <p:nvPr/>
        </p:nvSpPr>
        <p:spPr>
          <a:xfrm>
            <a:off x="5292788" y="3536812"/>
            <a:ext cx="2663700" cy="792300"/>
          </a:xfrm>
          <a:prstGeom prst="rect">
            <a:avLst/>
          </a:prstGeom>
          <a:noFill/>
          <a:ln cap="flat" cmpd="sng" w="28575">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Libre Franklin"/>
              <a:buNone/>
            </a:pPr>
            <a:r>
              <a:rPr b="1" i="0" lang="en-US" sz="1800" u="none">
                <a:solidFill>
                  <a:schemeClr val="lt1"/>
                </a:solidFill>
                <a:latin typeface="Libre Franklin"/>
                <a:ea typeface="Libre Franklin"/>
                <a:cs typeface="Libre Franklin"/>
                <a:sym typeface="Libre Franklin"/>
              </a:rPr>
              <a:t>Bottom Up</a:t>
            </a:r>
            <a:endParaRPr>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7"/>
          <p:cNvSpPr txBox="1"/>
          <p:nvPr/>
        </p:nvSpPr>
        <p:spPr>
          <a:xfrm>
            <a:off x="1068387" y="798512"/>
            <a:ext cx="2305200" cy="576300"/>
          </a:xfrm>
          <a:prstGeom prst="rect">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b="1" i="0" lang="en-US" sz="2400" u="none">
                <a:solidFill>
                  <a:schemeClr val="lt1"/>
                </a:solidFill>
                <a:latin typeface="Lato"/>
                <a:ea typeface="Lato"/>
                <a:cs typeface="Lato"/>
                <a:sym typeface="Lato"/>
              </a:rPr>
              <a:t>PEMERIKSA</a:t>
            </a:r>
            <a:endParaRPr>
              <a:solidFill>
                <a:schemeClr val="lt1"/>
              </a:solidFill>
              <a:latin typeface="Lato"/>
              <a:ea typeface="Lato"/>
              <a:cs typeface="Lato"/>
              <a:sym typeface="Lato"/>
            </a:endParaRPr>
          </a:p>
        </p:txBody>
      </p:sp>
      <p:sp>
        <p:nvSpPr>
          <p:cNvPr id="229" name="Google Shape;229;p7"/>
          <p:cNvSpPr txBox="1"/>
          <p:nvPr/>
        </p:nvSpPr>
        <p:spPr>
          <a:xfrm>
            <a:off x="4381500" y="798512"/>
            <a:ext cx="3600600" cy="576300"/>
          </a:xfrm>
          <a:prstGeom prst="rect">
            <a:avLst/>
          </a:prstGeom>
          <a:noFill/>
          <a:ln cap="flat" cmpd="sng" w="254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000"/>
              <a:buFont typeface="Libre Franklin"/>
              <a:buNone/>
            </a:pPr>
            <a:r>
              <a:rPr i="0" lang="en-US" sz="2000" u="none">
                <a:solidFill>
                  <a:schemeClr val="lt1"/>
                </a:solidFill>
                <a:latin typeface="Lato"/>
                <a:ea typeface="Lato"/>
                <a:cs typeface="Lato"/>
                <a:sym typeface="Lato"/>
              </a:rPr>
              <a:t>Surat Perintah Pemeriksaan</a:t>
            </a:r>
            <a:endParaRPr>
              <a:solidFill>
                <a:schemeClr val="lt1"/>
              </a:solidFill>
              <a:latin typeface="Lato"/>
              <a:ea typeface="Lato"/>
              <a:cs typeface="Lato"/>
              <a:sym typeface="Lato"/>
            </a:endParaRPr>
          </a:p>
        </p:txBody>
      </p:sp>
      <p:sp>
        <p:nvSpPr>
          <p:cNvPr id="230" name="Google Shape;230;p7"/>
          <p:cNvSpPr txBox="1"/>
          <p:nvPr/>
        </p:nvSpPr>
        <p:spPr>
          <a:xfrm>
            <a:off x="7667625" y="333375"/>
            <a:ext cx="11508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i="1" lang="en-US" sz="1400" u="none">
                <a:solidFill>
                  <a:srgbClr val="FF0000"/>
                </a:solidFill>
                <a:latin typeface="Lato"/>
                <a:ea typeface="Lato"/>
                <a:cs typeface="Lato"/>
                <a:sym typeface="Lato"/>
              </a:rPr>
              <a:t>Pasal 29 (2)</a:t>
            </a:r>
            <a:endParaRPr>
              <a:latin typeface="Lato"/>
              <a:ea typeface="Lato"/>
              <a:cs typeface="Lato"/>
              <a:sym typeface="Lato"/>
            </a:endParaRPr>
          </a:p>
        </p:txBody>
      </p:sp>
      <p:sp>
        <p:nvSpPr>
          <p:cNvPr id="231" name="Google Shape;231;p7"/>
          <p:cNvSpPr/>
          <p:nvPr/>
        </p:nvSpPr>
        <p:spPr>
          <a:xfrm>
            <a:off x="323850" y="1661325"/>
            <a:ext cx="8424900" cy="42696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Libre Franklin"/>
              <a:buNone/>
            </a:pPr>
            <a:r>
              <a:rPr i="0" lang="en-US" sz="2200" u="none">
                <a:solidFill>
                  <a:schemeClr val="lt1"/>
                </a:solidFill>
                <a:latin typeface="Lato"/>
                <a:ea typeface="Lato"/>
                <a:cs typeface="Lato"/>
                <a:sym typeface="Lato"/>
              </a:rPr>
              <a:t>Norma  Pemeriksaan: </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i="0" lang="en-US" sz="2200" u="none">
                <a:solidFill>
                  <a:schemeClr val="lt1"/>
                </a:solidFill>
                <a:latin typeface="Lato"/>
                <a:ea typeface="Lato"/>
                <a:cs typeface="Lato"/>
                <a:sym typeface="Lato"/>
              </a:rPr>
              <a:t>Menyampaikan pemberitahuan secara tertulis</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i="0" lang="en-US" sz="2200" u="none">
                <a:solidFill>
                  <a:schemeClr val="lt1"/>
                </a:solidFill>
                <a:latin typeface="Lato"/>
                <a:ea typeface="Lato"/>
                <a:cs typeface="Lato"/>
                <a:sym typeface="Lato"/>
              </a:rPr>
              <a:t>Memperlihatkan Tanda Pengenal Pemeriksa Pajak dan Surat Perintah Pemeriksaan (Surat Tugas jika tim berubah)</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i="0" lang="en-US" sz="2200" u="none">
                <a:solidFill>
                  <a:schemeClr val="lt1"/>
                </a:solidFill>
                <a:latin typeface="Lato"/>
                <a:ea typeface="Lato"/>
                <a:cs typeface="Lato"/>
                <a:sym typeface="Lato"/>
              </a:rPr>
              <a:t>Menjelaskan alasan dan tujuan</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i="0" lang="en-US" sz="2200" u="none">
                <a:solidFill>
                  <a:schemeClr val="lt1"/>
                </a:solidFill>
                <a:latin typeface="Lato"/>
                <a:ea typeface="Lato"/>
                <a:cs typeface="Lato"/>
                <a:sym typeface="Lato"/>
              </a:rPr>
              <a:t>Menyampaikan Surat Pemberitahuan Hasil Pemeriksaan</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lang="en-US" sz="2200">
                <a:solidFill>
                  <a:schemeClr val="lt1"/>
                </a:solidFill>
                <a:latin typeface="Lato"/>
                <a:ea typeface="Lato"/>
                <a:cs typeface="Lato"/>
                <a:sym typeface="Lato"/>
              </a:rPr>
              <a:t>Me</a:t>
            </a:r>
            <a:r>
              <a:rPr i="0" lang="en-US" sz="2200" u="none">
                <a:solidFill>
                  <a:schemeClr val="lt1"/>
                </a:solidFill>
                <a:latin typeface="Lato"/>
                <a:ea typeface="Lato"/>
                <a:cs typeface="Lato"/>
                <a:sym typeface="Lato"/>
              </a:rPr>
              <a:t>mberikan hak hadir dalam Pembahasan Akhir Hasil Pemeriksaan dalam</a:t>
            </a:r>
            <a:r>
              <a:rPr lang="en-US" sz="2200">
                <a:solidFill>
                  <a:schemeClr val="lt1"/>
                </a:solidFill>
                <a:latin typeface="Lato"/>
                <a:ea typeface="Lato"/>
                <a:cs typeface="Lato"/>
                <a:sym typeface="Lato"/>
              </a:rPr>
              <a:t> </a:t>
            </a:r>
            <a:r>
              <a:rPr i="0" lang="en-US" sz="2200" u="none">
                <a:solidFill>
                  <a:schemeClr val="lt1"/>
                </a:solidFill>
                <a:latin typeface="Lato"/>
                <a:ea typeface="Lato"/>
                <a:cs typeface="Lato"/>
                <a:sym typeface="Lato"/>
              </a:rPr>
              <a:t>melakukan pembinaan</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i="0" lang="en-US" sz="2200" u="none">
                <a:solidFill>
                  <a:schemeClr val="lt1"/>
                </a:solidFill>
                <a:latin typeface="Lato"/>
                <a:ea typeface="Lato"/>
                <a:cs typeface="Lato"/>
                <a:sym typeface="Lato"/>
              </a:rPr>
              <a:t>Mengembalikan dokumen</a:t>
            </a:r>
            <a:endParaRPr sz="2200">
              <a:solidFill>
                <a:schemeClr val="lt1"/>
              </a:solidFill>
              <a:latin typeface="Lato"/>
              <a:ea typeface="Lato"/>
              <a:cs typeface="Lato"/>
              <a:sym typeface="Lato"/>
            </a:endParaRPr>
          </a:p>
          <a:p>
            <a:pPr indent="-254000" lvl="0" marL="114300" marR="0" rtl="0" algn="l">
              <a:lnSpc>
                <a:spcPct val="100000"/>
              </a:lnSpc>
              <a:spcBef>
                <a:spcPts val="0"/>
              </a:spcBef>
              <a:spcAft>
                <a:spcPts val="0"/>
              </a:spcAft>
              <a:buClr>
                <a:schemeClr val="lt1"/>
              </a:buClr>
              <a:buSzPts val="2200"/>
              <a:buFont typeface="Lato"/>
              <a:buAutoNum type="arabicPeriod"/>
            </a:pPr>
            <a:r>
              <a:rPr i="0" lang="en-US" sz="2200" u="none">
                <a:solidFill>
                  <a:schemeClr val="lt1"/>
                </a:solidFill>
                <a:latin typeface="Lato"/>
                <a:ea typeface="Lato"/>
                <a:cs typeface="Lato"/>
                <a:sym typeface="Lato"/>
              </a:rPr>
              <a:t>Menjaga kerahasiaan</a:t>
            </a:r>
            <a:endParaRPr i="0" sz="2200" u="none">
              <a:solidFill>
                <a:schemeClr val="lt1"/>
              </a:solidFill>
              <a:latin typeface="Lato"/>
              <a:ea typeface="Lato"/>
              <a:cs typeface="Lato"/>
              <a:sym typeface="Lato"/>
            </a:endParaRPr>
          </a:p>
        </p:txBody>
      </p:sp>
      <p:sp>
        <p:nvSpPr>
          <p:cNvPr id="232" name="Google Shape;232;p7"/>
          <p:cNvSpPr txBox="1"/>
          <p:nvPr/>
        </p:nvSpPr>
        <p:spPr>
          <a:xfrm>
            <a:off x="5435600" y="6308725"/>
            <a:ext cx="1986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1" i="1" lang="en-US" sz="1400" u="none">
                <a:solidFill>
                  <a:srgbClr val="FF0000"/>
                </a:solidFill>
                <a:latin typeface="Lato"/>
                <a:ea typeface="Lato"/>
                <a:cs typeface="Lato"/>
                <a:sym typeface="Lato"/>
              </a:rPr>
              <a:t>PMK-17/PMK.03/2013</a:t>
            </a:r>
            <a:endParaRPr>
              <a:latin typeface="Lato"/>
              <a:ea typeface="Lato"/>
              <a:cs typeface="Lato"/>
              <a:sym typeface="Lato"/>
            </a:endParaRPr>
          </a:p>
        </p:txBody>
      </p:sp>
      <p:cxnSp>
        <p:nvCxnSpPr>
          <p:cNvPr id="233" name="Google Shape;233;p7"/>
          <p:cNvCxnSpPr>
            <a:endCxn id="229" idx="1"/>
          </p:cNvCxnSpPr>
          <p:nvPr/>
        </p:nvCxnSpPr>
        <p:spPr>
          <a:xfrm>
            <a:off x="3373500" y="1086662"/>
            <a:ext cx="1008000" cy="0"/>
          </a:xfrm>
          <a:prstGeom prst="straightConnector1">
            <a:avLst/>
          </a:prstGeom>
          <a:noFill/>
          <a:ln cap="flat" cmpd="sng" w="28575">
            <a:solidFill>
              <a:schemeClr val="lt1"/>
            </a:solidFill>
            <a:prstDash val="solid"/>
            <a:round/>
            <a:headEnd len="med" w="med" type="none"/>
            <a:tailEnd len="med" w="med" type="triangle"/>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g1759d4bca9e_0_292"/>
          <p:cNvSpPr txBox="1"/>
          <p:nvPr>
            <p:ph type="title"/>
          </p:nvPr>
        </p:nvSpPr>
        <p:spPr>
          <a:xfrm>
            <a:off x="823850" y="2737325"/>
            <a:ext cx="5180700" cy="1531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US"/>
              <a:t>HAK DAN KEWAJIBAN WP DALAM PEMERIKSAAN</a:t>
            </a:r>
            <a:endParaRPr b="1"/>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8"/>
          <p:cNvSpPr txBox="1"/>
          <p:nvPr/>
        </p:nvSpPr>
        <p:spPr>
          <a:xfrm>
            <a:off x="5219700" y="6078537"/>
            <a:ext cx="32385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i="1" lang="en-US" sz="1400" u="none">
                <a:solidFill>
                  <a:schemeClr val="lt1"/>
                </a:solidFill>
                <a:latin typeface="Lato"/>
                <a:ea typeface="Lato"/>
                <a:cs typeface="Lato"/>
                <a:sym typeface="Lato"/>
              </a:rPr>
              <a:t>*Berdasarkan PMK 17/PMK.03/2013 </a:t>
            </a:r>
            <a:endParaRPr>
              <a:solidFill>
                <a:schemeClr val="lt1"/>
              </a:solidFill>
              <a:latin typeface="Lato"/>
              <a:ea typeface="Lato"/>
              <a:cs typeface="Lato"/>
              <a:sym typeface="Lato"/>
            </a:endParaRPr>
          </a:p>
        </p:txBody>
      </p:sp>
      <p:sp>
        <p:nvSpPr>
          <p:cNvPr id="244" name="Google Shape;244;p8"/>
          <p:cNvSpPr txBox="1"/>
          <p:nvPr/>
        </p:nvSpPr>
        <p:spPr>
          <a:xfrm>
            <a:off x="571500" y="1877025"/>
            <a:ext cx="8001000" cy="2557200"/>
          </a:xfrm>
          <a:prstGeom prst="rect">
            <a:avLst/>
          </a:prstGeom>
          <a:noFill/>
          <a:ln cap="flat" cmpd="sng" w="38100">
            <a:solidFill>
              <a:schemeClr val="accent1"/>
            </a:solidFill>
            <a:prstDash val="solid"/>
            <a:round/>
            <a:headEnd len="sm" w="sm" type="none"/>
            <a:tailEnd len="sm" w="sm" type="none"/>
          </a:ln>
        </p:spPr>
        <p:txBody>
          <a:bodyPr anchorCtr="0" anchor="t" bIns="46800" lIns="90000" spcFirstLastPara="1" rIns="90000" wrap="square" tIns="46800">
            <a:spAutoFit/>
          </a:bodyPr>
          <a:lstStyle/>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eminta diperlihatkan Tanda Pengenal Pemeriksa Pajak dan SP2</a:t>
            </a:r>
            <a:endParaRPr sz="2000">
              <a:solidFill>
                <a:schemeClr val="lt1"/>
              </a:solidFill>
              <a:latin typeface="Lato"/>
              <a:ea typeface="Lato"/>
              <a:cs typeface="Lato"/>
              <a:sym typeface="Lato"/>
            </a:endParaRPr>
          </a:p>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eminta penjelasan tentang alasan &amp; tujuan Pemeriksaan</a:t>
            </a:r>
            <a:endParaRPr sz="2000">
              <a:solidFill>
                <a:schemeClr val="lt1"/>
              </a:solidFill>
              <a:latin typeface="Lato"/>
              <a:ea typeface="Lato"/>
              <a:cs typeface="Lato"/>
              <a:sym typeface="Lato"/>
            </a:endParaRPr>
          </a:p>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eminta diperlihatkan Surat Tugas</a:t>
            </a:r>
            <a:endParaRPr sz="2000">
              <a:solidFill>
                <a:schemeClr val="lt1"/>
              </a:solidFill>
              <a:latin typeface="Lato"/>
              <a:ea typeface="Lato"/>
              <a:cs typeface="Lato"/>
              <a:sym typeface="Lato"/>
            </a:endParaRPr>
          </a:p>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enerima SPHP</a:t>
            </a:r>
            <a:endParaRPr sz="2000">
              <a:solidFill>
                <a:schemeClr val="lt1"/>
              </a:solidFill>
              <a:latin typeface="Lato"/>
              <a:ea typeface="Lato"/>
              <a:cs typeface="Lato"/>
              <a:sym typeface="Lato"/>
            </a:endParaRPr>
          </a:p>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enghadiri Pembahasan Akhir Hasil Pemeriksaan </a:t>
            </a:r>
            <a:endParaRPr sz="2000">
              <a:solidFill>
                <a:schemeClr val="lt1"/>
              </a:solidFill>
              <a:latin typeface="Lato"/>
              <a:ea typeface="Lato"/>
              <a:cs typeface="Lato"/>
              <a:sym typeface="Lato"/>
            </a:endParaRPr>
          </a:p>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engajukan permohonan untuk dilakukan pembahasan oleh Tim Pembahas</a:t>
            </a:r>
            <a:endParaRPr sz="2000">
              <a:solidFill>
                <a:schemeClr val="lt1"/>
              </a:solidFill>
              <a:latin typeface="Lato"/>
              <a:ea typeface="Lato"/>
              <a:cs typeface="Lato"/>
              <a:sym typeface="Lato"/>
            </a:endParaRPr>
          </a:p>
          <a:p>
            <a:pPr indent="-184150" lvl="0" marL="17145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emberikan pendapat/penilaian atas pelaksanaan Pemeriksaan</a:t>
            </a:r>
            <a:endParaRPr sz="2000">
              <a:solidFill>
                <a:schemeClr val="lt1"/>
              </a:solidFill>
              <a:latin typeface="Lato"/>
              <a:ea typeface="Lato"/>
              <a:cs typeface="Lato"/>
              <a:sym typeface="Lato"/>
            </a:endParaRPr>
          </a:p>
        </p:txBody>
      </p:sp>
      <p:sp>
        <p:nvSpPr>
          <p:cNvPr id="245" name="Google Shape;245;p8"/>
          <p:cNvSpPr txBox="1"/>
          <p:nvPr/>
        </p:nvSpPr>
        <p:spPr>
          <a:xfrm>
            <a:off x="609600" y="5082350"/>
            <a:ext cx="7924800" cy="833400"/>
          </a:xfrm>
          <a:prstGeom prst="rect">
            <a:avLst/>
          </a:prstGeom>
          <a:noFill/>
          <a:ln cap="flat" cmpd="sng" w="38100">
            <a:solidFill>
              <a:schemeClr val="accent1"/>
            </a:solidFill>
            <a:prstDash val="solid"/>
            <a:miter lim="800000"/>
            <a:headEnd len="sm" w="sm" type="none"/>
            <a:tailEnd len="sm" w="sm" type="none"/>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1600"/>
              <a:buFont typeface="Trebuchet MS"/>
              <a:buNone/>
            </a:pPr>
            <a:r>
              <a:rPr b="1" i="0" lang="en-US" sz="1600" u="none">
                <a:solidFill>
                  <a:schemeClr val="lt1"/>
                </a:solidFill>
                <a:latin typeface="Lato"/>
                <a:ea typeface="Lato"/>
                <a:cs typeface="Lato"/>
                <a:sym typeface="Lato"/>
              </a:rPr>
              <a:t>*Tambahan </a:t>
            </a:r>
            <a:r>
              <a:rPr b="1" i="0" lang="en-US" sz="1200" u="none">
                <a:solidFill>
                  <a:schemeClr val="lt1"/>
                </a:solidFill>
                <a:latin typeface="Lato"/>
                <a:ea typeface="Lato"/>
                <a:cs typeface="Lato"/>
                <a:sym typeface="Lato"/>
              </a:rPr>
              <a:t>(dalam hal Pemeriksaan Lapangan)</a:t>
            </a:r>
            <a:endParaRPr>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600"/>
              <a:buFont typeface="Trebuchet MS"/>
              <a:buNone/>
            </a:pPr>
            <a:r>
              <a:rPr b="1" lang="en-US" sz="1600">
                <a:solidFill>
                  <a:schemeClr val="lt1"/>
                </a:solidFill>
                <a:latin typeface="Lato"/>
                <a:ea typeface="Lato"/>
                <a:cs typeface="Lato"/>
                <a:sym typeface="Lato"/>
              </a:rPr>
              <a:t>M</a:t>
            </a:r>
            <a:r>
              <a:rPr b="1" i="0" lang="en-US" sz="1600" u="none">
                <a:solidFill>
                  <a:schemeClr val="lt1"/>
                </a:solidFill>
                <a:latin typeface="Lato"/>
                <a:ea typeface="Lato"/>
                <a:cs typeface="Lato"/>
                <a:sym typeface="Lato"/>
              </a:rPr>
              <a:t>eminta kepada Pemeriksa Pajak untuk memberikan pemberitahuan secara tertulis sehubungan dengan pelaksanaan Pemeriksaan Lapangan</a:t>
            </a:r>
            <a:endParaRPr>
              <a:solidFill>
                <a:schemeClr val="lt1"/>
              </a:solidFill>
              <a:latin typeface="Lato"/>
              <a:ea typeface="Lato"/>
              <a:cs typeface="Lato"/>
              <a:sym typeface="Lato"/>
            </a:endParaRPr>
          </a:p>
        </p:txBody>
      </p:sp>
      <p:sp>
        <p:nvSpPr>
          <p:cNvPr id="246" name="Google Shape;246;p8"/>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200"/>
              <a:buFont typeface="Trebuchet MS"/>
              <a:buNone/>
            </a:pPr>
            <a:r>
              <a:rPr b="1" lang="en-US" sz="3200">
                <a:solidFill>
                  <a:schemeClr val="lt1"/>
                </a:solidFill>
                <a:latin typeface="Lato"/>
                <a:ea typeface="Lato"/>
                <a:cs typeface="Lato"/>
                <a:sym typeface="Lato"/>
              </a:rPr>
              <a:t>Hak Wajib Pajak</a:t>
            </a:r>
            <a:endParaRPr b="1">
              <a:solidFill>
                <a:schemeClr val="lt1"/>
              </a:solidFill>
              <a:latin typeface="Lato"/>
              <a:ea typeface="Lato"/>
              <a:cs typeface="Lato"/>
              <a:sym typeface="Lato"/>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9"/>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lang="en-US" sz="3600">
                <a:solidFill>
                  <a:schemeClr val="lt1"/>
                </a:solidFill>
                <a:latin typeface="Trebuchet MS"/>
                <a:ea typeface="Trebuchet MS"/>
                <a:cs typeface="Trebuchet MS"/>
                <a:sym typeface="Trebuchet MS"/>
              </a:rPr>
              <a:t>Kewajiban Wajib Pajak</a:t>
            </a:r>
            <a:br>
              <a:rPr b="0" i="0" lang="en-US" sz="3600" u="none">
                <a:solidFill>
                  <a:schemeClr val="lt1"/>
                </a:solidFill>
                <a:latin typeface="Trebuchet MS"/>
                <a:ea typeface="Trebuchet MS"/>
                <a:cs typeface="Trebuchet MS"/>
                <a:sym typeface="Trebuchet MS"/>
              </a:rPr>
            </a:br>
            <a:r>
              <a:rPr b="0" i="0" lang="en-US" sz="2400" u="none">
                <a:solidFill>
                  <a:schemeClr val="lt1"/>
                </a:solidFill>
                <a:latin typeface="Trebuchet MS"/>
                <a:ea typeface="Trebuchet MS"/>
                <a:cs typeface="Trebuchet MS"/>
                <a:sym typeface="Trebuchet MS"/>
              </a:rPr>
              <a:t>(</a:t>
            </a:r>
            <a:r>
              <a:rPr lang="en-US" sz="2400">
                <a:solidFill>
                  <a:schemeClr val="lt1"/>
                </a:solidFill>
                <a:latin typeface="Trebuchet MS"/>
                <a:ea typeface="Trebuchet MS"/>
                <a:cs typeface="Trebuchet MS"/>
                <a:sym typeface="Trebuchet MS"/>
              </a:rPr>
              <a:t>Pemeriksaan Lapangan</a:t>
            </a:r>
            <a:r>
              <a:rPr b="0" i="0" lang="en-US" sz="2400" u="none">
                <a:solidFill>
                  <a:schemeClr val="lt1"/>
                </a:solidFill>
                <a:latin typeface="Trebuchet MS"/>
                <a:ea typeface="Trebuchet MS"/>
                <a:cs typeface="Trebuchet MS"/>
                <a:sym typeface="Trebuchet MS"/>
              </a:rPr>
              <a:t>)</a:t>
            </a:r>
            <a:endParaRPr>
              <a:solidFill>
                <a:schemeClr val="lt1"/>
              </a:solidFill>
            </a:endParaRPr>
          </a:p>
        </p:txBody>
      </p:sp>
      <p:sp>
        <p:nvSpPr>
          <p:cNvPr id="252" name="Google Shape;252;p9"/>
          <p:cNvSpPr txBox="1"/>
          <p:nvPr/>
        </p:nvSpPr>
        <p:spPr>
          <a:xfrm>
            <a:off x="5219700" y="6078537"/>
            <a:ext cx="3238500" cy="4392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b="0" i="1" lang="en-US" sz="1400" u="none">
                <a:solidFill>
                  <a:schemeClr val="lt1"/>
                </a:solidFill>
                <a:latin typeface="Trebuchet MS"/>
                <a:ea typeface="Trebuchet MS"/>
                <a:cs typeface="Trebuchet MS"/>
                <a:sym typeface="Trebuchet MS"/>
              </a:rPr>
              <a:t>*Berdasarkan Pasal 29 UU KUP   &amp; Pasal 13 PMK 17/PMK.03/2013 </a:t>
            </a:r>
            <a:endParaRPr>
              <a:solidFill>
                <a:schemeClr val="lt1"/>
              </a:solidFill>
            </a:endParaRPr>
          </a:p>
        </p:txBody>
      </p:sp>
      <p:sp>
        <p:nvSpPr>
          <p:cNvPr id="253" name="Google Shape;253;p9"/>
          <p:cNvSpPr txBox="1"/>
          <p:nvPr/>
        </p:nvSpPr>
        <p:spPr>
          <a:xfrm>
            <a:off x="571500" y="1690700"/>
            <a:ext cx="8001000" cy="3480900"/>
          </a:xfrm>
          <a:prstGeom prst="rect">
            <a:avLst/>
          </a:prstGeom>
          <a:noFill/>
          <a:ln cap="flat" cmpd="sng" w="38100">
            <a:solidFill>
              <a:schemeClr val="lt2"/>
            </a:solidFill>
            <a:prstDash val="solid"/>
            <a:round/>
            <a:headEnd len="sm" w="sm" type="none"/>
            <a:tailEnd len="sm" w="sm" type="none"/>
          </a:ln>
        </p:spPr>
        <p:txBody>
          <a:bodyPr anchorCtr="0" anchor="t" bIns="46800" lIns="90000" spcFirstLastPara="1" rIns="90000" wrap="square" tIns="46800">
            <a:spAutoFit/>
          </a:bodyPr>
          <a:lstStyle/>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emperlihatkan dan/atau meminjamkan buku atau catatan, dokumen yang menjadi dasar pembukuan atau pencatatan</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emberikan kesempatan untuk mengakses dan/atau mengunduh data yang dikelola secara elektronik</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emberikan kesempatan untuk memasuki dan memeriksa tempat atau ruang, diduga atau patut diduga digunakan untuk menyimpan buku atau catatan, dokumen yang menjadi dasar pembukuan atau pencatatan</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emberi bantuan guna kelancaran Pemeriksaan</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enyampaikan tanggapan secara tertulis atas SPHP</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a:t>
            </a:r>
            <a:r>
              <a:rPr i="0" lang="en-US" sz="2000" u="none">
                <a:solidFill>
                  <a:schemeClr val="lt1"/>
                </a:solidFill>
                <a:latin typeface="Lato"/>
                <a:ea typeface="Lato"/>
                <a:cs typeface="Lato"/>
                <a:sym typeface="Lato"/>
              </a:rPr>
              <a:t>emberikan keterangan lisan dan/atau tertulis yang diperlukan</a:t>
            </a:r>
            <a:endParaRPr sz="2000">
              <a:solidFill>
                <a:schemeClr val="lt1"/>
              </a:solidFill>
              <a:latin typeface="Lato"/>
              <a:ea typeface="Lato"/>
              <a:cs typeface="Lato"/>
              <a:sym typeface="Lato"/>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g1759d4bca9e_0_300"/>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lang="en-US" sz="3600">
                <a:solidFill>
                  <a:schemeClr val="lt1"/>
                </a:solidFill>
                <a:latin typeface="Trebuchet MS"/>
                <a:ea typeface="Trebuchet MS"/>
                <a:cs typeface="Trebuchet MS"/>
                <a:sym typeface="Trebuchet MS"/>
              </a:rPr>
              <a:t>Kewajiban Wajib Pajak</a:t>
            </a:r>
            <a:br>
              <a:rPr b="0" i="0" lang="en-US" sz="3600" u="none">
                <a:solidFill>
                  <a:schemeClr val="lt1"/>
                </a:solidFill>
                <a:latin typeface="Trebuchet MS"/>
                <a:ea typeface="Trebuchet MS"/>
                <a:cs typeface="Trebuchet MS"/>
                <a:sym typeface="Trebuchet MS"/>
              </a:rPr>
            </a:br>
            <a:r>
              <a:rPr b="0" i="0" lang="en-US" sz="2400" u="none">
                <a:solidFill>
                  <a:schemeClr val="lt1"/>
                </a:solidFill>
                <a:latin typeface="Trebuchet MS"/>
                <a:ea typeface="Trebuchet MS"/>
                <a:cs typeface="Trebuchet MS"/>
                <a:sym typeface="Trebuchet MS"/>
              </a:rPr>
              <a:t>(</a:t>
            </a:r>
            <a:r>
              <a:rPr lang="en-US" sz="2400">
                <a:solidFill>
                  <a:schemeClr val="lt1"/>
                </a:solidFill>
                <a:latin typeface="Trebuchet MS"/>
                <a:ea typeface="Trebuchet MS"/>
                <a:cs typeface="Trebuchet MS"/>
                <a:sym typeface="Trebuchet MS"/>
              </a:rPr>
              <a:t>Pemeriksaan Kantor</a:t>
            </a:r>
            <a:r>
              <a:rPr b="0" i="0" lang="en-US" sz="2400" u="none">
                <a:solidFill>
                  <a:schemeClr val="lt1"/>
                </a:solidFill>
                <a:latin typeface="Trebuchet MS"/>
                <a:ea typeface="Trebuchet MS"/>
                <a:cs typeface="Trebuchet MS"/>
                <a:sym typeface="Trebuchet MS"/>
              </a:rPr>
              <a:t>)</a:t>
            </a:r>
            <a:endParaRPr>
              <a:solidFill>
                <a:schemeClr val="lt1"/>
              </a:solidFill>
            </a:endParaRPr>
          </a:p>
        </p:txBody>
      </p:sp>
      <p:sp>
        <p:nvSpPr>
          <p:cNvPr id="259" name="Google Shape;259;g1759d4bca9e_0_300"/>
          <p:cNvSpPr txBox="1"/>
          <p:nvPr/>
        </p:nvSpPr>
        <p:spPr>
          <a:xfrm>
            <a:off x="571500" y="1690700"/>
            <a:ext cx="8001000" cy="2249400"/>
          </a:xfrm>
          <a:prstGeom prst="rect">
            <a:avLst/>
          </a:prstGeom>
          <a:noFill/>
          <a:ln cap="flat" cmpd="sng" w="38100">
            <a:solidFill>
              <a:schemeClr val="lt2"/>
            </a:solidFill>
            <a:prstDash val="solid"/>
            <a:round/>
            <a:headEnd len="sm" w="sm" type="none"/>
            <a:tailEnd len="sm" w="sm" type="none"/>
          </a:ln>
        </p:spPr>
        <p:txBody>
          <a:bodyPr anchorCtr="0" anchor="t" bIns="46800" lIns="90000" spcFirstLastPara="1" rIns="90000" wrap="square" tIns="46800">
            <a:spAutoFit/>
          </a:bodyPr>
          <a:lstStyle/>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Memenuhi panggilan untuk datang menghadiri Pemeriksaan</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Memperlihatkan dan/atau meminjamkan buku atau catatan, dokumen yang menjadi dasar pembukuan atau pencatatan</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Memberi bantuan guna kelancaran Pemeriksaan</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Menyampaikan tanggapan secara tertulis atas SPHP</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Meminjamkan KKP yang dibuat oleh Akuntan Publik</a:t>
            </a:r>
            <a:endParaRPr sz="2000">
              <a:solidFill>
                <a:schemeClr val="lt1"/>
              </a:solidFill>
              <a:latin typeface="Lato"/>
              <a:ea typeface="Lato"/>
              <a:cs typeface="Lato"/>
              <a:sym typeface="Lato"/>
            </a:endParaRPr>
          </a:p>
          <a:p>
            <a:pPr indent="-241300" lvl="0" marL="228600" marR="0" rtl="0" algn="just">
              <a:lnSpc>
                <a:spcPct val="100000"/>
              </a:lnSpc>
              <a:spcBef>
                <a:spcPts val="0"/>
              </a:spcBef>
              <a:spcAft>
                <a:spcPts val="0"/>
              </a:spcAft>
              <a:buClr>
                <a:schemeClr val="lt1"/>
              </a:buClr>
              <a:buSzPts val="2000"/>
              <a:buFont typeface="Lato"/>
              <a:buAutoNum type="arabicPeriod"/>
            </a:pPr>
            <a:r>
              <a:rPr lang="en-US" sz="2000">
                <a:solidFill>
                  <a:schemeClr val="lt1"/>
                </a:solidFill>
                <a:latin typeface="Lato"/>
                <a:ea typeface="Lato"/>
                <a:cs typeface="Lato"/>
                <a:sym typeface="Lato"/>
              </a:rPr>
              <a:t>Memberikan keterangan lisan dan/atau tertulis yang diperlukan</a:t>
            </a:r>
            <a:endParaRPr sz="2000">
              <a:solidFill>
                <a:schemeClr val="lt1"/>
              </a:solidFill>
              <a:latin typeface="Lato"/>
              <a:ea typeface="Lato"/>
              <a:cs typeface="Lato"/>
              <a:sym typeface="Lato"/>
            </a:endParaRPr>
          </a:p>
        </p:txBody>
      </p:sp>
      <p:sp>
        <p:nvSpPr>
          <p:cNvPr id="260" name="Google Shape;260;g1759d4bca9e_0_300"/>
          <p:cNvSpPr txBox="1"/>
          <p:nvPr/>
        </p:nvSpPr>
        <p:spPr>
          <a:xfrm>
            <a:off x="4339075" y="6078525"/>
            <a:ext cx="44058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b="0" i="1" lang="en-US" sz="1400" u="none">
                <a:solidFill>
                  <a:schemeClr val="lt1"/>
                </a:solidFill>
                <a:latin typeface="Trebuchet MS"/>
                <a:ea typeface="Trebuchet MS"/>
                <a:cs typeface="Trebuchet MS"/>
                <a:sym typeface="Trebuchet MS"/>
              </a:rPr>
              <a:t>*Berdasarkan Pasal 29 (3)   &amp;  PMK 17/PMK.03/2013 </a:t>
            </a:r>
            <a:endParaRPr>
              <a:solidFill>
                <a:schemeClr val="lt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11"/>
          <p:cNvSpPr txBox="1"/>
          <p:nvPr/>
        </p:nvSpPr>
        <p:spPr>
          <a:xfrm>
            <a:off x="615950" y="4630737"/>
            <a:ext cx="7777200" cy="1477500"/>
          </a:xfrm>
          <a:prstGeom prst="rect">
            <a:avLst/>
          </a:prstGeom>
          <a:noFill/>
          <a:ln cap="flat" cmpd="sng" w="38100">
            <a:solidFill>
              <a:schemeClr val="lt2"/>
            </a:solidFill>
            <a:prstDash val="solid"/>
            <a:round/>
            <a:headEnd len="sm" w="sm" type="none"/>
            <a:tailEnd len="sm" w="sm" type="none"/>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chemeClr val="dk1"/>
              </a:buClr>
              <a:buSzPts val="1800"/>
              <a:buFont typeface="Arial"/>
              <a:buNone/>
            </a:pPr>
            <a:r>
              <a:rPr b="0" i="0" lang="en-US" sz="1800" u="none">
                <a:solidFill>
                  <a:schemeClr val="lt1"/>
                </a:solidFill>
                <a:latin typeface="Arial"/>
                <a:ea typeface="Arial"/>
                <a:cs typeface="Arial"/>
                <a:sym typeface="Arial"/>
              </a:rPr>
              <a:t>(4) Apabila dalam mengungkapkan pembukuan, pencatatan, atau dokumen serta keterangan yang diminta, Wajib Pajak terikat oleh suatu kewajiban untuk merahasiakannya, maka kewajiban untuk merahasiakan itu ditiadakan oleh permintaan untuk keperluan pemeriksaan sebagaimana dimaksud pada ayat (1).</a:t>
            </a:r>
            <a:endParaRPr>
              <a:solidFill>
                <a:schemeClr val="lt1"/>
              </a:solidFill>
            </a:endParaRPr>
          </a:p>
        </p:txBody>
      </p:sp>
      <p:sp>
        <p:nvSpPr>
          <p:cNvPr id="266" name="Google Shape;266;p11"/>
          <p:cNvSpPr txBox="1"/>
          <p:nvPr/>
        </p:nvSpPr>
        <p:spPr>
          <a:xfrm>
            <a:off x="684212" y="404812"/>
            <a:ext cx="1871662" cy="720725"/>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Libre Franklin"/>
              <a:buNone/>
            </a:pPr>
            <a:r>
              <a:rPr b="1" i="0" lang="en-US" sz="2800" u="none">
                <a:solidFill>
                  <a:schemeClr val="lt1"/>
                </a:solidFill>
                <a:latin typeface="Lato"/>
                <a:ea typeface="Lato"/>
                <a:cs typeface="Lato"/>
                <a:sym typeface="Lato"/>
              </a:rPr>
              <a:t>Dokumen</a:t>
            </a:r>
            <a:endParaRPr>
              <a:solidFill>
                <a:schemeClr val="lt1"/>
              </a:solidFill>
              <a:latin typeface="Lato"/>
              <a:ea typeface="Lato"/>
              <a:cs typeface="Lato"/>
              <a:sym typeface="Lato"/>
            </a:endParaRPr>
          </a:p>
        </p:txBody>
      </p:sp>
      <p:sp>
        <p:nvSpPr>
          <p:cNvPr id="267" name="Google Shape;267;p11"/>
          <p:cNvSpPr txBox="1"/>
          <p:nvPr/>
        </p:nvSpPr>
        <p:spPr>
          <a:xfrm>
            <a:off x="5148262" y="404812"/>
            <a:ext cx="1655762" cy="720725"/>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Libre Franklin"/>
              <a:buNone/>
            </a:pPr>
            <a:r>
              <a:rPr b="1" i="0" lang="en-US" sz="2800" u="none">
                <a:solidFill>
                  <a:schemeClr val="lt1"/>
                </a:solidFill>
                <a:latin typeface="Lato"/>
                <a:ea typeface="Lato"/>
                <a:cs typeface="Lato"/>
                <a:sym typeface="Lato"/>
              </a:rPr>
              <a:t>1 bulan</a:t>
            </a:r>
            <a:endParaRPr>
              <a:solidFill>
                <a:schemeClr val="lt1"/>
              </a:solidFill>
              <a:latin typeface="Lato"/>
              <a:ea typeface="Lato"/>
              <a:cs typeface="Lato"/>
              <a:sym typeface="Lato"/>
            </a:endParaRPr>
          </a:p>
        </p:txBody>
      </p:sp>
      <p:sp>
        <p:nvSpPr>
          <p:cNvPr id="268" name="Google Shape;268;p11"/>
          <p:cNvSpPr txBox="1"/>
          <p:nvPr/>
        </p:nvSpPr>
        <p:spPr>
          <a:xfrm>
            <a:off x="7308850" y="836612"/>
            <a:ext cx="1247775" cy="307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0" i="1" lang="en-US" sz="1400" u="none">
                <a:solidFill>
                  <a:srgbClr val="FF0000"/>
                </a:solidFill>
                <a:latin typeface="Arial"/>
                <a:ea typeface="Arial"/>
                <a:cs typeface="Arial"/>
                <a:sym typeface="Arial"/>
              </a:rPr>
              <a:t>Pasal 29 (3a)</a:t>
            </a:r>
            <a:endParaRPr/>
          </a:p>
        </p:txBody>
      </p:sp>
      <p:sp>
        <p:nvSpPr>
          <p:cNvPr id="269" name="Google Shape;269;p11"/>
          <p:cNvSpPr txBox="1"/>
          <p:nvPr/>
        </p:nvSpPr>
        <p:spPr>
          <a:xfrm>
            <a:off x="755650" y="1989137"/>
            <a:ext cx="1584325" cy="10795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200"/>
              <a:buFont typeface="Libre Franklin"/>
              <a:buNone/>
            </a:pPr>
            <a:r>
              <a:rPr b="1" i="0" lang="en-US" sz="2000" u="none">
                <a:solidFill>
                  <a:schemeClr val="lt1"/>
                </a:solidFill>
                <a:latin typeface="Lato"/>
                <a:ea typeface="Lato"/>
                <a:cs typeface="Lato"/>
                <a:sym typeface="Lato"/>
              </a:rPr>
              <a:t>WP</a:t>
            </a:r>
            <a:endParaRPr sz="2000">
              <a:solidFill>
                <a:schemeClr val="lt1"/>
              </a:solidFill>
              <a:latin typeface="Lato"/>
              <a:ea typeface="Lato"/>
              <a:cs typeface="Lato"/>
              <a:sym typeface="Lato"/>
            </a:endParaRPr>
          </a:p>
          <a:p>
            <a:pPr indent="0" lvl="0" marL="0" marR="0" rtl="0" algn="ctr">
              <a:lnSpc>
                <a:spcPct val="100000"/>
              </a:lnSpc>
              <a:spcBef>
                <a:spcPts val="0"/>
              </a:spcBef>
              <a:spcAft>
                <a:spcPts val="0"/>
              </a:spcAft>
              <a:buClr>
                <a:schemeClr val="dk1"/>
              </a:buClr>
              <a:buSzPts val="1800"/>
              <a:buFont typeface="Libre Franklin"/>
              <a:buNone/>
            </a:pPr>
            <a:r>
              <a:rPr b="1" i="0" lang="en-US" sz="2000" u="none">
                <a:solidFill>
                  <a:schemeClr val="lt1"/>
                </a:solidFill>
                <a:latin typeface="Lato"/>
                <a:ea typeface="Lato"/>
                <a:cs typeface="Lato"/>
                <a:sym typeface="Lato"/>
              </a:rPr>
              <a:t>T</a:t>
            </a:r>
            <a:r>
              <a:rPr b="1" lang="en-US" sz="2000">
                <a:solidFill>
                  <a:schemeClr val="lt1"/>
                </a:solidFill>
                <a:latin typeface="Lato"/>
                <a:ea typeface="Lato"/>
                <a:cs typeface="Lato"/>
                <a:sym typeface="Lato"/>
              </a:rPr>
              <a:t>idak D</a:t>
            </a:r>
            <a:r>
              <a:rPr b="1" i="0" lang="en-US" sz="2000" u="none">
                <a:solidFill>
                  <a:schemeClr val="lt1"/>
                </a:solidFill>
                <a:latin typeface="Lato"/>
                <a:ea typeface="Lato"/>
                <a:cs typeface="Lato"/>
                <a:sym typeface="Lato"/>
              </a:rPr>
              <a:t>i</a:t>
            </a:r>
            <a:r>
              <a:rPr b="1" lang="en-US" sz="2000">
                <a:solidFill>
                  <a:schemeClr val="lt1"/>
                </a:solidFill>
                <a:latin typeface="Lato"/>
                <a:ea typeface="Lato"/>
                <a:cs typeface="Lato"/>
                <a:sym typeface="Lato"/>
              </a:rPr>
              <a:t>p</a:t>
            </a:r>
            <a:r>
              <a:rPr b="1" i="0" lang="en-US" sz="2000" u="none">
                <a:solidFill>
                  <a:schemeClr val="lt1"/>
                </a:solidFill>
                <a:latin typeface="Lato"/>
                <a:ea typeface="Lato"/>
                <a:cs typeface="Lato"/>
                <a:sym typeface="Lato"/>
              </a:rPr>
              <a:t>enuhi</a:t>
            </a:r>
            <a:endParaRPr sz="2000">
              <a:solidFill>
                <a:schemeClr val="lt1"/>
              </a:solidFill>
              <a:latin typeface="Lato"/>
              <a:ea typeface="Lato"/>
              <a:cs typeface="Lato"/>
              <a:sym typeface="Lato"/>
            </a:endParaRPr>
          </a:p>
        </p:txBody>
      </p:sp>
      <p:sp>
        <p:nvSpPr>
          <p:cNvPr id="270" name="Google Shape;270;p11"/>
          <p:cNvSpPr txBox="1"/>
          <p:nvPr/>
        </p:nvSpPr>
        <p:spPr>
          <a:xfrm>
            <a:off x="5219700" y="1773237"/>
            <a:ext cx="2016125" cy="1150937"/>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b="1" i="0" lang="en-US" sz="2100" u="none">
                <a:solidFill>
                  <a:schemeClr val="lt1"/>
                </a:solidFill>
                <a:latin typeface="Lato"/>
                <a:ea typeface="Lato"/>
                <a:cs typeface="Lato"/>
                <a:sym typeface="Lato"/>
              </a:rPr>
              <a:t>Ph Kena Pajak secara jabatan</a:t>
            </a:r>
            <a:endParaRPr sz="1100">
              <a:solidFill>
                <a:schemeClr val="lt1"/>
              </a:solidFill>
              <a:latin typeface="Lato"/>
              <a:ea typeface="Lato"/>
              <a:cs typeface="Lato"/>
              <a:sym typeface="Lato"/>
            </a:endParaRPr>
          </a:p>
        </p:txBody>
      </p:sp>
      <p:sp>
        <p:nvSpPr>
          <p:cNvPr id="271" name="Google Shape;271;p11"/>
          <p:cNvSpPr txBox="1"/>
          <p:nvPr/>
        </p:nvSpPr>
        <p:spPr>
          <a:xfrm>
            <a:off x="7435025" y="2814487"/>
            <a:ext cx="1247700" cy="523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0" i="1" lang="en-US" sz="1400" u="none">
                <a:solidFill>
                  <a:srgbClr val="FF0000"/>
                </a:solidFill>
                <a:latin typeface="Arial"/>
                <a:ea typeface="Arial"/>
                <a:cs typeface="Arial"/>
                <a:sym typeface="Arial"/>
              </a:rPr>
              <a:t>Pasal 29 (3b)</a:t>
            </a:r>
            <a:endParaRPr/>
          </a:p>
          <a:p>
            <a:pPr indent="0" lvl="0" marL="0" marR="0" rtl="0" algn="l">
              <a:lnSpc>
                <a:spcPct val="100000"/>
              </a:lnSpc>
              <a:spcBef>
                <a:spcPts val="0"/>
              </a:spcBef>
              <a:spcAft>
                <a:spcPts val="0"/>
              </a:spcAft>
              <a:buClr>
                <a:srgbClr val="FF0000"/>
              </a:buClr>
              <a:buSzPts val="1400"/>
              <a:buFont typeface="Arial"/>
              <a:buNone/>
            </a:pPr>
            <a:r>
              <a:rPr b="0" i="1" lang="en-US" sz="1400" u="none">
                <a:solidFill>
                  <a:srgbClr val="FF0000"/>
                </a:solidFill>
                <a:latin typeface="Arial"/>
                <a:ea typeface="Arial"/>
                <a:cs typeface="Arial"/>
                <a:sym typeface="Arial"/>
              </a:rPr>
              <a:t>Pasal 31 (2)</a:t>
            </a:r>
            <a:endParaRPr/>
          </a:p>
        </p:txBody>
      </p:sp>
      <p:sp>
        <p:nvSpPr>
          <p:cNvPr id="272" name="Google Shape;272;p11"/>
          <p:cNvSpPr txBox="1"/>
          <p:nvPr/>
        </p:nvSpPr>
        <p:spPr>
          <a:xfrm>
            <a:off x="5219700" y="3213100"/>
            <a:ext cx="2016125" cy="1152525"/>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b="1" i="0" lang="en-US" sz="2400" u="none">
                <a:solidFill>
                  <a:schemeClr val="lt1"/>
                </a:solidFill>
                <a:latin typeface="Lato"/>
                <a:ea typeface="Lato"/>
                <a:cs typeface="Lato"/>
                <a:sym typeface="Lato"/>
              </a:rPr>
              <a:t>Pemeriksaan Bukti Permulaan</a:t>
            </a:r>
            <a:endParaRPr>
              <a:solidFill>
                <a:schemeClr val="lt1"/>
              </a:solidFill>
              <a:latin typeface="Lato"/>
              <a:ea typeface="Lato"/>
              <a:cs typeface="Lato"/>
              <a:sym typeface="Lato"/>
            </a:endParaRPr>
          </a:p>
        </p:txBody>
      </p:sp>
      <p:cxnSp>
        <p:nvCxnSpPr>
          <p:cNvPr id="273" name="Google Shape;273;p11"/>
          <p:cNvCxnSpPr/>
          <p:nvPr/>
        </p:nvCxnSpPr>
        <p:spPr>
          <a:xfrm>
            <a:off x="2934213" y="765163"/>
            <a:ext cx="1835700" cy="0"/>
          </a:xfrm>
          <a:prstGeom prst="straightConnector1">
            <a:avLst/>
          </a:prstGeom>
          <a:noFill/>
          <a:ln cap="flat" cmpd="sng" w="38100">
            <a:solidFill>
              <a:schemeClr val="accent1"/>
            </a:solidFill>
            <a:prstDash val="solid"/>
            <a:round/>
            <a:headEnd len="med" w="med" type="none"/>
            <a:tailEnd len="med" w="med" type="triangle"/>
          </a:ln>
        </p:spPr>
      </p:cxnSp>
      <p:sp>
        <p:nvSpPr>
          <p:cNvPr id="274" name="Google Shape;274;p11"/>
          <p:cNvSpPr txBox="1"/>
          <p:nvPr/>
        </p:nvSpPr>
        <p:spPr>
          <a:xfrm>
            <a:off x="3155975" y="836700"/>
            <a:ext cx="12477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lang="en-US">
                <a:solidFill>
                  <a:schemeClr val="lt1"/>
                </a:solidFill>
                <a:latin typeface="Lato"/>
                <a:ea typeface="Lato"/>
                <a:cs typeface="Lato"/>
                <a:sym typeface="Lato"/>
              </a:rPr>
              <a:t>Dipenuhi WP</a:t>
            </a:r>
            <a:endParaRPr>
              <a:solidFill>
                <a:schemeClr val="lt1"/>
              </a:solidFill>
              <a:latin typeface="Lato"/>
              <a:ea typeface="Lato"/>
              <a:cs typeface="Lato"/>
              <a:sym typeface="Lato"/>
            </a:endParaRPr>
          </a:p>
        </p:txBody>
      </p:sp>
      <p:cxnSp>
        <p:nvCxnSpPr>
          <p:cNvPr id="275" name="Google Shape;275;p11"/>
          <p:cNvCxnSpPr>
            <a:stCxn id="269" idx="3"/>
            <a:endCxn id="270" idx="1"/>
          </p:cNvCxnSpPr>
          <p:nvPr/>
        </p:nvCxnSpPr>
        <p:spPr>
          <a:xfrm flipH="1" rot="10800000">
            <a:off x="2339975" y="2348587"/>
            <a:ext cx="2879700" cy="1803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276" name="Google Shape;276;p11"/>
          <p:cNvCxnSpPr>
            <a:endCxn id="272" idx="1"/>
          </p:cNvCxnSpPr>
          <p:nvPr/>
        </p:nvCxnSpPr>
        <p:spPr>
          <a:xfrm>
            <a:off x="2340000" y="2528763"/>
            <a:ext cx="2879700" cy="1260600"/>
          </a:xfrm>
          <a:prstGeom prst="bentConnector3">
            <a:avLst>
              <a:gd fmla="val 50000" name="adj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2"/>
          <p:cNvSpPr txBox="1"/>
          <p:nvPr/>
        </p:nvSpPr>
        <p:spPr>
          <a:xfrm>
            <a:off x="714300" y="1343025"/>
            <a:ext cx="7715400" cy="4833300"/>
          </a:xfrm>
          <a:prstGeom prst="rect">
            <a:avLst/>
          </a:prstGeom>
          <a:noFill/>
          <a:ln cap="flat" cmpd="sng" w="38100">
            <a:solidFill>
              <a:schemeClr val="lt2"/>
            </a:solidFill>
            <a:prstDash val="solid"/>
            <a:round/>
            <a:headEnd len="sm" w="sm" type="none"/>
            <a:tailEnd len="sm" w="sm" type="none"/>
          </a:ln>
        </p:spPr>
        <p:txBody>
          <a:bodyPr anchorCtr="0" anchor="ctr" bIns="45700" lIns="91425" spcFirstLastPara="1" rIns="91425" wrap="square" tIns="45700">
            <a:spAutoFit/>
          </a:bodyPr>
          <a:lstStyle/>
          <a:p>
            <a:pPr indent="-254000" lvl="1" marL="342900" marR="0" rtl="0" algn="just">
              <a:lnSpc>
                <a:spcPct val="100000"/>
              </a:lnSpc>
              <a:spcBef>
                <a:spcPts val="0"/>
              </a:spcBef>
              <a:spcAft>
                <a:spcPts val="0"/>
              </a:spcAft>
              <a:buClr>
                <a:schemeClr val="lt1"/>
              </a:buClr>
              <a:buSzPts val="2200"/>
              <a:buFont typeface="Lato"/>
              <a:buAutoNum type="alphaLcPeriod"/>
            </a:pPr>
            <a:r>
              <a:rPr i="0" lang="en-US" sz="2200" u="none" cap="none" strike="noStrike">
                <a:solidFill>
                  <a:schemeClr val="lt1"/>
                </a:solidFill>
                <a:latin typeface="Lato"/>
                <a:ea typeface="Lato"/>
                <a:cs typeface="Lato"/>
                <a:sym typeface="Lato"/>
              </a:rPr>
              <a:t>Wajib Pajak tidak memenuhi kewajiban pembukuan/pencatatan, memberikan kesempatan untuk  memasuki ruangan tertentu, dan keterangan lain sehubungan dengan pelaksanaan Pemeriksaan, Wajib Pajak harus menandatangani surat pernyataan penolakan Pemeriksaan.</a:t>
            </a:r>
            <a:endParaRPr i="0" sz="2200" u="none" cap="none" strike="noStrike">
              <a:solidFill>
                <a:schemeClr val="lt1"/>
              </a:solidFill>
              <a:latin typeface="Lato"/>
              <a:ea typeface="Lato"/>
              <a:cs typeface="Lato"/>
              <a:sym typeface="Lato"/>
            </a:endParaRPr>
          </a:p>
          <a:p>
            <a:pPr indent="-254000" lvl="1" marL="342900" marR="0" rtl="0" algn="just">
              <a:lnSpc>
                <a:spcPct val="100000"/>
              </a:lnSpc>
              <a:spcBef>
                <a:spcPts val="0"/>
              </a:spcBef>
              <a:spcAft>
                <a:spcPts val="0"/>
              </a:spcAft>
              <a:buClr>
                <a:schemeClr val="lt1"/>
              </a:buClr>
              <a:buSzPts val="2200"/>
              <a:buFont typeface="Lato"/>
              <a:buAutoNum type="alphaLcPeriod"/>
            </a:pPr>
            <a:r>
              <a:rPr i="0" lang="en-US" sz="2200" u="none" cap="none" strike="noStrike">
                <a:solidFill>
                  <a:schemeClr val="lt1"/>
                </a:solidFill>
                <a:latin typeface="Lato"/>
                <a:ea typeface="Lato"/>
                <a:cs typeface="Lato"/>
                <a:sym typeface="Lato"/>
              </a:rPr>
              <a:t>Wajib Pajak menolak menandatangani surat pernyataan penolakan Pemeriksaan, Pemeriksa Pajak membuat berita acara penolakan Pemeriksaan yang ditandatangani oleh Pemeriksa Pajak.</a:t>
            </a:r>
            <a:endParaRPr i="0" sz="2200" u="none" cap="none" strike="noStrike">
              <a:solidFill>
                <a:schemeClr val="lt1"/>
              </a:solidFill>
              <a:latin typeface="Lato"/>
              <a:ea typeface="Lato"/>
              <a:cs typeface="Lato"/>
              <a:sym typeface="Lato"/>
            </a:endParaRPr>
          </a:p>
          <a:p>
            <a:pPr indent="-254000" lvl="1" marL="342900" marR="0" rtl="0" algn="just">
              <a:lnSpc>
                <a:spcPct val="100000"/>
              </a:lnSpc>
              <a:spcBef>
                <a:spcPts val="0"/>
              </a:spcBef>
              <a:spcAft>
                <a:spcPts val="0"/>
              </a:spcAft>
              <a:buClr>
                <a:schemeClr val="lt1"/>
              </a:buClr>
              <a:buSzPts val="2200"/>
              <a:buFont typeface="Lato"/>
              <a:buAutoNum type="alphaLcPeriod"/>
            </a:pPr>
            <a:r>
              <a:rPr i="0" lang="en-US" sz="2200" u="none" cap="none" strike="noStrike">
                <a:solidFill>
                  <a:schemeClr val="lt1"/>
                </a:solidFill>
                <a:latin typeface="Lato"/>
                <a:ea typeface="Lato"/>
                <a:cs typeface="Lato"/>
                <a:sym typeface="Lato"/>
              </a:rPr>
              <a:t>Wajib Pajak tidak memenuhi panggilan Pemeriksa Pajak dalam rangka Pemeriksaan Kantor, Pemeriksa Pajak membuat berita acara tidak dipenuhinya panggilan Pemeriksaan oleh Wajib Pajak.</a:t>
            </a:r>
            <a:endParaRPr>
              <a:solidFill>
                <a:schemeClr val="lt1"/>
              </a:solidFill>
              <a:latin typeface="Lato"/>
              <a:ea typeface="Lato"/>
              <a:cs typeface="Lato"/>
              <a:sym typeface="Lato"/>
            </a:endParaRPr>
          </a:p>
        </p:txBody>
      </p:sp>
      <p:sp>
        <p:nvSpPr>
          <p:cNvPr id="282" name="Google Shape;282;p12"/>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lang="en-US" sz="3600">
                <a:solidFill>
                  <a:schemeClr val="lt1"/>
                </a:solidFill>
                <a:latin typeface="Trebuchet MS"/>
                <a:ea typeface="Trebuchet MS"/>
                <a:cs typeface="Trebuchet MS"/>
                <a:sym typeface="Trebuchet MS"/>
              </a:rPr>
              <a:t>Penolakan Pemeriksaan</a:t>
            </a:r>
            <a:endParaRPr>
              <a:solidFill>
                <a:schemeClr val="lt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3"/>
          <p:cNvSpPr/>
          <p:nvPr/>
        </p:nvSpPr>
        <p:spPr>
          <a:xfrm>
            <a:off x="357200" y="2781300"/>
            <a:ext cx="8429700" cy="2549400"/>
          </a:xfrm>
          <a:prstGeom prst="roundRect">
            <a:avLst>
              <a:gd fmla="val 16667" name="adj"/>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Libre Franklin"/>
              <a:buNone/>
            </a:pPr>
            <a:r>
              <a:rPr b="1" i="0" lang="en-US" sz="1800" u="none">
                <a:solidFill>
                  <a:schemeClr val="lt1"/>
                </a:solidFill>
                <a:latin typeface="Lato"/>
                <a:ea typeface="Lato"/>
                <a:cs typeface="Lato"/>
                <a:sym typeface="Lato"/>
              </a:rPr>
              <a:t>Surat Pemberitahuan Hasil Pemeriksaan  </a:t>
            </a:r>
            <a:r>
              <a:rPr i="0" lang="en-US" sz="1800" u="none">
                <a:solidFill>
                  <a:schemeClr val="lt1"/>
                </a:solidFill>
                <a:latin typeface="Lato"/>
                <a:ea typeface="Lato"/>
                <a:cs typeface="Lato"/>
                <a:sym typeface="Lato"/>
              </a:rPr>
              <a:t>berisi:</a:t>
            </a:r>
            <a:endParaRPr>
              <a:solidFill>
                <a:schemeClr val="lt1"/>
              </a:solidFill>
              <a:latin typeface="Lato"/>
              <a:ea typeface="Lato"/>
              <a:cs typeface="Lato"/>
              <a:sym typeface="Lato"/>
            </a:endParaRPr>
          </a:p>
          <a:p>
            <a:pPr indent="-114300" lvl="0" marL="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  pos-pos yang dikoreksi, </a:t>
            </a:r>
            <a:endParaRPr>
              <a:solidFill>
                <a:schemeClr val="lt1"/>
              </a:solidFill>
              <a:latin typeface="Lato"/>
              <a:ea typeface="Lato"/>
              <a:cs typeface="Lato"/>
              <a:sym typeface="Lato"/>
            </a:endParaRPr>
          </a:p>
          <a:p>
            <a:pPr indent="-114300" lvl="0" marL="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  nilai koreksi, </a:t>
            </a:r>
            <a:endParaRPr>
              <a:solidFill>
                <a:schemeClr val="lt1"/>
              </a:solidFill>
              <a:latin typeface="Lato"/>
              <a:ea typeface="Lato"/>
              <a:cs typeface="Lato"/>
              <a:sym typeface="Lato"/>
            </a:endParaRPr>
          </a:p>
          <a:p>
            <a:pPr indent="-114300" lvl="0" marL="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 dasar koreksi, </a:t>
            </a:r>
            <a:endParaRPr>
              <a:solidFill>
                <a:schemeClr val="lt1"/>
              </a:solidFill>
              <a:latin typeface="Lato"/>
              <a:ea typeface="Lato"/>
              <a:cs typeface="Lato"/>
              <a:sym typeface="Lato"/>
            </a:endParaRPr>
          </a:p>
          <a:p>
            <a:pPr indent="-114300" lvl="0" marL="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 perhitungan sementara jumlah pokok pajak, </a:t>
            </a:r>
            <a:endParaRPr>
              <a:solidFill>
                <a:schemeClr val="lt1"/>
              </a:solidFill>
              <a:latin typeface="Lato"/>
              <a:ea typeface="Lato"/>
              <a:cs typeface="Lato"/>
              <a:sym typeface="Lato"/>
            </a:endParaRPr>
          </a:p>
          <a:p>
            <a:pPr indent="-114300" lvl="0" marL="0" marR="0" rtl="0" algn="l">
              <a:lnSpc>
                <a:spcPct val="100000"/>
              </a:lnSpc>
              <a:spcBef>
                <a:spcPts val="0"/>
              </a:spcBef>
              <a:spcAft>
                <a:spcPts val="0"/>
              </a:spcAft>
              <a:buClr>
                <a:schemeClr val="lt1"/>
              </a:buClr>
              <a:buSzPts val="1800"/>
              <a:buFont typeface="Lato"/>
              <a:buChar char="-"/>
            </a:pPr>
            <a:r>
              <a:rPr i="0" lang="en-US" sz="1800" u="none">
                <a:solidFill>
                  <a:schemeClr val="lt1"/>
                </a:solidFill>
                <a:latin typeface="Lato"/>
                <a:ea typeface="Lato"/>
                <a:cs typeface="Lato"/>
                <a:sym typeface="Lato"/>
              </a:rPr>
              <a:t> pemberian hak kepada Wajib Pajak untuk hadir dalam Pembahasan Akhir Hasil Pemeriksaan.</a:t>
            </a:r>
            <a:endParaRPr i="0" sz="1800" u="none">
              <a:solidFill>
                <a:schemeClr val="lt1"/>
              </a:solidFill>
              <a:latin typeface="Lato"/>
              <a:ea typeface="Lato"/>
              <a:cs typeface="Lato"/>
              <a:sym typeface="Lato"/>
            </a:endParaRPr>
          </a:p>
        </p:txBody>
      </p:sp>
      <p:sp>
        <p:nvSpPr>
          <p:cNvPr id="288" name="Google Shape;288;p13"/>
          <p:cNvSpPr txBox="1"/>
          <p:nvPr/>
        </p:nvSpPr>
        <p:spPr>
          <a:xfrm>
            <a:off x="531800" y="1357300"/>
            <a:ext cx="1511400" cy="647700"/>
          </a:xfrm>
          <a:prstGeom prst="rect">
            <a:avLst/>
          </a:prstGeom>
          <a:noFill/>
          <a:ln cap="flat" cmpd="sng" w="254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Libre Franklin"/>
              <a:buNone/>
            </a:pPr>
            <a:r>
              <a:rPr i="0" lang="en-US" sz="1800" u="none">
                <a:solidFill>
                  <a:srgbClr val="FFFFFF"/>
                </a:solidFill>
                <a:latin typeface="Lato"/>
                <a:ea typeface="Lato"/>
                <a:cs typeface="Lato"/>
                <a:sym typeface="Lato"/>
              </a:rPr>
              <a:t>Kertas Segel</a:t>
            </a:r>
            <a:endParaRPr>
              <a:latin typeface="Lato"/>
              <a:ea typeface="Lato"/>
              <a:cs typeface="Lato"/>
              <a:sym typeface="Lato"/>
            </a:endParaRPr>
          </a:p>
        </p:txBody>
      </p:sp>
      <p:sp>
        <p:nvSpPr>
          <p:cNvPr id="289" name="Google Shape;289;p13"/>
          <p:cNvSpPr txBox="1"/>
          <p:nvPr/>
        </p:nvSpPr>
        <p:spPr>
          <a:xfrm>
            <a:off x="2771775" y="1357312"/>
            <a:ext cx="1800300" cy="647700"/>
          </a:xfrm>
          <a:prstGeom prst="rect">
            <a:avLst/>
          </a:prstGeom>
          <a:noFill/>
          <a:ln cap="flat" cmpd="sng" w="254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800"/>
              <a:buFont typeface="Libre Franklin"/>
              <a:buNone/>
            </a:pPr>
            <a:r>
              <a:rPr i="0" lang="en-US" sz="1800" u="none">
                <a:solidFill>
                  <a:srgbClr val="FFFFFF"/>
                </a:solidFill>
                <a:latin typeface="Lato"/>
                <a:ea typeface="Lato"/>
                <a:cs typeface="Lato"/>
                <a:sym typeface="Lato"/>
              </a:rPr>
              <a:t>Ruang/barang</a:t>
            </a:r>
            <a:endParaRPr>
              <a:latin typeface="Lato"/>
              <a:ea typeface="Lato"/>
              <a:cs typeface="Lato"/>
              <a:sym typeface="Lato"/>
            </a:endParaRPr>
          </a:p>
        </p:txBody>
      </p:sp>
      <p:sp>
        <p:nvSpPr>
          <p:cNvPr id="290" name="Google Shape;290;p13"/>
          <p:cNvSpPr txBox="1"/>
          <p:nvPr/>
        </p:nvSpPr>
        <p:spPr>
          <a:xfrm>
            <a:off x="6656387" y="1141412"/>
            <a:ext cx="1800300" cy="1152600"/>
          </a:xfrm>
          <a:prstGeom prst="rect">
            <a:avLst/>
          </a:prstGeom>
          <a:no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171450" lvl="0" marL="171450" marR="0" rtl="0" algn="l">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Buku</a:t>
            </a:r>
            <a:endParaRPr>
              <a:latin typeface="Lato"/>
              <a:ea typeface="Lato"/>
              <a:cs typeface="Lato"/>
              <a:sym typeface="Lato"/>
            </a:endParaRPr>
          </a:p>
          <a:p>
            <a:pPr indent="-171450" lvl="0" marL="171450" marR="0" rtl="0" algn="l">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Catatan</a:t>
            </a:r>
            <a:endParaRPr>
              <a:latin typeface="Lato"/>
              <a:ea typeface="Lato"/>
              <a:cs typeface="Lato"/>
              <a:sym typeface="Lato"/>
            </a:endParaRPr>
          </a:p>
          <a:p>
            <a:pPr indent="-171450" lvl="0" marL="171450" marR="0" rtl="0" algn="l">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Dokumen</a:t>
            </a:r>
            <a:endParaRPr>
              <a:latin typeface="Lato"/>
              <a:ea typeface="Lato"/>
              <a:cs typeface="Lato"/>
              <a:sym typeface="Lato"/>
            </a:endParaRPr>
          </a:p>
          <a:p>
            <a:pPr indent="-171450" lvl="0" marL="171450" marR="0" rtl="0" algn="l">
              <a:lnSpc>
                <a:spcPct val="100000"/>
              </a:lnSpc>
              <a:spcBef>
                <a:spcPts val="0"/>
              </a:spcBef>
              <a:spcAft>
                <a:spcPts val="0"/>
              </a:spcAft>
              <a:buClr>
                <a:srgbClr val="FFFFFF"/>
              </a:buClr>
              <a:buSzPts val="1800"/>
              <a:buFont typeface="Lato"/>
              <a:buChar char="-"/>
            </a:pPr>
            <a:r>
              <a:rPr i="0" lang="en-US" sz="1800" u="none">
                <a:solidFill>
                  <a:srgbClr val="FFFFFF"/>
                </a:solidFill>
                <a:latin typeface="Lato"/>
                <a:ea typeface="Lato"/>
                <a:cs typeface="Lato"/>
                <a:sym typeface="Lato"/>
              </a:rPr>
              <a:t>Data lain</a:t>
            </a:r>
            <a:endParaRPr>
              <a:latin typeface="Lato"/>
              <a:ea typeface="Lato"/>
              <a:cs typeface="Lato"/>
              <a:sym typeface="Lato"/>
            </a:endParaRPr>
          </a:p>
        </p:txBody>
      </p:sp>
      <p:sp>
        <p:nvSpPr>
          <p:cNvPr id="291" name="Google Shape;291;p13"/>
          <p:cNvSpPr txBox="1"/>
          <p:nvPr/>
        </p:nvSpPr>
        <p:spPr>
          <a:xfrm>
            <a:off x="7472400" y="6268975"/>
            <a:ext cx="1214400" cy="3693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i="1" lang="en-US" sz="1400" u="none">
                <a:solidFill>
                  <a:schemeClr val="lt1"/>
                </a:solidFill>
                <a:latin typeface="Lato"/>
                <a:ea typeface="Lato"/>
                <a:cs typeface="Lato"/>
                <a:sym typeface="Lato"/>
              </a:rPr>
              <a:t>Pasal 30 (1)</a:t>
            </a:r>
            <a:r>
              <a:rPr i="0" lang="en-US" sz="1800" u="none">
                <a:solidFill>
                  <a:schemeClr val="lt1"/>
                </a:solidFill>
                <a:latin typeface="Lato"/>
                <a:ea typeface="Lato"/>
                <a:cs typeface="Lato"/>
                <a:sym typeface="Lato"/>
              </a:rPr>
              <a:t> </a:t>
            </a:r>
            <a:endParaRPr>
              <a:solidFill>
                <a:schemeClr val="lt1"/>
              </a:solidFill>
              <a:latin typeface="Lato"/>
              <a:ea typeface="Lato"/>
              <a:cs typeface="Lato"/>
              <a:sym typeface="Lato"/>
            </a:endParaRPr>
          </a:p>
        </p:txBody>
      </p:sp>
      <p:sp>
        <p:nvSpPr>
          <p:cNvPr id="292" name="Google Shape;292;p13"/>
          <p:cNvSpPr txBox="1"/>
          <p:nvPr/>
        </p:nvSpPr>
        <p:spPr>
          <a:xfrm>
            <a:off x="457200" y="460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lang="en-US" sz="3600">
                <a:solidFill>
                  <a:schemeClr val="lt1"/>
                </a:solidFill>
                <a:latin typeface="Lato"/>
                <a:ea typeface="Lato"/>
                <a:cs typeface="Lato"/>
                <a:sym typeface="Lato"/>
              </a:rPr>
              <a:t>Penyegelan</a:t>
            </a:r>
            <a:endParaRPr>
              <a:solidFill>
                <a:schemeClr val="lt1"/>
              </a:solidFill>
              <a:latin typeface="Lato"/>
              <a:ea typeface="Lato"/>
              <a:cs typeface="Lato"/>
              <a:sym typeface="Lato"/>
            </a:endParaRPr>
          </a:p>
        </p:txBody>
      </p:sp>
      <p:cxnSp>
        <p:nvCxnSpPr>
          <p:cNvPr id="293" name="Google Shape;293;p13"/>
          <p:cNvCxnSpPr/>
          <p:nvPr/>
        </p:nvCxnSpPr>
        <p:spPr>
          <a:xfrm>
            <a:off x="2119275" y="1681162"/>
            <a:ext cx="576300" cy="0"/>
          </a:xfrm>
          <a:prstGeom prst="straightConnector1">
            <a:avLst/>
          </a:prstGeom>
          <a:noFill/>
          <a:ln cap="flat" cmpd="sng" w="28575">
            <a:solidFill>
              <a:schemeClr val="lt1"/>
            </a:solidFill>
            <a:prstDash val="solid"/>
            <a:round/>
            <a:headEnd len="med" w="med" type="none"/>
            <a:tailEnd len="med" w="med" type="triangle"/>
          </a:ln>
        </p:spPr>
      </p:cxnSp>
      <p:cxnSp>
        <p:nvCxnSpPr>
          <p:cNvPr id="294" name="Google Shape;294;p13"/>
          <p:cNvCxnSpPr/>
          <p:nvPr/>
        </p:nvCxnSpPr>
        <p:spPr>
          <a:xfrm>
            <a:off x="4684425" y="1717712"/>
            <a:ext cx="1752600" cy="0"/>
          </a:xfrm>
          <a:prstGeom prst="straightConnector1">
            <a:avLst/>
          </a:prstGeom>
          <a:noFill/>
          <a:ln cap="flat" cmpd="sng" w="28575">
            <a:solidFill>
              <a:schemeClr val="lt1"/>
            </a:solidFill>
            <a:prstDash val="solid"/>
            <a:round/>
            <a:headEnd len="med" w="med" type="none"/>
            <a:tailEnd len="med" w="med" type="triangle"/>
          </a:ln>
        </p:spPr>
      </p:cxnSp>
      <p:sp>
        <p:nvSpPr>
          <p:cNvPr id="295" name="Google Shape;295;p13"/>
          <p:cNvSpPr txBox="1"/>
          <p:nvPr/>
        </p:nvSpPr>
        <p:spPr>
          <a:xfrm>
            <a:off x="4953525" y="1724313"/>
            <a:ext cx="1214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1" i="1" lang="en-US">
                <a:solidFill>
                  <a:schemeClr val="lt1"/>
                </a:solidFill>
                <a:latin typeface="Lato"/>
                <a:ea typeface="Lato"/>
                <a:cs typeface="Lato"/>
                <a:sym typeface="Lato"/>
              </a:rPr>
              <a:t>Patut diduga</a:t>
            </a:r>
            <a:endParaRPr b="1">
              <a:solidFill>
                <a:schemeClr val="lt1"/>
              </a:solidFill>
              <a:latin typeface="Lato"/>
              <a:ea typeface="Lato"/>
              <a:cs typeface="Lato"/>
              <a:sym typeface="La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14"/>
          <p:cNvSpPr/>
          <p:nvPr/>
        </p:nvSpPr>
        <p:spPr>
          <a:xfrm>
            <a:off x="395287" y="908050"/>
            <a:ext cx="8429625" cy="4706937"/>
          </a:xfrm>
          <a:prstGeom prst="roundRect">
            <a:avLst>
              <a:gd fmla="val 16667" name="adj"/>
            </a:avLst>
          </a:prstGeom>
          <a:solidFill>
            <a:schemeClr val="lt1"/>
          </a:solid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just">
              <a:lnSpc>
                <a:spcPct val="100000"/>
              </a:lnSpc>
              <a:spcBef>
                <a:spcPts val="0"/>
              </a:spcBef>
              <a:spcAft>
                <a:spcPts val="0"/>
              </a:spcAft>
              <a:buClr>
                <a:schemeClr val="dk1"/>
              </a:buClr>
              <a:buSzPts val="2400"/>
              <a:buFont typeface="Libre Franklin"/>
              <a:buNone/>
            </a:pPr>
            <a:r>
              <a:rPr b="1" i="0" lang="en-US" sz="2400" u="none">
                <a:solidFill>
                  <a:schemeClr val="dk1"/>
                </a:solidFill>
                <a:latin typeface="Lato"/>
                <a:ea typeface="Lato"/>
                <a:cs typeface="Lato"/>
                <a:sym typeface="Lato"/>
              </a:rPr>
              <a:t>Bukti permulaan adalah</a:t>
            </a:r>
            <a:r>
              <a:rPr i="0" lang="en-US" sz="2400" u="none">
                <a:solidFill>
                  <a:schemeClr val="dk1"/>
                </a:solidFill>
                <a:latin typeface="Lato"/>
                <a:ea typeface="Lato"/>
                <a:cs typeface="Lato"/>
                <a:sym typeface="Lato"/>
              </a:rPr>
              <a:t> keadaan dan atau bukti-bukti, baik berupa keterangan, tulisan, perbuatan, atau benda-benda yang dapat memberikan petunjuk bahwa suatu tindak pidana sedang atau telah terjadi yang dilakukan oleh Wajib Pajak yang dapat menimbulkan kerugian pada Negara.</a:t>
            </a:r>
            <a:endParaRPr>
              <a:latin typeface="Lato"/>
              <a:ea typeface="Lato"/>
              <a:cs typeface="Lato"/>
              <a:sym typeface="Lato"/>
            </a:endParaRPr>
          </a:p>
          <a:p>
            <a:pPr indent="0" lvl="0" marL="0" marR="0" rtl="0" algn="just">
              <a:lnSpc>
                <a:spcPct val="100000"/>
              </a:lnSpc>
              <a:spcBef>
                <a:spcPts val="0"/>
              </a:spcBef>
              <a:spcAft>
                <a:spcPts val="0"/>
              </a:spcAft>
              <a:buClr>
                <a:schemeClr val="lt1"/>
              </a:buClr>
              <a:buSzPts val="2400"/>
              <a:buFont typeface="Arial"/>
              <a:buNone/>
            </a:pPr>
            <a:r>
              <a:t/>
            </a:r>
            <a:endParaRPr i="0" sz="2400" u="none">
              <a:solidFill>
                <a:schemeClr val="dk1"/>
              </a:solidFill>
              <a:latin typeface="Lato"/>
              <a:ea typeface="Lato"/>
              <a:cs typeface="Lato"/>
              <a:sym typeface="Lato"/>
            </a:endParaRPr>
          </a:p>
          <a:p>
            <a:pPr indent="0" lvl="0" marL="0" marR="0" rtl="0" algn="just">
              <a:lnSpc>
                <a:spcPct val="100000"/>
              </a:lnSpc>
              <a:spcBef>
                <a:spcPts val="0"/>
              </a:spcBef>
              <a:spcAft>
                <a:spcPts val="0"/>
              </a:spcAft>
              <a:buClr>
                <a:schemeClr val="dk1"/>
              </a:buClr>
              <a:buSzPts val="2400"/>
              <a:buFont typeface="Libre Franklin"/>
              <a:buNone/>
            </a:pPr>
            <a:r>
              <a:rPr b="1" i="0" lang="en-US" sz="2400" u="none">
                <a:solidFill>
                  <a:schemeClr val="dk1"/>
                </a:solidFill>
                <a:latin typeface="Lato"/>
                <a:ea typeface="Lato"/>
                <a:cs typeface="Lato"/>
                <a:sym typeface="Lato"/>
              </a:rPr>
              <a:t>Pemeriksaan bukti permulaan adalah</a:t>
            </a:r>
            <a:r>
              <a:rPr i="0" lang="en-US" sz="2400" u="none">
                <a:solidFill>
                  <a:schemeClr val="dk1"/>
                </a:solidFill>
                <a:latin typeface="Lato"/>
                <a:ea typeface="Lato"/>
                <a:cs typeface="Lato"/>
                <a:sym typeface="Lato"/>
              </a:rPr>
              <a:t> pemeriksaan yang dilakukan untuk mendapatkan bukti permulaan tentang adanya dugaan telah terjadi tindak pidana di bidang perpajakan.</a:t>
            </a:r>
            <a:endParaRPr>
              <a:latin typeface="Lato"/>
              <a:ea typeface="Lato"/>
              <a:cs typeface="Lato"/>
              <a:sym typeface="La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5"/>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i="0" lang="en-US" sz="3600" u="none">
                <a:solidFill>
                  <a:schemeClr val="lt1"/>
                </a:solidFill>
                <a:latin typeface="Lato"/>
                <a:ea typeface="Lato"/>
                <a:cs typeface="Lato"/>
                <a:sym typeface="Lato"/>
              </a:rPr>
              <a:t>Kewajiban Pihak Ketiga</a:t>
            </a:r>
            <a:br>
              <a:rPr i="0" lang="en-US" sz="3600" u="none">
                <a:solidFill>
                  <a:schemeClr val="lt1"/>
                </a:solidFill>
                <a:latin typeface="Lato"/>
                <a:ea typeface="Lato"/>
                <a:cs typeface="Lato"/>
                <a:sym typeface="Lato"/>
              </a:rPr>
            </a:br>
            <a:r>
              <a:rPr i="0" lang="en-US" sz="2400" u="none">
                <a:solidFill>
                  <a:schemeClr val="lt1"/>
                </a:solidFill>
                <a:latin typeface="Lato"/>
                <a:ea typeface="Lato"/>
                <a:cs typeface="Lato"/>
                <a:sym typeface="Lato"/>
              </a:rPr>
              <a:t>(dalam pemeriksaan)</a:t>
            </a:r>
            <a:endParaRPr>
              <a:solidFill>
                <a:schemeClr val="lt1"/>
              </a:solidFill>
              <a:latin typeface="Lato"/>
              <a:ea typeface="Lato"/>
              <a:cs typeface="Lato"/>
              <a:sym typeface="Lato"/>
            </a:endParaRPr>
          </a:p>
        </p:txBody>
      </p:sp>
      <p:sp>
        <p:nvSpPr>
          <p:cNvPr id="306" name="Google Shape;306;p15"/>
          <p:cNvSpPr txBox="1"/>
          <p:nvPr/>
        </p:nvSpPr>
        <p:spPr>
          <a:xfrm>
            <a:off x="4572000" y="6291262"/>
            <a:ext cx="4572000" cy="267000"/>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i="1" lang="en-US" sz="1400" u="none">
                <a:solidFill>
                  <a:schemeClr val="lt1"/>
                </a:solidFill>
                <a:latin typeface="Lato"/>
                <a:ea typeface="Lato"/>
                <a:cs typeface="Lato"/>
                <a:sym typeface="Lato"/>
              </a:rPr>
              <a:t>*Berdasarkan UU Pasal 35 dan PMK 17/PMK.03/2013 </a:t>
            </a:r>
            <a:endParaRPr>
              <a:solidFill>
                <a:schemeClr val="lt1"/>
              </a:solidFill>
              <a:latin typeface="Lato"/>
              <a:ea typeface="Lato"/>
              <a:cs typeface="Lato"/>
              <a:sym typeface="Lato"/>
            </a:endParaRPr>
          </a:p>
        </p:txBody>
      </p:sp>
      <p:sp>
        <p:nvSpPr>
          <p:cNvPr id="307" name="Google Shape;307;p15"/>
          <p:cNvSpPr/>
          <p:nvPr/>
        </p:nvSpPr>
        <p:spPr>
          <a:xfrm>
            <a:off x="838200" y="1676400"/>
            <a:ext cx="2286000" cy="3429000"/>
          </a:xfrm>
          <a:prstGeom prst="roundRect">
            <a:avLst>
              <a:gd fmla="val 16667" name="adj"/>
            </a:avLst>
          </a:prstGeom>
          <a:solidFill>
            <a:schemeClr val="accent1"/>
          </a:solidFill>
          <a:ln cap="flat" cmpd="sng" w="38100">
            <a:solidFill>
              <a:schemeClr val="lt1"/>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a:solidFill>
                  <a:schemeClr val="lt1"/>
                </a:solidFill>
                <a:latin typeface="Lato"/>
                <a:ea typeface="Lato"/>
                <a:cs typeface="Lato"/>
                <a:sym typeface="Lato"/>
              </a:rPr>
              <a:t>Pihak Ke III</a:t>
            </a:r>
            <a:endParaRPr>
              <a:solidFill>
                <a:schemeClr val="lt1"/>
              </a:solidFill>
              <a:latin typeface="Lato"/>
              <a:ea typeface="Lato"/>
              <a:cs typeface="Lato"/>
              <a:sym typeface="Lato"/>
            </a:endParaRPr>
          </a:p>
        </p:txBody>
      </p:sp>
      <p:grpSp>
        <p:nvGrpSpPr>
          <p:cNvPr id="308" name="Google Shape;308;p15"/>
          <p:cNvGrpSpPr/>
          <p:nvPr/>
        </p:nvGrpSpPr>
        <p:grpSpPr>
          <a:xfrm>
            <a:off x="1066800" y="2286000"/>
            <a:ext cx="2285999" cy="2438399"/>
            <a:chOff x="672" y="1440"/>
            <a:chExt cx="1440" cy="1536"/>
          </a:xfrm>
        </p:grpSpPr>
        <p:sp>
          <p:nvSpPr>
            <p:cNvPr id="309" name="Google Shape;309;p15"/>
            <p:cNvSpPr txBox="1"/>
            <p:nvPr/>
          </p:nvSpPr>
          <p:spPr>
            <a:xfrm>
              <a:off x="672" y="2464"/>
              <a:ext cx="1440" cy="256"/>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chemeClr val="dk1"/>
                  </a:solidFill>
                  <a:latin typeface="Lato"/>
                  <a:ea typeface="Lato"/>
                  <a:cs typeface="Lato"/>
                  <a:sym typeface="Lato"/>
                </a:rPr>
                <a:t>Kantor Administrasi</a:t>
              </a:r>
              <a:endParaRPr>
                <a:solidFill>
                  <a:schemeClr val="dk1"/>
                </a:solidFill>
                <a:latin typeface="Lato"/>
                <a:ea typeface="Lato"/>
                <a:cs typeface="Lato"/>
                <a:sym typeface="Lato"/>
              </a:endParaRPr>
            </a:p>
          </p:txBody>
        </p:sp>
        <p:sp>
          <p:nvSpPr>
            <p:cNvPr id="310" name="Google Shape;310;p15"/>
            <p:cNvSpPr txBox="1"/>
            <p:nvPr/>
          </p:nvSpPr>
          <p:spPr>
            <a:xfrm>
              <a:off x="672" y="2208"/>
              <a:ext cx="1440" cy="256"/>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chemeClr val="dk1"/>
                  </a:solidFill>
                  <a:latin typeface="Lato"/>
                  <a:ea typeface="Lato"/>
                  <a:cs typeface="Lato"/>
                  <a:sym typeface="Lato"/>
                </a:rPr>
                <a:t>Konsultan Pajak</a:t>
              </a:r>
              <a:endParaRPr>
                <a:solidFill>
                  <a:schemeClr val="dk1"/>
                </a:solidFill>
                <a:latin typeface="Lato"/>
                <a:ea typeface="Lato"/>
                <a:cs typeface="Lato"/>
                <a:sym typeface="Lato"/>
              </a:endParaRPr>
            </a:p>
          </p:txBody>
        </p:sp>
        <p:sp>
          <p:nvSpPr>
            <p:cNvPr id="311" name="Google Shape;311;p15"/>
            <p:cNvSpPr txBox="1"/>
            <p:nvPr/>
          </p:nvSpPr>
          <p:spPr>
            <a:xfrm>
              <a:off x="672" y="1952"/>
              <a:ext cx="1440" cy="256"/>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chemeClr val="dk1"/>
                  </a:solidFill>
                  <a:latin typeface="Lato"/>
                  <a:ea typeface="Lato"/>
                  <a:cs typeface="Lato"/>
                  <a:sym typeface="Lato"/>
                </a:rPr>
                <a:t>Notaris</a:t>
              </a:r>
              <a:endParaRPr>
                <a:solidFill>
                  <a:schemeClr val="dk1"/>
                </a:solidFill>
                <a:latin typeface="Lato"/>
                <a:ea typeface="Lato"/>
                <a:cs typeface="Lato"/>
                <a:sym typeface="Lato"/>
              </a:endParaRPr>
            </a:p>
          </p:txBody>
        </p:sp>
        <p:sp>
          <p:nvSpPr>
            <p:cNvPr id="312" name="Google Shape;312;p15"/>
            <p:cNvSpPr txBox="1"/>
            <p:nvPr/>
          </p:nvSpPr>
          <p:spPr>
            <a:xfrm>
              <a:off x="672" y="1696"/>
              <a:ext cx="1440" cy="256"/>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chemeClr val="dk1"/>
                  </a:solidFill>
                  <a:latin typeface="Lato"/>
                  <a:ea typeface="Lato"/>
                  <a:cs typeface="Lato"/>
                  <a:sym typeface="Lato"/>
                </a:rPr>
                <a:t>Akuntan Publik</a:t>
              </a:r>
              <a:endParaRPr>
                <a:solidFill>
                  <a:schemeClr val="dk1"/>
                </a:solidFill>
                <a:latin typeface="Lato"/>
                <a:ea typeface="Lato"/>
                <a:cs typeface="Lato"/>
                <a:sym typeface="Lato"/>
              </a:endParaRPr>
            </a:p>
          </p:txBody>
        </p:sp>
        <p:sp>
          <p:nvSpPr>
            <p:cNvPr id="313" name="Google Shape;313;p15"/>
            <p:cNvSpPr txBox="1"/>
            <p:nvPr/>
          </p:nvSpPr>
          <p:spPr>
            <a:xfrm>
              <a:off x="672" y="1440"/>
              <a:ext cx="1440" cy="256"/>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chemeClr val="dk1"/>
                  </a:solidFill>
                  <a:latin typeface="Lato"/>
                  <a:ea typeface="Lato"/>
                  <a:cs typeface="Lato"/>
                  <a:sym typeface="Lato"/>
                </a:rPr>
                <a:t>Bank</a:t>
              </a:r>
              <a:endParaRPr>
                <a:solidFill>
                  <a:schemeClr val="dk1"/>
                </a:solidFill>
                <a:latin typeface="Lato"/>
                <a:ea typeface="Lato"/>
                <a:cs typeface="Lato"/>
                <a:sym typeface="Lato"/>
              </a:endParaRPr>
            </a:p>
          </p:txBody>
        </p:sp>
        <p:sp>
          <p:nvSpPr>
            <p:cNvPr id="314" name="Google Shape;314;p15"/>
            <p:cNvSpPr txBox="1"/>
            <p:nvPr/>
          </p:nvSpPr>
          <p:spPr>
            <a:xfrm>
              <a:off x="672" y="2720"/>
              <a:ext cx="1440" cy="256"/>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i="0" lang="en-US" sz="1800" u="none">
                  <a:solidFill>
                    <a:schemeClr val="dk1"/>
                  </a:solidFill>
                  <a:latin typeface="Lato"/>
                  <a:ea typeface="Lato"/>
                  <a:cs typeface="Lato"/>
                  <a:sym typeface="Lato"/>
                </a:rPr>
                <a:t>Pihak III lain</a:t>
              </a:r>
              <a:endParaRPr>
                <a:solidFill>
                  <a:schemeClr val="dk1"/>
                </a:solidFill>
                <a:latin typeface="Lato"/>
                <a:ea typeface="Lato"/>
                <a:cs typeface="Lato"/>
                <a:sym typeface="Lato"/>
              </a:endParaRPr>
            </a:p>
          </p:txBody>
        </p:sp>
      </p:grpSp>
      <p:sp>
        <p:nvSpPr>
          <p:cNvPr id="315" name="Google Shape;315;p15"/>
          <p:cNvSpPr/>
          <p:nvPr/>
        </p:nvSpPr>
        <p:spPr>
          <a:xfrm>
            <a:off x="3429000" y="2057400"/>
            <a:ext cx="1828818" cy="2895588"/>
          </a:xfrm>
          <a:custGeom>
            <a:rect b="b" l="l" r="r" t="t"/>
            <a:pathLst>
              <a:path extrusionOk="0" h="21600" w="21600">
                <a:moveTo>
                  <a:pt x="13500" y="0"/>
                </a:moveTo>
                <a:lnTo>
                  <a:pt x="13500" y="1754"/>
                </a:lnTo>
                <a:lnTo>
                  <a:pt x="3375" y="1754"/>
                </a:lnTo>
                <a:lnTo>
                  <a:pt x="3375" y="19846"/>
                </a:lnTo>
                <a:lnTo>
                  <a:pt x="13500" y="19846"/>
                </a:lnTo>
                <a:lnTo>
                  <a:pt x="13500" y="21600"/>
                </a:lnTo>
                <a:lnTo>
                  <a:pt x="21600" y="10800"/>
                </a:lnTo>
                <a:close/>
              </a:path>
              <a:path extrusionOk="0" h="21600" w="21600">
                <a:moveTo>
                  <a:pt x="1350" y="1754"/>
                </a:moveTo>
                <a:lnTo>
                  <a:pt x="1350" y="19846"/>
                </a:lnTo>
                <a:lnTo>
                  <a:pt x="2700" y="19846"/>
                </a:lnTo>
                <a:lnTo>
                  <a:pt x="2700" y="1754"/>
                </a:lnTo>
                <a:close/>
              </a:path>
              <a:path extrusionOk="0" h="21600" w="21600">
                <a:moveTo>
                  <a:pt x="0" y="1754"/>
                </a:moveTo>
                <a:lnTo>
                  <a:pt x="0" y="19846"/>
                </a:lnTo>
                <a:lnTo>
                  <a:pt x="675" y="19846"/>
                </a:lnTo>
                <a:lnTo>
                  <a:pt x="675" y="1754"/>
                </a:lnTo>
                <a:close/>
              </a:path>
            </a:pathLst>
          </a:custGeom>
          <a:solidFill>
            <a:schemeClr val="accent1"/>
          </a:solidFill>
          <a:ln cap="flat" cmpd="sng" w="952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FFFFFF"/>
              </a:buClr>
              <a:buSzPts val="2400"/>
              <a:buFont typeface="Arial"/>
              <a:buNone/>
            </a:pPr>
            <a:r>
              <a:rPr b="1" i="0" lang="en-US" sz="2400" u="none">
                <a:solidFill>
                  <a:schemeClr val="lt1"/>
                </a:solidFill>
                <a:latin typeface="Lato"/>
                <a:ea typeface="Lato"/>
                <a:cs typeface="Lato"/>
                <a:sym typeface="Lato"/>
              </a:rPr>
              <a:t>WAJIB</a:t>
            </a:r>
            <a:endParaRPr>
              <a:solidFill>
                <a:schemeClr val="lt1"/>
              </a:solidFill>
              <a:latin typeface="Lato"/>
              <a:ea typeface="Lato"/>
              <a:cs typeface="Lato"/>
              <a:sym typeface="Lato"/>
            </a:endParaRPr>
          </a:p>
        </p:txBody>
      </p:sp>
      <p:sp>
        <p:nvSpPr>
          <p:cNvPr id="316" name="Google Shape;316;p15"/>
          <p:cNvSpPr/>
          <p:nvPr/>
        </p:nvSpPr>
        <p:spPr>
          <a:xfrm>
            <a:off x="5486400" y="2362200"/>
            <a:ext cx="3088200" cy="2286000"/>
          </a:xfrm>
          <a:prstGeom prst="ellipse">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FFFF"/>
              </a:buClr>
              <a:buSzPts val="2400"/>
              <a:buFont typeface="Trebuchet MS"/>
              <a:buNone/>
            </a:pPr>
            <a:r>
              <a:rPr b="1" i="0" lang="en-US" sz="2400" u="none">
                <a:solidFill>
                  <a:schemeClr val="dk1"/>
                </a:solidFill>
                <a:latin typeface="Lato"/>
                <a:ea typeface="Lato"/>
                <a:cs typeface="Lato"/>
                <a:sym typeface="Lato"/>
              </a:rPr>
              <a:t>memberikan </a:t>
            </a:r>
            <a:endParaRPr>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FFFFFF"/>
              </a:buClr>
              <a:buSzPts val="2400"/>
              <a:buFont typeface="Trebuchet MS"/>
              <a:buNone/>
            </a:pPr>
            <a:r>
              <a:rPr b="1" i="0" lang="en-US" sz="2400" u="none">
                <a:solidFill>
                  <a:schemeClr val="dk1"/>
                </a:solidFill>
                <a:latin typeface="Lato"/>
                <a:ea typeface="Lato"/>
                <a:cs typeface="Lato"/>
                <a:sym typeface="Lato"/>
              </a:rPr>
              <a:t>Keterangan/</a:t>
            </a:r>
            <a:endParaRPr>
              <a:solidFill>
                <a:schemeClr val="dk1"/>
              </a:solidFill>
              <a:latin typeface="Lato"/>
              <a:ea typeface="Lato"/>
              <a:cs typeface="Lato"/>
              <a:sym typeface="Lato"/>
            </a:endParaRPr>
          </a:p>
          <a:p>
            <a:pPr indent="0" lvl="0" marL="0" marR="0" rtl="0" algn="ctr">
              <a:lnSpc>
                <a:spcPct val="100000"/>
              </a:lnSpc>
              <a:spcBef>
                <a:spcPts val="0"/>
              </a:spcBef>
              <a:spcAft>
                <a:spcPts val="0"/>
              </a:spcAft>
              <a:buClr>
                <a:srgbClr val="FFFFFF"/>
              </a:buClr>
              <a:buSzPts val="2400"/>
              <a:buFont typeface="Trebuchet MS"/>
              <a:buNone/>
            </a:pPr>
            <a:r>
              <a:rPr b="1" i="0" lang="en-US" sz="2400" u="none">
                <a:solidFill>
                  <a:schemeClr val="dk1"/>
                </a:solidFill>
                <a:latin typeface="Lato"/>
                <a:ea typeface="Lato"/>
                <a:cs typeface="Lato"/>
                <a:sym typeface="Lato"/>
              </a:rPr>
              <a:t>bukti</a:t>
            </a:r>
            <a:endParaRPr>
              <a:solidFill>
                <a:schemeClr val="dk1"/>
              </a:solidFill>
              <a:latin typeface="Lato"/>
              <a:ea typeface="Lato"/>
              <a:cs typeface="Lato"/>
              <a:sym typeface="Lato"/>
            </a:endParaRPr>
          </a:p>
        </p:txBody>
      </p:sp>
      <p:sp>
        <p:nvSpPr>
          <p:cNvPr id="317" name="Google Shape;317;p15"/>
          <p:cNvSpPr txBox="1"/>
          <p:nvPr/>
        </p:nvSpPr>
        <p:spPr>
          <a:xfrm>
            <a:off x="685800" y="5210175"/>
            <a:ext cx="8305800" cy="587100"/>
          </a:xfrm>
          <a:prstGeom prst="rect">
            <a:avLst/>
          </a:prstGeom>
          <a:noFill/>
          <a:ln>
            <a:noFill/>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1600"/>
              <a:buFont typeface="Trebuchet MS"/>
              <a:buNone/>
            </a:pPr>
            <a:r>
              <a:rPr b="1" i="0" lang="en-US" sz="1600" u="none">
                <a:solidFill>
                  <a:schemeClr val="lt1"/>
                </a:solidFill>
                <a:latin typeface="Lato"/>
                <a:ea typeface="Lato"/>
                <a:cs typeface="Lato"/>
                <a:sym typeface="Lato"/>
              </a:rPr>
              <a:t>Pihak ke III harus memberikan keterangan paling lama 7 hari sejak diterimanya surat permintaan keterangan atau bukti atau surat izin dari pihak yang berwenang</a:t>
            </a:r>
            <a:endParaRPr>
              <a:solidFill>
                <a:schemeClr val="lt1"/>
              </a:solidFill>
              <a:latin typeface="Lato"/>
              <a:ea typeface="Lato"/>
              <a:cs typeface="Lato"/>
              <a:sym typeface="Lato"/>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16"/>
          <p:cNvSpPr txBox="1"/>
          <p:nvPr/>
        </p:nvSpPr>
        <p:spPr>
          <a:xfrm>
            <a:off x="5334000" y="4876800"/>
            <a:ext cx="3352800" cy="990600"/>
          </a:xfrm>
          <a:prstGeom prst="rect">
            <a:avLst/>
          </a:prstGeom>
          <a:solidFill>
            <a:schemeClr val="lt1"/>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23" name="Google Shape;323;p16"/>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i="0" lang="en-US" sz="3600" u="none">
                <a:solidFill>
                  <a:schemeClr val="dk2"/>
                </a:solidFill>
                <a:latin typeface="Lato"/>
                <a:ea typeface="Lato"/>
                <a:cs typeface="Lato"/>
                <a:sym typeface="Lato"/>
              </a:rPr>
              <a:t>Proses Pemeriksaan</a:t>
            </a:r>
            <a:endParaRPr>
              <a:solidFill>
                <a:schemeClr val="dk2"/>
              </a:solidFill>
              <a:latin typeface="Lato"/>
              <a:ea typeface="Lato"/>
              <a:cs typeface="Lato"/>
              <a:sym typeface="Lato"/>
            </a:endParaRPr>
          </a:p>
        </p:txBody>
      </p:sp>
      <p:sp>
        <p:nvSpPr>
          <p:cNvPr id="324" name="Google Shape;324;p16"/>
          <p:cNvSpPr/>
          <p:nvPr/>
        </p:nvSpPr>
        <p:spPr>
          <a:xfrm>
            <a:off x="609600" y="1600200"/>
            <a:ext cx="3505200" cy="1447800"/>
          </a:xfrm>
          <a:prstGeom prst="roundRect">
            <a:avLst>
              <a:gd fmla="val 1238" name="adj"/>
            </a:avLst>
          </a:prstGeom>
          <a:noFill/>
          <a:ln cap="flat" cmpd="sng" w="762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Arial"/>
              <a:buNone/>
            </a:pPr>
            <a:r>
              <a:rPr b="1" i="0" lang="en-US" sz="2800" u="none">
                <a:solidFill>
                  <a:schemeClr val="lt1"/>
                </a:solidFill>
                <a:latin typeface="Lato"/>
                <a:ea typeface="Lato"/>
                <a:cs typeface="Lato"/>
                <a:sym typeface="Lato"/>
              </a:rPr>
              <a:t>PELAKSANAAN</a:t>
            </a:r>
            <a:r>
              <a:rPr lang="en-US" sz="2400">
                <a:solidFill>
                  <a:schemeClr val="lt1"/>
                </a:solidFill>
                <a:latin typeface="Lato"/>
                <a:ea typeface="Lato"/>
                <a:cs typeface="Lato"/>
                <a:sym typeface="Lato"/>
              </a:rPr>
              <a:t> </a:t>
            </a:r>
            <a:r>
              <a:rPr b="1" i="0" lang="en-US" sz="2800" u="none">
                <a:solidFill>
                  <a:schemeClr val="lt1"/>
                </a:solidFill>
                <a:latin typeface="Lato"/>
                <a:ea typeface="Lato"/>
                <a:cs typeface="Lato"/>
                <a:sym typeface="Lato"/>
              </a:rPr>
              <a:t>PEMERIKSAAN</a:t>
            </a:r>
            <a:endParaRPr sz="2400">
              <a:solidFill>
                <a:schemeClr val="lt1"/>
              </a:solidFill>
              <a:latin typeface="Lato"/>
              <a:ea typeface="Lato"/>
              <a:cs typeface="Lato"/>
              <a:sym typeface="Lato"/>
            </a:endParaRPr>
          </a:p>
        </p:txBody>
      </p:sp>
      <p:sp>
        <p:nvSpPr>
          <p:cNvPr id="325" name="Google Shape;325;p16"/>
          <p:cNvSpPr/>
          <p:nvPr/>
        </p:nvSpPr>
        <p:spPr>
          <a:xfrm>
            <a:off x="5562600" y="1676400"/>
            <a:ext cx="2895600" cy="1143000"/>
          </a:xfrm>
          <a:prstGeom prst="roundRect">
            <a:avLst>
              <a:gd fmla="val 1290" name="adj"/>
            </a:avLst>
          </a:prstGeom>
          <a:noFill/>
          <a:ln cap="flat" cmpd="sng" w="762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3600"/>
              <a:buFont typeface="Arial"/>
              <a:buNone/>
            </a:pPr>
            <a:r>
              <a:rPr i="0" lang="en-US" sz="3600" u="none">
                <a:solidFill>
                  <a:schemeClr val="lt1"/>
                </a:solidFill>
                <a:latin typeface="Lato"/>
                <a:ea typeface="Lato"/>
                <a:cs typeface="Lato"/>
                <a:sym typeface="Lato"/>
              </a:rPr>
              <a:t>SPHP</a:t>
            </a:r>
            <a:endParaRPr>
              <a:solidFill>
                <a:schemeClr val="lt1"/>
              </a:solidFill>
              <a:latin typeface="Lato"/>
              <a:ea typeface="Lato"/>
              <a:cs typeface="Lato"/>
              <a:sym typeface="Lato"/>
            </a:endParaRPr>
          </a:p>
        </p:txBody>
      </p:sp>
      <p:grpSp>
        <p:nvGrpSpPr>
          <p:cNvPr id="326" name="Google Shape;326;p16"/>
          <p:cNvGrpSpPr/>
          <p:nvPr/>
        </p:nvGrpSpPr>
        <p:grpSpPr>
          <a:xfrm>
            <a:off x="5718175" y="3200400"/>
            <a:ext cx="2590800" cy="1908175"/>
            <a:chOff x="3602" y="1920"/>
            <a:chExt cx="1632" cy="1202"/>
          </a:xfrm>
        </p:grpSpPr>
        <p:sp>
          <p:nvSpPr>
            <p:cNvPr id="327" name="Google Shape;327;p16"/>
            <p:cNvSpPr/>
            <p:nvPr/>
          </p:nvSpPr>
          <p:spPr>
            <a:xfrm rot="5400000">
              <a:off x="3962" y="1850"/>
              <a:ext cx="912" cy="1632"/>
            </a:xfrm>
            <a:custGeom>
              <a:rect b="b" l="l" r="r" t="t"/>
              <a:pathLst>
                <a:path extrusionOk="0" h="21600" w="21600">
                  <a:moveTo>
                    <a:pt x="13968" y="0"/>
                  </a:moveTo>
                  <a:lnTo>
                    <a:pt x="13968" y="3910"/>
                  </a:lnTo>
                  <a:lnTo>
                    <a:pt x="3375" y="3910"/>
                  </a:lnTo>
                  <a:lnTo>
                    <a:pt x="3375" y="17690"/>
                  </a:lnTo>
                  <a:lnTo>
                    <a:pt x="13968" y="17690"/>
                  </a:lnTo>
                  <a:lnTo>
                    <a:pt x="13968" y="21600"/>
                  </a:lnTo>
                  <a:lnTo>
                    <a:pt x="21600" y="10800"/>
                  </a:lnTo>
                  <a:close/>
                </a:path>
                <a:path extrusionOk="0" h="21600" w="21600">
                  <a:moveTo>
                    <a:pt x="1350" y="3910"/>
                  </a:moveTo>
                  <a:lnTo>
                    <a:pt x="1350" y="17690"/>
                  </a:lnTo>
                  <a:lnTo>
                    <a:pt x="2700" y="17690"/>
                  </a:lnTo>
                  <a:lnTo>
                    <a:pt x="2700" y="3910"/>
                  </a:lnTo>
                  <a:close/>
                </a:path>
                <a:path extrusionOk="0" h="21600" w="21600">
                  <a:moveTo>
                    <a:pt x="0" y="3910"/>
                  </a:moveTo>
                  <a:lnTo>
                    <a:pt x="0" y="17690"/>
                  </a:lnTo>
                  <a:lnTo>
                    <a:pt x="675" y="17690"/>
                  </a:lnTo>
                  <a:lnTo>
                    <a:pt x="675" y="3910"/>
                  </a:lnTo>
                  <a:close/>
                </a:path>
              </a:pathLst>
            </a:custGeom>
            <a:solidFill>
              <a:schemeClr val="lt1"/>
            </a:solidFill>
            <a:ln cap="flat" cmpd="sng" w="952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328" name="Google Shape;328;p16"/>
            <p:cNvSpPr/>
            <p:nvPr/>
          </p:nvSpPr>
          <p:spPr>
            <a:xfrm>
              <a:off x="3863" y="1920"/>
              <a:ext cx="1106" cy="912"/>
            </a:xfrm>
            <a:prstGeom prst="ellipse">
              <a:avLst/>
            </a:prstGeom>
            <a:solidFill>
              <a:schemeClr val="accent1"/>
            </a:solidFill>
            <a:ln cap="flat" cmpd="sng" w="9525">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FFFF"/>
                </a:buClr>
                <a:buSzPts val="1800"/>
                <a:buFont typeface="Arial"/>
                <a:buNone/>
              </a:pPr>
              <a:r>
                <a:rPr b="1" i="1" lang="en-US" sz="1700" u="none">
                  <a:solidFill>
                    <a:srgbClr val="FFFFFF"/>
                  </a:solidFill>
                  <a:latin typeface="Lato"/>
                  <a:ea typeface="Lato"/>
                  <a:cs typeface="Lato"/>
                  <a:sym typeface="Lato"/>
                </a:rPr>
                <a:t>Closing</a:t>
              </a:r>
              <a:endParaRPr sz="1300">
                <a:latin typeface="Lato"/>
                <a:ea typeface="Lato"/>
                <a:cs typeface="Lato"/>
                <a:sym typeface="Lato"/>
              </a:endParaRPr>
            </a:p>
            <a:p>
              <a:pPr indent="0" lvl="0" marL="0" marR="0" rtl="0" algn="ctr">
                <a:lnSpc>
                  <a:spcPct val="100000"/>
                </a:lnSpc>
                <a:spcBef>
                  <a:spcPts val="0"/>
                </a:spcBef>
                <a:spcAft>
                  <a:spcPts val="0"/>
                </a:spcAft>
                <a:buClr>
                  <a:srgbClr val="FFFFFF"/>
                </a:buClr>
                <a:buSzPts val="1800"/>
                <a:buFont typeface="Arial"/>
                <a:buNone/>
              </a:pPr>
              <a:r>
                <a:rPr b="1" i="1" lang="en-US" sz="1700" u="none">
                  <a:solidFill>
                    <a:srgbClr val="FFFFFF"/>
                  </a:solidFill>
                  <a:latin typeface="Lato"/>
                  <a:ea typeface="Lato"/>
                  <a:cs typeface="Lato"/>
                  <a:sym typeface="Lato"/>
                </a:rPr>
                <a:t>Conference</a:t>
              </a:r>
              <a:endParaRPr sz="1300">
                <a:latin typeface="Lato"/>
                <a:ea typeface="Lato"/>
                <a:cs typeface="Lato"/>
                <a:sym typeface="Lato"/>
              </a:endParaRPr>
            </a:p>
          </p:txBody>
        </p:sp>
      </p:grpSp>
      <p:sp>
        <p:nvSpPr>
          <p:cNvPr id="329" name="Google Shape;329;p16"/>
          <p:cNvSpPr/>
          <p:nvPr/>
        </p:nvSpPr>
        <p:spPr>
          <a:xfrm>
            <a:off x="7010400" y="5029200"/>
            <a:ext cx="1600200" cy="685800"/>
          </a:xfrm>
          <a:prstGeom prst="roundRect">
            <a:avLst>
              <a:gd fmla="val 16667" name="adj"/>
            </a:avLst>
          </a:prstGeom>
          <a:solidFill>
            <a:schemeClr val="accen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3200"/>
              <a:buFont typeface="Trebuchet MS"/>
              <a:buNone/>
            </a:pPr>
            <a:r>
              <a:rPr lang="en-US" sz="3200">
                <a:solidFill>
                  <a:schemeClr val="lt1"/>
                </a:solidFill>
                <a:latin typeface="Lato"/>
                <a:ea typeface="Lato"/>
                <a:cs typeface="Lato"/>
                <a:sym typeface="Lato"/>
              </a:rPr>
              <a:t>SKP</a:t>
            </a:r>
            <a:endParaRPr>
              <a:solidFill>
                <a:schemeClr val="lt1"/>
              </a:solidFill>
              <a:latin typeface="Lato"/>
              <a:ea typeface="Lato"/>
              <a:cs typeface="Lato"/>
              <a:sym typeface="Lato"/>
            </a:endParaRPr>
          </a:p>
        </p:txBody>
      </p:sp>
      <p:sp>
        <p:nvSpPr>
          <p:cNvPr id="330" name="Google Shape;330;p16"/>
          <p:cNvSpPr/>
          <p:nvPr/>
        </p:nvSpPr>
        <p:spPr>
          <a:xfrm>
            <a:off x="5410200" y="5029200"/>
            <a:ext cx="1600200" cy="685800"/>
          </a:xfrm>
          <a:prstGeom prst="roundRect">
            <a:avLst>
              <a:gd fmla="val 16667" name="adj"/>
            </a:avLst>
          </a:prstGeom>
          <a:solidFill>
            <a:schemeClr val="accent1"/>
          </a:solid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0000"/>
              </a:buClr>
              <a:buSzPts val="3200"/>
              <a:buFont typeface="Trebuchet MS"/>
              <a:buNone/>
            </a:pPr>
            <a:r>
              <a:rPr i="0" lang="en-US" sz="3200" u="none">
                <a:solidFill>
                  <a:schemeClr val="lt1"/>
                </a:solidFill>
                <a:latin typeface="Lato"/>
                <a:ea typeface="Lato"/>
                <a:cs typeface="Lato"/>
                <a:sym typeface="Lato"/>
              </a:rPr>
              <a:t>STP </a:t>
            </a:r>
            <a:endParaRPr>
              <a:solidFill>
                <a:schemeClr val="lt1"/>
              </a:solidFill>
              <a:latin typeface="Lato"/>
              <a:ea typeface="Lato"/>
              <a:cs typeface="Lato"/>
              <a:sym typeface="Lato"/>
            </a:endParaRPr>
          </a:p>
        </p:txBody>
      </p:sp>
      <p:cxnSp>
        <p:nvCxnSpPr>
          <p:cNvPr id="331" name="Google Shape;331;p16"/>
          <p:cNvCxnSpPr/>
          <p:nvPr/>
        </p:nvCxnSpPr>
        <p:spPr>
          <a:xfrm>
            <a:off x="4365300" y="2262150"/>
            <a:ext cx="1033500" cy="0"/>
          </a:xfrm>
          <a:prstGeom prst="straightConnector1">
            <a:avLst/>
          </a:prstGeom>
          <a:noFill/>
          <a:ln cap="flat" cmpd="sng" w="76200">
            <a:solidFill>
              <a:schemeClr val="lt1"/>
            </a:solidFill>
            <a:prstDash val="solid"/>
            <a:round/>
            <a:headEnd len="med" w="med" type="none"/>
            <a:tailEnd len="med" w="med" type="triangle"/>
          </a:ln>
        </p:spPr>
      </p:cxnSp>
      <p:cxnSp>
        <p:nvCxnSpPr>
          <p:cNvPr id="332" name="Google Shape;332;p16"/>
          <p:cNvCxnSpPr>
            <a:stCxn id="325" idx="2"/>
            <a:endCxn id="328" idx="0"/>
          </p:cNvCxnSpPr>
          <p:nvPr/>
        </p:nvCxnSpPr>
        <p:spPr>
          <a:xfrm>
            <a:off x="7010400" y="2819400"/>
            <a:ext cx="0" cy="381000"/>
          </a:xfrm>
          <a:prstGeom prst="straightConnector1">
            <a:avLst/>
          </a:prstGeom>
          <a:noFill/>
          <a:ln cap="flat" cmpd="sng" w="19050">
            <a:solidFill>
              <a:schemeClr val="lt1"/>
            </a:solidFill>
            <a:prstDash val="solid"/>
            <a:round/>
            <a:headEnd len="med" w="med" type="none"/>
            <a:tailEnd len="med" w="med" type="triangle"/>
          </a:ln>
        </p:spPr>
      </p:cxn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17"/>
          <p:cNvSpPr txBox="1"/>
          <p:nvPr/>
        </p:nvSpPr>
        <p:spPr>
          <a:xfrm>
            <a:off x="395275" y="260350"/>
            <a:ext cx="7667700" cy="9852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chemeClr val="dk1"/>
              </a:buClr>
              <a:buSzPts val="2800"/>
              <a:buFont typeface="Arial"/>
              <a:buNone/>
            </a:pPr>
            <a:r>
              <a:rPr b="1" i="0" lang="en-US" sz="2900" u="none">
                <a:solidFill>
                  <a:schemeClr val="lt1"/>
                </a:solidFill>
                <a:latin typeface="Lato"/>
                <a:ea typeface="Lato"/>
                <a:cs typeface="Lato"/>
                <a:sym typeface="Lato"/>
              </a:rPr>
              <a:t>Pembahasan Akhir Hasil Pemeriksaan (</a:t>
            </a:r>
            <a:r>
              <a:rPr b="1" i="1" lang="en-US" sz="2900" u="none">
                <a:solidFill>
                  <a:schemeClr val="lt1"/>
                </a:solidFill>
                <a:latin typeface="Lato"/>
                <a:ea typeface="Lato"/>
                <a:cs typeface="Lato"/>
                <a:sym typeface="Lato"/>
              </a:rPr>
              <a:t>Closing Conference</a:t>
            </a:r>
            <a:r>
              <a:rPr b="1" i="0" lang="en-US" sz="2900" u="none">
                <a:solidFill>
                  <a:schemeClr val="lt1"/>
                </a:solidFill>
                <a:latin typeface="Lato"/>
                <a:ea typeface="Lato"/>
                <a:cs typeface="Lato"/>
                <a:sym typeface="Lato"/>
              </a:rPr>
              <a:t>)</a:t>
            </a:r>
            <a:endParaRPr sz="2900">
              <a:solidFill>
                <a:schemeClr val="lt1"/>
              </a:solidFill>
              <a:latin typeface="Lato"/>
              <a:ea typeface="Lato"/>
              <a:cs typeface="Lato"/>
              <a:sym typeface="Lato"/>
            </a:endParaRPr>
          </a:p>
        </p:txBody>
      </p:sp>
      <p:sp>
        <p:nvSpPr>
          <p:cNvPr id="338" name="Google Shape;338;p17"/>
          <p:cNvSpPr txBox="1"/>
          <p:nvPr/>
        </p:nvSpPr>
        <p:spPr>
          <a:xfrm>
            <a:off x="827087" y="1628775"/>
            <a:ext cx="1657350" cy="792162"/>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Wajib Pajak</a:t>
            </a:r>
            <a:endParaRPr>
              <a:latin typeface="Lato"/>
              <a:ea typeface="Lato"/>
              <a:cs typeface="Lato"/>
              <a:sym typeface="Lato"/>
            </a:endParaRPr>
          </a:p>
        </p:txBody>
      </p:sp>
      <p:sp>
        <p:nvSpPr>
          <p:cNvPr id="339" name="Google Shape;339;p17"/>
          <p:cNvSpPr txBox="1"/>
          <p:nvPr/>
        </p:nvSpPr>
        <p:spPr>
          <a:xfrm>
            <a:off x="827087" y="2565400"/>
            <a:ext cx="1657350" cy="719137"/>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Pemeriksa</a:t>
            </a:r>
            <a:endParaRPr>
              <a:latin typeface="Lato"/>
              <a:ea typeface="Lato"/>
              <a:cs typeface="Lato"/>
              <a:sym typeface="Lato"/>
            </a:endParaRPr>
          </a:p>
        </p:txBody>
      </p:sp>
      <p:sp>
        <p:nvSpPr>
          <p:cNvPr id="340" name="Google Shape;340;p17"/>
          <p:cNvSpPr txBox="1"/>
          <p:nvPr/>
        </p:nvSpPr>
        <p:spPr>
          <a:xfrm>
            <a:off x="3348037" y="2133600"/>
            <a:ext cx="1655762" cy="647700"/>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Temuan / Koreksi</a:t>
            </a:r>
            <a:endParaRPr>
              <a:latin typeface="Lato"/>
              <a:ea typeface="Lato"/>
              <a:cs typeface="Lato"/>
              <a:sym typeface="Lato"/>
            </a:endParaRPr>
          </a:p>
        </p:txBody>
      </p:sp>
      <p:sp>
        <p:nvSpPr>
          <p:cNvPr id="341" name="Google Shape;341;p17"/>
          <p:cNvSpPr txBox="1"/>
          <p:nvPr/>
        </p:nvSpPr>
        <p:spPr>
          <a:xfrm>
            <a:off x="6758812" y="2097887"/>
            <a:ext cx="1655700" cy="719100"/>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Berita Acara</a:t>
            </a:r>
            <a:endParaRPr>
              <a:latin typeface="Lato"/>
              <a:ea typeface="Lato"/>
              <a:cs typeface="Lato"/>
              <a:sym typeface="Lato"/>
            </a:endParaRPr>
          </a:p>
        </p:txBody>
      </p:sp>
      <p:sp>
        <p:nvSpPr>
          <p:cNvPr id="342" name="Google Shape;342;p17"/>
          <p:cNvSpPr txBox="1"/>
          <p:nvPr/>
        </p:nvSpPr>
        <p:spPr>
          <a:xfrm>
            <a:off x="2124075" y="5300662"/>
            <a:ext cx="1655762" cy="720725"/>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Wajib Pajak</a:t>
            </a:r>
            <a:endParaRPr>
              <a:latin typeface="Lato"/>
              <a:ea typeface="Lato"/>
              <a:cs typeface="Lato"/>
              <a:sym typeface="Lato"/>
            </a:endParaRPr>
          </a:p>
        </p:txBody>
      </p:sp>
      <p:sp>
        <p:nvSpPr>
          <p:cNvPr id="343" name="Google Shape;343;p17"/>
          <p:cNvSpPr txBox="1"/>
          <p:nvPr/>
        </p:nvSpPr>
        <p:spPr>
          <a:xfrm>
            <a:off x="4787900" y="5300662"/>
            <a:ext cx="2087562" cy="649287"/>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Pemeriksa</a:t>
            </a:r>
            <a:endParaRPr>
              <a:latin typeface="Lato"/>
              <a:ea typeface="Lato"/>
              <a:cs typeface="Lato"/>
              <a:sym typeface="Lato"/>
            </a:endParaRPr>
          </a:p>
        </p:txBody>
      </p:sp>
      <p:sp>
        <p:nvSpPr>
          <p:cNvPr id="344" name="Google Shape;344;p17"/>
          <p:cNvSpPr/>
          <p:nvPr/>
        </p:nvSpPr>
        <p:spPr>
          <a:xfrm>
            <a:off x="3995737" y="5445125"/>
            <a:ext cx="288925" cy="341312"/>
          </a:xfrm>
          <a:prstGeom prst="chevron">
            <a:avLst>
              <a:gd fmla="val 10800" name="adj"/>
            </a:avLst>
          </a:prstGeom>
          <a:solidFill>
            <a:schemeClr val="accent1"/>
          </a:solidFill>
          <a:ln cap="flat" cmpd="sng" w="25400">
            <a:solidFill>
              <a:srgbClr val="B0761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sp>
        <p:nvSpPr>
          <p:cNvPr id="345" name="Google Shape;345;p17"/>
          <p:cNvSpPr/>
          <p:nvPr/>
        </p:nvSpPr>
        <p:spPr>
          <a:xfrm rot="10800000">
            <a:off x="4284662" y="5445125"/>
            <a:ext cx="287337" cy="341312"/>
          </a:xfrm>
          <a:prstGeom prst="chevron">
            <a:avLst>
              <a:gd fmla="val 10800" name="adj"/>
            </a:avLst>
          </a:prstGeom>
          <a:solidFill>
            <a:schemeClr val="accent1"/>
          </a:solidFill>
          <a:ln cap="flat" cmpd="sng" w="25400">
            <a:solidFill>
              <a:srgbClr val="B0761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lt1"/>
              </a:solidFill>
              <a:latin typeface="Arial"/>
              <a:ea typeface="Arial"/>
              <a:cs typeface="Arial"/>
              <a:sym typeface="Arial"/>
            </a:endParaRPr>
          </a:p>
        </p:txBody>
      </p:sp>
      <p:cxnSp>
        <p:nvCxnSpPr>
          <p:cNvPr id="346" name="Google Shape;346;p17"/>
          <p:cNvCxnSpPr>
            <a:stCxn id="338" idx="3"/>
            <a:endCxn id="340" idx="1"/>
          </p:cNvCxnSpPr>
          <p:nvPr/>
        </p:nvCxnSpPr>
        <p:spPr>
          <a:xfrm>
            <a:off x="2484437" y="2024856"/>
            <a:ext cx="863700" cy="432600"/>
          </a:xfrm>
          <a:prstGeom prst="bentConnector3">
            <a:avLst>
              <a:gd fmla="val 49994" name="adj1"/>
            </a:avLst>
          </a:prstGeom>
          <a:noFill/>
          <a:ln cap="flat" cmpd="sng" w="38100">
            <a:solidFill>
              <a:schemeClr val="lt1"/>
            </a:solidFill>
            <a:prstDash val="solid"/>
            <a:round/>
            <a:headEnd len="med" w="med" type="none"/>
            <a:tailEnd len="med" w="med" type="none"/>
          </a:ln>
        </p:spPr>
      </p:cxnSp>
      <p:cxnSp>
        <p:nvCxnSpPr>
          <p:cNvPr id="347" name="Google Shape;347;p17"/>
          <p:cNvCxnSpPr>
            <a:stCxn id="339" idx="3"/>
            <a:endCxn id="340" idx="1"/>
          </p:cNvCxnSpPr>
          <p:nvPr/>
        </p:nvCxnSpPr>
        <p:spPr>
          <a:xfrm flipH="1" rot="10800000">
            <a:off x="2484437" y="2457569"/>
            <a:ext cx="863700" cy="467400"/>
          </a:xfrm>
          <a:prstGeom prst="bentConnector3">
            <a:avLst>
              <a:gd fmla="val 49994" name="adj1"/>
            </a:avLst>
          </a:prstGeom>
          <a:noFill/>
          <a:ln cap="flat" cmpd="sng" w="38100">
            <a:solidFill>
              <a:schemeClr val="lt1"/>
            </a:solidFill>
            <a:prstDash val="solid"/>
            <a:round/>
            <a:headEnd len="med" w="med" type="none"/>
            <a:tailEnd len="med" w="med" type="none"/>
          </a:ln>
        </p:spPr>
      </p:cxnSp>
      <p:cxnSp>
        <p:nvCxnSpPr>
          <p:cNvPr id="348" name="Google Shape;348;p17"/>
          <p:cNvCxnSpPr/>
          <p:nvPr/>
        </p:nvCxnSpPr>
        <p:spPr>
          <a:xfrm>
            <a:off x="5364550" y="2457450"/>
            <a:ext cx="1033500" cy="0"/>
          </a:xfrm>
          <a:prstGeom prst="straightConnector1">
            <a:avLst/>
          </a:prstGeom>
          <a:noFill/>
          <a:ln cap="flat" cmpd="sng" w="76200">
            <a:solidFill>
              <a:schemeClr val="lt1"/>
            </a:solidFill>
            <a:prstDash val="solid"/>
            <a:round/>
            <a:headEnd len="med" w="med" type="none"/>
            <a:tailEnd len="med" w="med" type="triangle"/>
          </a:ln>
        </p:spPr>
      </p:cxnSp>
      <p:sp>
        <p:nvSpPr>
          <p:cNvPr id="349" name="Google Shape;349;p17"/>
          <p:cNvSpPr txBox="1"/>
          <p:nvPr/>
        </p:nvSpPr>
        <p:spPr>
          <a:xfrm>
            <a:off x="5224475" y="2615163"/>
            <a:ext cx="1214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FF0000"/>
              </a:buClr>
              <a:buSzPts val="1400"/>
              <a:buFont typeface="Arial"/>
              <a:buNone/>
            </a:pPr>
            <a:r>
              <a:rPr b="1" i="1" lang="en-US">
                <a:solidFill>
                  <a:schemeClr val="lt1"/>
                </a:solidFill>
                <a:latin typeface="Lato"/>
                <a:ea typeface="Lato"/>
                <a:cs typeface="Lato"/>
                <a:sym typeface="Lato"/>
              </a:rPr>
              <a:t>Setuju/Tidak</a:t>
            </a:r>
            <a:endParaRPr b="1">
              <a:solidFill>
                <a:schemeClr val="lt1"/>
              </a:solidFill>
              <a:latin typeface="Lato"/>
              <a:ea typeface="Lato"/>
              <a:cs typeface="Lato"/>
              <a:sym typeface="Lato"/>
            </a:endParaRPr>
          </a:p>
        </p:txBody>
      </p:sp>
      <p:sp>
        <p:nvSpPr>
          <p:cNvPr id="350" name="Google Shape;350;p17"/>
          <p:cNvSpPr txBox="1"/>
          <p:nvPr/>
        </p:nvSpPr>
        <p:spPr>
          <a:xfrm>
            <a:off x="3456812" y="3574912"/>
            <a:ext cx="1655700" cy="719100"/>
          </a:xfrm>
          <a:prstGeom prst="rect">
            <a:avLst/>
          </a:prstGeom>
          <a:solidFill>
            <a:schemeClr val="lt1"/>
          </a:solidFill>
          <a:ln cap="flat" cmpd="sng" w="28575">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400"/>
              <a:buFont typeface="Libre Franklin"/>
              <a:buNone/>
            </a:pPr>
            <a:r>
              <a:rPr lang="en-US" sz="2400">
                <a:solidFill>
                  <a:schemeClr val="dk1"/>
                </a:solidFill>
                <a:latin typeface="Lato"/>
                <a:ea typeface="Lato"/>
                <a:cs typeface="Lato"/>
                <a:sym typeface="Lato"/>
              </a:rPr>
              <a:t>Tim Pembahas</a:t>
            </a:r>
            <a:endParaRPr>
              <a:latin typeface="Lato"/>
              <a:ea typeface="Lato"/>
              <a:cs typeface="Lato"/>
              <a:sym typeface="Lato"/>
            </a:endParaRPr>
          </a:p>
        </p:txBody>
      </p:sp>
      <p:cxnSp>
        <p:nvCxnSpPr>
          <p:cNvPr id="351" name="Google Shape;351;p17"/>
          <p:cNvCxnSpPr/>
          <p:nvPr/>
        </p:nvCxnSpPr>
        <p:spPr>
          <a:xfrm>
            <a:off x="4284650" y="4474325"/>
            <a:ext cx="0" cy="832500"/>
          </a:xfrm>
          <a:prstGeom prst="straightConnector1">
            <a:avLst/>
          </a:prstGeom>
          <a:noFill/>
          <a:ln cap="flat" cmpd="sng" w="76200">
            <a:solidFill>
              <a:schemeClr val="lt1"/>
            </a:solidFill>
            <a:prstDash val="solid"/>
            <a:round/>
            <a:headEnd len="med" w="med" type="none"/>
            <a:tailEnd len="med" w="med" type="triangle"/>
          </a:ln>
        </p:spPr>
      </p:cxn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sp>
        <p:nvSpPr>
          <p:cNvPr id="356" name="Google Shape;356;g1759d4bca9e_0_329"/>
          <p:cNvSpPr txBox="1"/>
          <p:nvPr>
            <p:ph type="title"/>
          </p:nvPr>
        </p:nvSpPr>
        <p:spPr>
          <a:xfrm>
            <a:off x="823850" y="2737325"/>
            <a:ext cx="5180700" cy="1531500"/>
          </a:xfrm>
          <a:prstGeom prst="rect">
            <a:avLst/>
          </a:prstGeom>
        </p:spPr>
        <p:txBody>
          <a:bodyPr anchorCtr="0" anchor="ctr" bIns="91425" lIns="91425" spcFirstLastPara="1" rIns="91425" wrap="square" tIns="91425">
            <a:normAutofit/>
          </a:bodyPr>
          <a:lstStyle/>
          <a:p>
            <a:pPr indent="0" lvl="0" marL="0" rtl="0" algn="l">
              <a:spcBef>
                <a:spcPts val="0"/>
              </a:spcBef>
              <a:spcAft>
                <a:spcPts val="0"/>
              </a:spcAft>
              <a:buNone/>
            </a:pPr>
            <a:r>
              <a:rPr b="1" lang="en-US"/>
              <a:t>JANGKA WAKTU</a:t>
            </a:r>
            <a:endParaRPr b="1"/>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graphicFrame>
        <p:nvGraphicFramePr>
          <p:cNvPr id="361" name="Google Shape;361;p18"/>
          <p:cNvGraphicFramePr/>
          <p:nvPr/>
        </p:nvGraphicFramePr>
        <p:xfrm>
          <a:off x="214312" y="434550"/>
          <a:ext cx="3000000" cy="3000000"/>
        </p:xfrm>
        <a:graphic>
          <a:graphicData uri="http://schemas.openxmlformats.org/drawingml/2006/table">
            <a:tbl>
              <a:tblPr>
                <a:noFill/>
                <a:tableStyleId>{18EED7F9-AEB9-4ACB-ABEC-48E1A75C02D5}</a:tableStyleId>
              </a:tblPr>
              <a:tblGrid>
                <a:gridCol w="463550"/>
                <a:gridCol w="2570150"/>
                <a:gridCol w="3094025"/>
                <a:gridCol w="2659050"/>
              </a:tblGrid>
              <a:tr h="257600">
                <a:tc>
                  <a:txBody>
                    <a:bodyPr/>
                    <a:lstStyle/>
                    <a:p>
                      <a:pPr indent="0" lvl="0" marL="0" marR="0" rtl="0" algn="ctr">
                        <a:lnSpc>
                          <a:spcPct val="100000"/>
                        </a:lnSpc>
                        <a:spcBef>
                          <a:spcPts val="0"/>
                        </a:spcBef>
                        <a:spcAft>
                          <a:spcPts val="0"/>
                        </a:spcAft>
                        <a:buClr>
                          <a:schemeClr val="dk1"/>
                        </a:buClr>
                        <a:buSzPts val="1600"/>
                        <a:buFont typeface="Times New Roman"/>
                        <a:buNone/>
                      </a:pPr>
                      <a:r>
                        <a:rPr b="1" i="0" lang="en-US" sz="1800" u="none" cap="none" strike="noStrike">
                          <a:solidFill>
                            <a:schemeClr val="lt1"/>
                          </a:solidFill>
                          <a:latin typeface="Lato"/>
                          <a:ea typeface="Lato"/>
                          <a:cs typeface="Lato"/>
                          <a:sym typeface="Lato"/>
                        </a:rPr>
                        <a:t>No</a:t>
                      </a:r>
                      <a:endParaRPr sz="1600">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Times New Roman"/>
                        <a:buNone/>
                      </a:pPr>
                      <a:r>
                        <a:rPr b="1" i="0" lang="en-US" sz="1800" u="none" cap="none" strike="noStrike">
                          <a:solidFill>
                            <a:schemeClr val="lt1"/>
                          </a:solidFill>
                          <a:latin typeface="Lato"/>
                          <a:ea typeface="Lato"/>
                          <a:cs typeface="Lato"/>
                          <a:sym typeface="Lato"/>
                        </a:rPr>
                        <a:t>Uraian</a:t>
                      </a:r>
                      <a:endParaRPr sz="1600">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Times New Roman"/>
                        <a:buNone/>
                      </a:pPr>
                      <a:r>
                        <a:rPr b="1" i="0" lang="en-US" sz="1800" u="none" cap="none" strike="noStrike">
                          <a:solidFill>
                            <a:schemeClr val="lt1"/>
                          </a:solidFill>
                          <a:latin typeface="Lato"/>
                          <a:ea typeface="Lato"/>
                          <a:cs typeface="Lato"/>
                          <a:sym typeface="Lato"/>
                        </a:rPr>
                        <a:t>Pemeriksaan Kantor</a:t>
                      </a:r>
                      <a:endParaRPr sz="1600">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chemeClr val="dk1"/>
                        </a:buClr>
                        <a:buSzPts val="1600"/>
                        <a:buFont typeface="Times New Roman"/>
                        <a:buNone/>
                      </a:pPr>
                      <a:r>
                        <a:rPr b="1" i="0" lang="en-US" sz="1800" u="none" cap="none" strike="noStrike">
                          <a:solidFill>
                            <a:schemeClr val="lt1"/>
                          </a:solidFill>
                          <a:latin typeface="Lato"/>
                          <a:ea typeface="Lato"/>
                          <a:cs typeface="Lato"/>
                          <a:sym typeface="Lato"/>
                        </a:rPr>
                        <a:t>Pemeriksaan Lapangan</a:t>
                      </a:r>
                      <a:endParaRPr sz="1600">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r>
              <a:tr h="242875">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1.</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Jangka waktu pemeriksaan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 3 (tiga) bulan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4 (empat) bulan </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r>
              <a:tr h="1370000">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2.</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Perpanjangan pemeriksaan (sejak WP datang)</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6 (enam) bulan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8 (delapan) bulan yang dihitung sejak tanggal Surat kecuali transfer pricing dan/atau transaksi khusus lain paling lama 2 (dua) tahun.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r>
              <a:tr h="642925">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3.</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Penyerahan </a:t>
                      </a:r>
                      <a:r>
                        <a:rPr lang="en-US" sz="1600">
                          <a:solidFill>
                            <a:schemeClr val="lt1"/>
                          </a:solidFill>
                          <a:latin typeface="Lato"/>
                          <a:ea typeface="Lato"/>
                          <a:cs typeface="Lato"/>
                          <a:sym typeface="Lato"/>
                        </a:rPr>
                        <a:t>d</a:t>
                      </a:r>
                      <a:r>
                        <a:rPr i="0" lang="en-US" sz="1600" u="none" cap="none" strike="noStrike">
                          <a:solidFill>
                            <a:schemeClr val="lt1"/>
                          </a:solidFill>
                          <a:latin typeface="Lato"/>
                          <a:ea typeface="Lato"/>
                          <a:cs typeface="Lato"/>
                          <a:sym typeface="Lato"/>
                        </a:rPr>
                        <a:t>okumen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max 1 (satu) bulan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max 1 (satu) bulan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r>
              <a:tr h="423850">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4.</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Surat Peringatan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Jika no. 3 tidak dipenuhi diberi peringatan tertulis max 2 kali.</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423850">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5.</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Berita Acara</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Jika butir 4 tidak dipenuhi</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976300">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6.</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Tanggapan tertulis atas SPHP dan berhak hadir dalam Pembahasan Akhir Hasil Pemeriksaan</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3 hari kerja sejak SPHP diterima</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7 (tujuh) hari kerja sejak SPHP diterima oleh WP</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r>
              <a:tr h="730250">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7.</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WP setuju atas seluruh hasil dan hadir dalam Pembahasan Akhir </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risalah pembahasan dan berita acara Pembahasan Akhir Hasil Pemeriksaan, yang ditandatangani oleh Tim Pemeriksa Pajak dan Wajib Pajak</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731825">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8.</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WP setuju atas seluruh hasil Pemeriksaan namun tidak hadir</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00000"/>
                        </a:lnSpc>
                        <a:spcBef>
                          <a:spcPts val="0"/>
                        </a:spcBef>
                        <a:spcAft>
                          <a:spcPts val="0"/>
                        </a:spcAft>
                        <a:buClr>
                          <a:schemeClr val="dk1"/>
                        </a:buClr>
                        <a:buSzPts val="1600"/>
                        <a:buFont typeface="Times New Roman"/>
                        <a:buNone/>
                      </a:pPr>
                      <a:r>
                        <a:rPr i="0" lang="en-US" sz="1600" u="none" cap="none" strike="noStrike">
                          <a:solidFill>
                            <a:schemeClr val="lt1"/>
                          </a:solidFill>
                          <a:latin typeface="Lato"/>
                          <a:ea typeface="Lato"/>
                          <a:cs typeface="Lato"/>
                          <a:sym typeface="Lato"/>
                        </a:rPr>
                        <a:t>risalah pembahasan dan berita acara ketidakhadiran Wajib Pajak, yang ditandatangani oleh Pemeriksa Pajak.</a:t>
                      </a:r>
                      <a:endParaRPr>
                        <a:solidFill>
                          <a:schemeClr val="lt1"/>
                        </a:solidFill>
                        <a:latin typeface="Lato"/>
                        <a:ea typeface="Lato"/>
                        <a:cs typeface="Lato"/>
                        <a:sym typeface="Lato"/>
                      </a:endParaRPr>
                    </a:p>
                  </a:txBody>
                  <a:tcPr marT="0" marB="0" marR="59000" marL="590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graphicFrame>
        <p:nvGraphicFramePr>
          <p:cNvPr id="366" name="Google Shape;366;p19"/>
          <p:cNvGraphicFramePr/>
          <p:nvPr/>
        </p:nvGraphicFramePr>
        <p:xfrm>
          <a:off x="214312" y="142875"/>
          <a:ext cx="3000000" cy="3000000"/>
        </p:xfrm>
        <a:graphic>
          <a:graphicData uri="http://schemas.openxmlformats.org/drawingml/2006/table">
            <a:tbl>
              <a:tblPr>
                <a:noFill/>
                <a:tableStyleId>{18EED7F9-AEB9-4ACB-ABEC-48E1A75C02D5}</a:tableStyleId>
              </a:tblPr>
              <a:tblGrid>
                <a:gridCol w="463550"/>
                <a:gridCol w="2570150"/>
                <a:gridCol w="3094025"/>
                <a:gridCol w="2659050"/>
              </a:tblGrid>
              <a:tr h="280975">
                <a:tc>
                  <a:txBody>
                    <a:bodyPr/>
                    <a:lstStyle/>
                    <a:p>
                      <a:pPr indent="0" lvl="0" marL="0" marR="0" rtl="0" algn="ctr">
                        <a:lnSpc>
                          <a:spcPct val="115000"/>
                        </a:lnSpc>
                        <a:spcBef>
                          <a:spcPts val="0"/>
                        </a:spcBef>
                        <a:spcAft>
                          <a:spcPts val="0"/>
                        </a:spcAft>
                        <a:buClr>
                          <a:schemeClr val="dk1"/>
                        </a:buClr>
                        <a:buSzPts val="1600"/>
                        <a:buFont typeface="Times New Roman"/>
                        <a:buNone/>
                      </a:pPr>
                      <a:r>
                        <a:rPr b="1" i="0" lang="en-US" sz="1600" u="none" cap="none" strike="noStrike">
                          <a:solidFill>
                            <a:schemeClr val="lt1"/>
                          </a:solidFill>
                          <a:latin typeface="Lato"/>
                          <a:ea typeface="Lato"/>
                          <a:cs typeface="Lato"/>
                          <a:sym typeface="Lato"/>
                        </a:rPr>
                        <a:t>No</a:t>
                      </a:r>
                      <a:endParaRPr>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Times New Roman"/>
                        <a:buNone/>
                      </a:pPr>
                      <a:r>
                        <a:rPr b="1" i="0" lang="en-US" sz="1600" u="none" cap="none" strike="noStrike">
                          <a:solidFill>
                            <a:schemeClr val="lt1"/>
                          </a:solidFill>
                          <a:latin typeface="Lato"/>
                          <a:ea typeface="Lato"/>
                          <a:cs typeface="Lato"/>
                          <a:sym typeface="Lato"/>
                        </a:rPr>
                        <a:t>Uraian</a:t>
                      </a:r>
                      <a:endParaRPr>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Times New Roman"/>
                        <a:buNone/>
                      </a:pPr>
                      <a:r>
                        <a:rPr b="1" i="0" lang="en-US" sz="1600" u="none" cap="none" strike="noStrike">
                          <a:solidFill>
                            <a:schemeClr val="lt1"/>
                          </a:solidFill>
                          <a:latin typeface="Lato"/>
                          <a:ea typeface="Lato"/>
                          <a:cs typeface="Lato"/>
                          <a:sym typeface="Lato"/>
                        </a:rPr>
                        <a:t>Pemeriksaan Kantor</a:t>
                      </a:r>
                      <a:endParaRPr>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chemeClr val="dk1"/>
                        </a:buClr>
                        <a:buSzPts val="1600"/>
                        <a:buFont typeface="Times New Roman"/>
                        <a:buNone/>
                      </a:pPr>
                      <a:r>
                        <a:rPr b="1" i="0" lang="en-US" sz="1600" u="none" cap="none" strike="noStrike">
                          <a:solidFill>
                            <a:schemeClr val="lt1"/>
                          </a:solidFill>
                          <a:latin typeface="Lato"/>
                          <a:ea typeface="Lato"/>
                          <a:cs typeface="Lato"/>
                          <a:sym typeface="Lato"/>
                        </a:rPr>
                        <a:t>Pemeriksaan Lapangan</a:t>
                      </a:r>
                      <a:endParaRPr>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r>
              <a:tr h="1236650">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9.</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WP tidak setuju atas sebagian atau seluruh hasil Pemeriksaan dan hadir dalam Pembahasan Akhir </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pembahasan akhir dengan WP dan hasil pembahasannya dituangkan dalam risalah pembahasan dan berita acara Pembahasan Akhir Hasil Pemeriksaan, yang ditandatangani oleh Tim Pemeriksa Pajak dan Wajib Pajak.</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1401750">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10.</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WP tidak setuju atas sebagian atau seluruh hasil Pemeriksaan namun tidak hadir dalam Pembahasan Akhir </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risalah pembahasan dan berita acara ketidakhadiran Wajib Pajak dalam Pembahasan Akhir Hasil Pemeriksaan, yang ditandatangani oleh Pemeriksa Pajak.</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1052500">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11.</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WP tidak menanggapi dan tidak hadir dalam Pembahasan Akhir </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Berita Acara ketidakhadiran</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560375">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12.</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WP menolak menandatangani BA Pembahasan Akhir </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membuat catatan tentang penolakan tersebut dalam berita acara Pembahasan Akhir Hasil Pemeriksaan.</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841375">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13.</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WP mengajukan dibahas lebih dahulu oleh Tim Pembahas.</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terdapat perbedaan pendapat antara Wajib Pajak dengan Pemeriksa Pajak dalam  Pembahasan Akhir Hasil Pemeriksaan</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560375">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14</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cap="none" strike="noStrike">
                          <a:solidFill>
                            <a:schemeClr val="lt1"/>
                          </a:solidFill>
                          <a:latin typeface="Lato"/>
                          <a:ea typeface="Lato"/>
                          <a:cs typeface="Lato"/>
                          <a:sym typeface="Lato"/>
                        </a:rPr>
                        <a:t>Jangka Waktu Pembahasan Akhir Hasil Pemeriksaan</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rtl="0" algn="just">
                        <a:lnSpc>
                          <a:spcPct val="115000"/>
                        </a:lnSpc>
                        <a:spcBef>
                          <a:spcPts val="0"/>
                        </a:spcBef>
                        <a:spcAft>
                          <a:spcPts val="0"/>
                        </a:spcAft>
                        <a:buNone/>
                      </a:pPr>
                      <a:r>
                        <a:rPr lang="en-US">
                          <a:solidFill>
                            <a:schemeClr val="lt1"/>
                          </a:solidFill>
                          <a:latin typeface="Lato"/>
                          <a:ea typeface="Lato"/>
                          <a:cs typeface="Lato"/>
                          <a:sym typeface="Lato"/>
                        </a:rPr>
                        <a:t>paling lama 3 (tiga) minggu.</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r h="560375">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a:solidFill>
                            <a:schemeClr val="lt1"/>
                          </a:solidFill>
                          <a:latin typeface="Lato"/>
                          <a:ea typeface="Lato"/>
                          <a:cs typeface="Lato"/>
                          <a:sym typeface="Lato"/>
                        </a:rPr>
                        <a:t>15</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a:solidFill>
                            <a:schemeClr val="lt1"/>
                          </a:solidFill>
                          <a:latin typeface="Lato"/>
                          <a:ea typeface="Lato"/>
                          <a:cs typeface="Lato"/>
                          <a:sym typeface="Lato"/>
                        </a:rPr>
                        <a:t>Pendapat atau evaluasi pelaksanaan pemeriksaan</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gridSpan="2">
                  <a:txBody>
                    <a:bodyPr/>
                    <a:lstStyle/>
                    <a:p>
                      <a:pPr indent="0" lvl="0" marL="0" marR="0" rtl="0" algn="just">
                        <a:lnSpc>
                          <a:spcPct val="115000"/>
                        </a:lnSpc>
                        <a:spcBef>
                          <a:spcPts val="0"/>
                        </a:spcBef>
                        <a:spcAft>
                          <a:spcPts val="0"/>
                        </a:spcAft>
                        <a:buClr>
                          <a:schemeClr val="dk1"/>
                        </a:buClr>
                        <a:buSzPts val="1600"/>
                        <a:buFont typeface="Times New Roman"/>
                        <a:buNone/>
                      </a:pPr>
                      <a:r>
                        <a:rPr i="0" lang="en-US" u="none">
                          <a:solidFill>
                            <a:schemeClr val="lt1"/>
                          </a:solidFill>
                          <a:latin typeface="Lato"/>
                          <a:ea typeface="Lato"/>
                          <a:cs typeface="Lato"/>
                          <a:sym typeface="Lato"/>
                        </a:rPr>
                        <a:t>melalui Formulir Kuesioner dan menyerahkannya kepada Direktur P4 melalui website DJP atau pos tercatat.</a:t>
                      </a:r>
                      <a:endParaRPr sz="1200">
                        <a:solidFill>
                          <a:schemeClr val="lt1"/>
                        </a:solidFill>
                        <a:latin typeface="Lato"/>
                        <a:ea typeface="Lato"/>
                        <a:cs typeface="Lato"/>
                        <a:sym typeface="Lato"/>
                      </a:endParaRPr>
                    </a:p>
                  </a:txBody>
                  <a:tcPr marT="0" marB="0" marR="63600" marL="63600">
                    <a:lnL cap="flat" cmpd="sng" w="38100">
                      <a:solidFill>
                        <a:schemeClr val="accent1"/>
                      </a:solidFill>
                      <a:prstDash val="solid"/>
                      <a:round/>
                      <a:headEnd len="sm" w="sm" type="none"/>
                      <a:tailEnd len="sm" w="sm" type="none"/>
                    </a:lnL>
                    <a:lnR cap="flat" cmpd="sng" w="38100">
                      <a:solidFill>
                        <a:schemeClr val="accent1"/>
                      </a:solidFill>
                      <a:prstDash val="solid"/>
                      <a:round/>
                      <a:headEnd len="sm" w="sm" type="none"/>
                      <a:tailEnd len="sm" w="sm" type="none"/>
                    </a:lnR>
                    <a:lnT cap="flat" cmpd="sng" w="38100">
                      <a:solidFill>
                        <a:schemeClr val="accent1"/>
                      </a:solidFill>
                      <a:prstDash val="solid"/>
                      <a:round/>
                      <a:headEnd len="sm" w="sm" type="none"/>
                      <a:tailEnd len="sm" w="sm" type="none"/>
                    </a:lnT>
                    <a:lnB cap="flat" cmpd="sng" w="38100">
                      <a:solidFill>
                        <a:schemeClr val="accent1"/>
                      </a:solidFill>
                      <a:prstDash val="solid"/>
                      <a:round/>
                      <a:headEnd len="sm" w="sm" type="none"/>
                      <a:tailEnd len="sm" w="sm" type="none"/>
                    </a:lnB>
                  </a:tcPr>
                </a:tc>
                <a:tc hMerge="1"/>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0"/>
          <p:cNvSpPr txBox="1"/>
          <p:nvPr/>
        </p:nvSpPr>
        <p:spPr>
          <a:xfrm>
            <a:off x="152400" y="2286000"/>
            <a:ext cx="2895600" cy="2057400"/>
          </a:xfrm>
          <a:prstGeom prst="rect">
            <a:avLst/>
          </a:prstGeom>
          <a:solidFill>
            <a:schemeClr val="lt1"/>
          </a:solidFill>
          <a:ln cap="flat" cmpd="sng" w="38100">
            <a:solidFill>
              <a:schemeClr val="lt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800"/>
              <a:buFont typeface="Tahoma"/>
              <a:buNone/>
            </a:pPr>
            <a:r>
              <a:rPr b="1" i="0" lang="en-US" sz="2800" u="none">
                <a:solidFill>
                  <a:schemeClr val="dk1"/>
                </a:solidFill>
                <a:latin typeface="Lato"/>
                <a:ea typeface="Lato"/>
                <a:cs typeface="Lato"/>
                <a:sym typeface="Lato"/>
              </a:rPr>
              <a:t>PRODUK PEMERIKSAAN PAJAK</a:t>
            </a:r>
            <a:endParaRPr b="1">
              <a:solidFill>
                <a:schemeClr val="dk1"/>
              </a:solidFill>
              <a:latin typeface="Lato"/>
              <a:ea typeface="Lato"/>
              <a:cs typeface="Lato"/>
              <a:sym typeface="Lato"/>
            </a:endParaRPr>
          </a:p>
        </p:txBody>
      </p:sp>
      <p:sp>
        <p:nvSpPr>
          <p:cNvPr id="372" name="Google Shape;372;p20"/>
          <p:cNvSpPr txBox="1"/>
          <p:nvPr/>
        </p:nvSpPr>
        <p:spPr>
          <a:xfrm>
            <a:off x="3810000" y="533400"/>
            <a:ext cx="1676400" cy="533400"/>
          </a:xfrm>
          <a:prstGeom prst="rect">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SKPKB</a:t>
            </a:r>
            <a:endParaRPr>
              <a:solidFill>
                <a:schemeClr val="lt1"/>
              </a:solidFill>
              <a:latin typeface="Lato"/>
              <a:ea typeface="Lato"/>
              <a:cs typeface="Lato"/>
              <a:sym typeface="Lato"/>
            </a:endParaRPr>
          </a:p>
        </p:txBody>
      </p:sp>
      <p:sp>
        <p:nvSpPr>
          <p:cNvPr id="373" name="Google Shape;373;p20"/>
          <p:cNvSpPr txBox="1"/>
          <p:nvPr/>
        </p:nvSpPr>
        <p:spPr>
          <a:xfrm>
            <a:off x="6172200" y="228600"/>
            <a:ext cx="1905000" cy="1219200"/>
          </a:xfrm>
          <a:prstGeom prst="rect">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Pokok Pajak</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&gt;</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Kredit Pajak</a:t>
            </a:r>
            <a:endParaRPr>
              <a:solidFill>
                <a:schemeClr val="lt1"/>
              </a:solidFill>
              <a:latin typeface="Lato"/>
              <a:ea typeface="Lato"/>
              <a:cs typeface="Lato"/>
              <a:sym typeface="Lato"/>
            </a:endParaRPr>
          </a:p>
        </p:txBody>
      </p:sp>
      <p:sp>
        <p:nvSpPr>
          <p:cNvPr id="374" name="Google Shape;374;p20"/>
          <p:cNvSpPr txBox="1"/>
          <p:nvPr/>
        </p:nvSpPr>
        <p:spPr>
          <a:xfrm>
            <a:off x="3810000" y="1905000"/>
            <a:ext cx="1676400" cy="533400"/>
          </a:xfrm>
          <a:prstGeom prst="rect">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SKPLB</a:t>
            </a:r>
            <a:endParaRPr>
              <a:solidFill>
                <a:schemeClr val="lt1"/>
              </a:solidFill>
              <a:latin typeface="Lato"/>
              <a:ea typeface="Lato"/>
              <a:cs typeface="Lato"/>
              <a:sym typeface="Lato"/>
            </a:endParaRPr>
          </a:p>
        </p:txBody>
      </p:sp>
      <p:sp>
        <p:nvSpPr>
          <p:cNvPr id="375" name="Google Shape;375;p20"/>
          <p:cNvSpPr txBox="1"/>
          <p:nvPr/>
        </p:nvSpPr>
        <p:spPr>
          <a:xfrm>
            <a:off x="6172200" y="1524000"/>
            <a:ext cx="1905000" cy="1219200"/>
          </a:xfrm>
          <a:prstGeom prst="rect">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Pokok Pajak</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&lt;</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Kredit Pajak</a:t>
            </a:r>
            <a:endParaRPr>
              <a:solidFill>
                <a:schemeClr val="lt1"/>
              </a:solidFill>
              <a:latin typeface="Lato"/>
              <a:ea typeface="Lato"/>
              <a:cs typeface="Lato"/>
              <a:sym typeface="Lato"/>
            </a:endParaRPr>
          </a:p>
        </p:txBody>
      </p:sp>
      <p:sp>
        <p:nvSpPr>
          <p:cNvPr id="376" name="Google Shape;376;p20"/>
          <p:cNvSpPr txBox="1"/>
          <p:nvPr/>
        </p:nvSpPr>
        <p:spPr>
          <a:xfrm>
            <a:off x="3810000" y="3124200"/>
            <a:ext cx="1676400" cy="533400"/>
          </a:xfrm>
          <a:prstGeom prst="rect">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SKPN</a:t>
            </a:r>
            <a:endParaRPr>
              <a:solidFill>
                <a:schemeClr val="lt1"/>
              </a:solidFill>
              <a:latin typeface="Lato"/>
              <a:ea typeface="Lato"/>
              <a:cs typeface="Lato"/>
              <a:sym typeface="Lato"/>
            </a:endParaRPr>
          </a:p>
        </p:txBody>
      </p:sp>
      <p:sp>
        <p:nvSpPr>
          <p:cNvPr id="377" name="Google Shape;377;p20"/>
          <p:cNvSpPr txBox="1"/>
          <p:nvPr/>
        </p:nvSpPr>
        <p:spPr>
          <a:xfrm>
            <a:off x="6172200" y="2819400"/>
            <a:ext cx="1905000" cy="1219200"/>
          </a:xfrm>
          <a:prstGeom prst="rect">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Pokok Pajak</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a:t>
            </a:r>
            <a:endParaRPr>
              <a:solidFill>
                <a:schemeClr val="lt1"/>
              </a:solidFill>
              <a:latin typeface="Lato"/>
              <a:ea typeface="Lato"/>
              <a:cs typeface="Lato"/>
              <a:sym typeface="Lato"/>
            </a:endParaRPr>
          </a:p>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Kredit Pajak</a:t>
            </a:r>
            <a:endParaRPr>
              <a:solidFill>
                <a:schemeClr val="lt1"/>
              </a:solidFill>
              <a:latin typeface="Lato"/>
              <a:ea typeface="Lato"/>
              <a:cs typeface="Lato"/>
              <a:sym typeface="Lato"/>
            </a:endParaRPr>
          </a:p>
        </p:txBody>
      </p:sp>
      <p:sp>
        <p:nvSpPr>
          <p:cNvPr id="378" name="Google Shape;378;p20"/>
          <p:cNvSpPr txBox="1"/>
          <p:nvPr/>
        </p:nvSpPr>
        <p:spPr>
          <a:xfrm>
            <a:off x="3886200" y="4495800"/>
            <a:ext cx="1752600" cy="533400"/>
          </a:xfrm>
          <a:prstGeom prst="rect">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3200"/>
              <a:buFont typeface="Tahoma"/>
              <a:buNone/>
            </a:pPr>
            <a:r>
              <a:rPr i="0" lang="en-US" sz="3200" u="none">
                <a:solidFill>
                  <a:schemeClr val="lt1"/>
                </a:solidFill>
                <a:latin typeface="Lato"/>
                <a:ea typeface="Lato"/>
                <a:cs typeface="Lato"/>
                <a:sym typeface="Lato"/>
              </a:rPr>
              <a:t>SKPKBT</a:t>
            </a:r>
            <a:endParaRPr>
              <a:solidFill>
                <a:schemeClr val="lt1"/>
              </a:solidFill>
              <a:latin typeface="Lato"/>
              <a:ea typeface="Lato"/>
              <a:cs typeface="Lato"/>
              <a:sym typeface="Lato"/>
            </a:endParaRPr>
          </a:p>
        </p:txBody>
      </p:sp>
      <p:sp>
        <p:nvSpPr>
          <p:cNvPr id="379" name="Google Shape;379;p20"/>
          <p:cNvSpPr txBox="1"/>
          <p:nvPr/>
        </p:nvSpPr>
        <p:spPr>
          <a:xfrm>
            <a:off x="6172200" y="4114800"/>
            <a:ext cx="1905000" cy="1219200"/>
          </a:xfrm>
          <a:prstGeom prst="rect">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Ada data baru &amp; utang pajak</a:t>
            </a:r>
            <a:endParaRPr>
              <a:solidFill>
                <a:schemeClr val="lt1"/>
              </a:solidFill>
              <a:latin typeface="Lato"/>
              <a:ea typeface="Lato"/>
              <a:cs typeface="Lato"/>
              <a:sym typeface="Lato"/>
            </a:endParaRPr>
          </a:p>
        </p:txBody>
      </p:sp>
      <p:sp>
        <p:nvSpPr>
          <p:cNvPr id="380" name="Google Shape;380;p20"/>
          <p:cNvSpPr txBox="1"/>
          <p:nvPr/>
        </p:nvSpPr>
        <p:spPr>
          <a:xfrm>
            <a:off x="3810000" y="5410200"/>
            <a:ext cx="1676400" cy="533400"/>
          </a:xfrm>
          <a:prstGeom prst="rect">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3200"/>
              <a:buFont typeface="Tahoma"/>
              <a:buNone/>
            </a:pPr>
            <a:r>
              <a:rPr b="1" i="0" lang="en-US" sz="3200" u="none">
                <a:solidFill>
                  <a:schemeClr val="lt1"/>
                </a:solidFill>
                <a:latin typeface="Lato"/>
                <a:ea typeface="Lato"/>
                <a:cs typeface="Lato"/>
                <a:sym typeface="Lato"/>
              </a:rPr>
              <a:t>STP</a:t>
            </a:r>
            <a:endParaRPr>
              <a:solidFill>
                <a:schemeClr val="lt1"/>
              </a:solidFill>
              <a:latin typeface="Lato"/>
              <a:ea typeface="Lato"/>
              <a:cs typeface="Lato"/>
              <a:sym typeface="Lato"/>
            </a:endParaRPr>
          </a:p>
        </p:txBody>
      </p:sp>
      <p:sp>
        <p:nvSpPr>
          <p:cNvPr id="381" name="Google Shape;381;p20"/>
          <p:cNvSpPr txBox="1"/>
          <p:nvPr/>
        </p:nvSpPr>
        <p:spPr>
          <a:xfrm>
            <a:off x="6172200" y="5410200"/>
            <a:ext cx="2209800" cy="533400"/>
          </a:xfrm>
          <a:prstGeom prst="rect">
            <a:avLst/>
          </a:prstGeom>
          <a:no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Sanksi adm.</a:t>
            </a:r>
            <a:endParaRPr>
              <a:solidFill>
                <a:schemeClr val="lt1"/>
              </a:solidFill>
              <a:latin typeface="Lato"/>
              <a:ea typeface="Lato"/>
              <a:cs typeface="Lato"/>
              <a:sym typeface="Lato"/>
            </a:endParaRPr>
          </a:p>
        </p:txBody>
      </p:sp>
      <p:sp>
        <p:nvSpPr>
          <p:cNvPr id="382" name="Google Shape;382;p20"/>
          <p:cNvSpPr txBox="1"/>
          <p:nvPr/>
        </p:nvSpPr>
        <p:spPr>
          <a:xfrm>
            <a:off x="1804650" y="6096000"/>
            <a:ext cx="5687100" cy="533400"/>
          </a:xfrm>
          <a:prstGeom prst="rect">
            <a:avLst/>
          </a:prstGeom>
          <a:solidFill>
            <a:schemeClr val="dk1"/>
          </a:solidFill>
          <a:ln cap="flat" cmpd="sng" w="28425">
            <a:solidFill>
              <a:schemeClr val="l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FF0000"/>
              </a:buClr>
              <a:buSzPts val="1800"/>
              <a:buFont typeface="Tahoma"/>
              <a:buNone/>
            </a:pPr>
            <a:r>
              <a:rPr b="1" i="0" lang="en-US" sz="1800" u="none">
                <a:solidFill>
                  <a:schemeClr val="lt1"/>
                </a:solidFill>
                <a:latin typeface="Lato"/>
                <a:ea typeface="Lato"/>
                <a:cs typeface="Lato"/>
                <a:sym typeface="Lato"/>
              </a:rPr>
              <a:t>DILANJUTKAN PEMERIKSAAN BUKTI PERMULAAN</a:t>
            </a:r>
            <a:endParaRPr>
              <a:solidFill>
                <a:schemeClr val="lt1"/>
              </a:solidFill>
              <a:latin typeface="Lato"/>
              <a:ea typeface="Lato"/>
              <a:cs typeface="Lato"/>
              <a:sym typeface="Lato"/>
            </a:endParaRPr>
          </a:p>
        </p:txBody>
      </p:sp>
      <p:sp>
        <p:nvSpPr>
          <p:cNvPr id="383" name="Google Shape;383;p20"/>
          <p:cNvSpPr/>
          <p:nvPr/>
        </p:nvSpPr>
        <p:spPr>
          <a:xfrm>
            <a:off x="5562600" y="609600"/>
            <a:ext cx="4572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384" name="Google Shape;384;p20"/>
          <p:cNvSpPr/>
          <p:nvPr/>
        </p:nvSpPr>
        <p:spPr>
          <a:xfrm>
            <a:off x="5562600" y="1981200"/>
            <a:ext cx="4572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385" name="Google Shape;385;p20"/>
          <p:cNvSpPr/>
          <p:nvPr/>
        </p:nvSpPr>
        <p:spPr>
          <a:xfrm>
            <a:off x="5638800" y="3200400"/>
            <a:ext cx="4572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386" name="Google Shape;386;p20"/>
          <p:cNvSpPr/>
          <p:nvPr/>
        </p:nvSpPr>
        <p:spPr>
          <a:xfrm>
            <a:off x="5715000" y="4572000"/>
            <a:ext cx="4572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387" name="Google Shape;387;p20"/>
          <p:cNvSpPr/>
          <p:nvPr/>
        </p:nvSpPr>
        <p:spPr>
          <a:xfrm>
            <a:off x="5638800" y="5486400"/>
            <a:ext cx="457200" cy="381000"/>
          </a:xfrm>
          <a:prstGeom prst="rightArrow">
            <a:avLst>
              <a:gd fmla="val 50000" name="adj1"/>
              <a:gd fmla="val 50000" name="adj2"/>
            </a:avLst>
          </a:prstGeom>
          <a:solidFill>
            <a:schemeClr val="accent1"/>
          </a:solidFill>
          <a:ln cap="flat" cmpd="sng" w="9525">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388" name="Google Shape;388;p20"/>
          <p:cNvSpPr txBox="1"/>
          <p:nvPr/>
        </p:nvSpPr>
        <p:spPr>
          <a:xfrm flipH="1">
            <a:off x="8534400" y="762000"/>
            <a:ext cx="381000" cy="3886200"/>
          </a:xfrm>
          <a:prstGeom prst="rect">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l">
              <a:lnSpc>
                <a:spcPct val="100000"/>
              </a:lnSpc>
              <a:spcBef>
                <a:spcPts val="0"/>
              </a:spcBef>
              <a:spcAft>
                <a:spcPts val="0"/>
              </a:spcAft>
              <a:buClr>
                <a:srgbClr val="000000"/>
              </a:buClr>
              <a:buSzPts val="1800"/>
              <a:buFont typeface="Tahoma"/>
              <a:buNone/>
            </a:pPr>
            <a:r>
              <a:rPr b="1" i="0" lang="en-US" sz="1800" u="none">
                <a:solidFill>
                  <a:schemeClr val="dk1"/>
                </a:solidFill>
                <a:latin typeface="Lato"/>
                <a:ea typeface="Lato"/>
                <a:cs typeface="Lato"/>
                <a:sym typeface="Lato"/>
              </a:rPr>
              <a:t>KETETAPAN</a:t>
            </a:r>
            <a:endParaRPr>
              <a:solidFill>
                <a:schemeClr val="dk1"/>
              </a:solidFill>
              <a:latin typeface="Lato"/>
              <a:ea typeface="Lato"/>
              <a:cs typeface="Lato"/>
              <a:sym typeface="Lato"/>
            </a:endParaRPr>
          </a:p>
        </p:txBody>
      </p:sp>
      <p:cxnSp>
        <p:nvCxnSpPr>
          <p:cNvPr id="389" name="Google Shape;389;p20"/>
          <p:cNvCxnSpPr>
            <a:stCxn id="371" idx="3"/>
            <a:endCxn id="372" idx="1"/>
          </p:cNvCxnSpPr>
          <p:nvPr/>
        </p:nvCxnSpPr>
        <p:spPr>
          <a:xfrm flipH="1" rot="10800000">
            <a:off x="3048000" y="800100"/>
            <a:ext cx="762000" cy="25146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0" name="Google Shape;390;p20"/>
          <p:cNvCxnSpPr>
            <a:stCxn id="371" idx="3"/>
            <a:endCxn id="374" idx="1"/>
          </p:cNvCxnSpPr>
          <p:nvPr/>
        </p:nvCxnSpPr>
        <p:spPr>
          <a:xfrm flipH="1" rot="10800000">
            <a:off x="3048000" y="2171700"/>
            <a:ext cx="762000" cy="11430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1" name="Google Shape;391;p20"/>
          <p:cNvCxnSpPr>
            <a:stCxn id="371" idx="3"/>
            <a:endCxn id="376" idx="1"/>
          </p:cNvCxnSpPr>
          <p:nvPr/>
        </p:nvCxnSpPr>
        <p:spPr>
          <a:xfrm>
            <a:off x="3048000" y="3314700"/>
            <a:ext cx="762000" cy="762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2" name="Google Shape;392;p20"/>
          <p:cNvCxnSpPr>
            <a:stCxn id="371" idx="3"/>
            <a:endCxn id="378" idx="1"/>
          </p:cNvCxnSpPr>
          <p:nvPr/>
        </p:nvCxnSpPr>
        <p:spPr>
          <a:xfrm>
            <a:off x="3048000" y="3314700"/>
            <a:ext cx="838200" cy="14478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3" name="Google Shape;393;p20"/>
          <p:cNvCxnSpPr>
            <a:stCxn id="371" idx="3"/>
            <a:endCxn id="380" idx="1"/>
          </p:cNvCxnSpPr>
          <p:nvPr/>
        </p:nvCxnSpPr>
        <p:spPr>
          <a:xfrm>
            <a:off x="3048000" y="3314700"/>
            <a:ext cx="762000" cy="23622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4" name="Google Shape;394;p20"/>
          <p:cNvCxnSpPr>
            <a:stCxn id="379" idx="3"/>
            <a:endCxn id="388" idx="3"/>
          </p:cNvCxnSpPr>
          <p:nvPr/>
        </p:nvCxnSpPr>
        <p:spPr>
          <a:xfrm flipH="1" rot="10800000">
            <a:off x="8077200" y="2705100"/>
            <a:ext cx="457200" cy="20193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5" name="Google Shape;395;p20"/>
          <p:cNvCxnSpPr>
            <a:stCxn id="377" idx="3"/>
            <a:endCxn id="388" idx="3"/>
          </p:cNvCxnSpPr>
          <p:nvPr/>
        </p:nvCxnSpPr>
        <p:spPr>
          <a:xfrm flipH="1" rot="10800000">
            <a:off x="8077200" y="2705100"/>
            <a:ext cx="457200" cy="7239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6" name="Google Shape;396;p20"/>
          <p:cNvCxnSpPr>
            <a:stCxn id="375" idx="3"/>
            <a:endCxn id="388" idx="3"/>
          </p:cNvCxnSpPr>
          <p:nvPr/>
        </p:nvCxnSpPr>
        <p:spPr>
          <a:xfrm>
            <a:off x="8077200" y="2133600"/>
            <a:ext cx="457200" cy="5715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397" name="Google Shape;397;p20"/>
          <p:cNvCxnSpPr>
            <a:stCxn id="373" idx="3"/>
            <a:endCxn id="388" idx="3"/>
          </p:cNvCxnSpPr>
          <p:nvPr/>
        </p:nvCxnSpPr>
        <p:spPr>
          <a:xfrm>
            <a:off x="8077200" y="838200"/>
            <a:ext cx="457200" cy="1866900"/>
          </a:xfrm>
          <a:prstGeom prst="bentConnector3">
            <a:avLst>
              <a:gd fmla="val 50000" name="adj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21"/>
          <p:cNvSpPr txBox="1"/>
          <p:nvPr/>
        </p:nvSpPr>
        <p:spPr>
          <a:xfrm>
            <a:off x="5286375" y="500062"/>
            <a:ext cx="3143250" cy="1500187"/>
          </a:xfrm>
          <a:prstGeom prst="rect">
            <a:avLst/>
          </a:prstGeom>
          <a:solidFill>
            <a:schemeClr val="accent1"/>
          </a:solidFill>
          <a:ln cap="flat" cmpd="sng" w="25400">
            <a:solidFill>
              <a:srgbClr val="B0761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2400"/>
              <a:buFont typeface="Libre Franklin"/>
              <a:buNone/>
            </a:pPr>
            <a:r>
              <a:rPr i="0" lang="en-US" sz="2400" u="none">
                <a:solidFill>
                  <a:schemeClr val="dk1"/>
                </a:solidFill>
                <a:latin typeface="Lato"/>
                <a:ea typeface="Lato"/>
                <a:cs typeface="Lato"/>
                <a:sym typeface="Lato"/>
              </a:rPr>
              <a:t>Reviu atau Telaahan Sejawat (</a:t>
            </a:r>
            <a:r>
              <a:rPr i="1" lang="en-US" sz="2400" u="none">
                <a:solidFill>
                  <a:schemeClr val="dk1"/>
                </a:solidFill>
                <a:latin typeface="Lato"/>
                <a:ea typeface="Lato"/>
                <a:cs typeface="Lato"/>
                <a:sym typeface="Lato"/>
              </a:rPr>
              <a:t>Peer Review</a:t>
            </a:r>
            <a:r>
              <a:rPr i="0" lang="en-US" sz="2400" u="none">
                <a:solidFill>
                  <a:schemeClr val="dk1"/>
                </a:solidFill>
                <a:latin typeface="Lato"/>
                <a:ea typeface="Lato"/>
                <a:cs typeface="Lato"/>
                <a:sym typeface="Lato"/>
              </a:rPr>
              <a:t>)</a:t>
            </a:r>
            <a:endParaRPr>
              <a:latin typeface="Lato"/>
              <a:ea typeface="Lato"/>
              <a:cs typeface="Lato"/>
              <a:sym typeface="Lato"/>
            </a:endParaRPr>
          </a:p>
        </p:txBody>
      </p:sp>
      <p:sp>
        <p:nvSpPr>
          <p:cNvPr id="403" name="Google Shape;403;p21"/>
          <p:cNvSpPr txBox="1"/>
          <p:nvPr/>
        </p:nvSpPr>
        <p:spPr>
          <a:xfrm>
            <a:off x="428625" y="428625"/>
            <a:ext cx="3143250" cy="1571625"/>
          </a:xfrm>
          <a:prstGeom prst="rect">
            <a:avLst/>
          </a:prstGeom>
          <a:solidFill>
            <a:schemeClr val="accent1"/>
          </a:solidFill>
          <a:ln cap="flat" cmpd="sng" w="25400">
            <a:solidFill>
              <a:srgbClr val="B0761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2800"/>
              <a:buFont typeface="Libre Franklin"/>
              <a:buNone/>
            </a:pPr>
            <a:r>
              <a:rPr i="0" lang="en-US" sz="2500" u="none">
                <a:solidFill>
                  <a:schemeClr val="dk1"/>
                </a:solidFill>
                <a:latin typeface="Lato"/>
                <a:ea typeface="Lato"/>
                <a:cs typeface="Lato"/>
                <a:sym typeface="Lato"/>
              </a:rPr>
              <a:t>Pengawasan dan peningkatan kualitas Pemeriksaan</a:t>
            </a:r>
            <a:endParaRPr sz="1100">
              <a:latin typeface="Lato"/>
              <a:ea typeface="Lato"/>
              <a:cs typeface="Lato"/>
              <a:sym typeface="Lato"/>
            </a:endParaRPr>
          </a:p>
        </p:txBody>
      </p:sp>
      <p:sp>
        <p:nvSpPr>
          <p:cNvPr id="404" name="Google Shape;404;p21"/>
          <p:cNvSpPr/>
          <p:nvPr/>
        </p:nvSpPr>
        <p:spPr>
          <a:xfrm>
            <a:off x="464400" y="2857500"/>
            <a:ext cx="8215200" cy="24516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
        <p:nvSpPr>
          <p:cNvPr id="405" name="Google Shape;405;p21"/>
          <p:cNvSpPr txBox="1"/>
          <p:nvPr/>
        </p:nvSpPr>
        <p:spPr>
          <a:xfrm>
            <a:off x="693700" y="2924100"/>
            <a:ext cx="7735800" cy="23088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2400"/>
              <a:buFont typeface="Arial"/>
              <a:buNone/>
            </a:pPr>
            <a:r>
              <a:rPr b="1" i="0" lang="en-US" sz="2400" u="none">
                <a:solidFill>
                  <a:schemeClr val="dk1"/>
                </a:solidFill>
                <a:latin typeface="Lato"/>
                <a:ea typeface="Lato"/>
                <a:cs typeface="Lato"/>
                <a:sym typeface="Lato"/>
              </a:rPr>
              <a:t>Perluasan Pemeriksaan</a:t>
            </a:r>
            <a:endParaRPr sz="2400">
              <a:solidFill>
                <a:schemeClr val="dk1"/>
              </a:solidFill>
              <a:latin typeface="Lato"/>
              <a:ea typeface="Lato"/>
              <a:cs typeface="Lato"/>
              <a:sym typeface="Lato"/>
            </a:endParaRPr>
          </a:p>
          <a:p>
            <a:pPr indent="-381000" lvl="0" marL="457200" marR="0" rtl="0" algn="l">
              <a:lnSpc>
                <a:spcPct val="100000"/>
              </a:lnSpc>
              <a:spcBef>
                <a:spcPts val="0"/>
              </a:spcBef>
              <a:spcAft>
                <a:spcPts val="0"/>
              </a:spcAft>
              <a:buClr>
                <a:schemeClr val="dk1"/>
              </a:buClr>
              <a:buSzPts val="2400"/>
              <a:buFont typeface="Lato"/>
              <a:buAutoNum type="alphaLcPeriod"/>
            </a:pPr>
            <a:r>
              <a:rPr i="0" lang="en-US" sz="2400" u="none">
                <a:solidFill>
                  <a:schemeClr val="dk1"/>
                </a:solidFill>
                <a:latin typeface="Lato"/>
                <a:ea typeface="Lato"/>
                <a:cs typeface="Lato"/>
                <a:sym typeface="Lato"/>
              </a:rPr>
              <a:t>SPT Tahunan PPh Wajib Pajak Orang Pribadi atau Badan untuk tahun-tahun pajak sebelumnya tersebut menyatakan rugi;</a:t>
            </a:r>
            <a:endParaRPr sz="2400">
              <a:solidFill>
                <a:schemeClr val="dk1"/>
              </a:solidFill>
              <a:latin typeface="Lato"/>
              <a:ea typeface="Lato"/>
              <a:cs typeface="Lato"/>
              <a:sym typeface="Lato"/>
            </a:endParaRPr>
          </a:p>
          <a:p>
            <a:pPr indent="-381000" lvl="0" marL="457200" marR="0" rtl="0" algn="l">
              <a:lnSpc>
                <a:spcPct val="100000"/>
              </a:lnSpc>
              <a:spcBef>
                <a:spcPts val="0"/>
              </a:spcBef>
              <a:spcAft>
                <a:spcPts val="0"/>
              </a:spcAft>
              <a:buClr>
                <a:schemeClr val="dk1"/>
              </a:buClr>
              <a:buSzPts val="2400"/>
              <a:buFont typeface="Lato"/>
              <a:buAutoNum type="alphaLcPeriod"/>
            </a:pPr>
            <a:r>
              <a:rPr lang="en-US" sz="2400">
                <a:solidFill>
                  <a:schemeClr val="dk1"/>
                </a:solidFill>
                <a:latin typeface="Lato"/>
                <a:ea typeface="Lato"/>
                <a:cs typeface="Lato"/>
                <a:sym typeface="Lato"/>
              </a:rPr>
              <a:t>B</a:t>
            </a:r>
            <a:r>
              <a:rPr i="0" lang="en-US" sz="2400" u="none">
                <a:solidFill>
                  <a:schemeClr val="dk1"/>
                </a:solidFill>
                <a:latin typeface="Lato"/>
                <a:ea typeface="Lato"/>
                <a:cs typeface="Lato"/>
                <a:sym typeface="Lato"/>
              </a:rPr>
              <a:t>erdasarkan data dan informasi, pemeriksaan   perlu diperluas ke tahun-tahun pajak </a:t>
            </a:r>
            <a:endParaRPr>
              <a:latin typeface="Lato"/>
              <a:ea typeface="Lato"/>
              <a:cs typeface="Lato"/>
              <a:sym typeface="Lato"/>
            </a:endParaRPr>
          </a:p>
        </p:txBody>
      </p:sp>
      <p:cxnSp>
        <p:nvCxnSpPr>
          <p:cNvPr id="406" name="Google Shape;406;p21"/>
          <p:cNvCxnSpPr/>
          <p:nvPr/>
        </p:nvCxnSpPr>
        <p:spPr>
          <a:xfrm>
            <a:off x="3805213" y="1250150"/>
            <a:ext cx="1189500" cy="0"/>
          </a:xfrm>
          <a:prstGeom prst="straightConnector1">
            <a:avLst/>
          </a:prstGeom>
          <a:noFill/>
          <a:ln cap="flat" cmpd="sng" w="76200">
            <a:solidFill>
              <a:schemeClr val="lt1"/>
            </a:solidFill>
            <a:prstDash val="solid"/>
            <a:round/>
            <a:headEnd len="med" w="med" type="none"/>
            <a:tailEnd len="med" w="med" type="triangle"/>
          </a:ln>
        </p:spPr>
      </p:cxn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22"/>
          <p:cNvSpPr txBox="1"/>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3600"/>
              <a:buFont typeface="Trebuchet MS"/>
              <a:buNone/>
            </a:pPr>
            <a:r>
              <a:rPr i="0" lang="en-US" sz="3600" u="none">
                <a:solidFill>
                  <a:schemeClr val="lt1"/>
                </a:solidFill>
                <a:latin typeface="Lato"/>
                <a:ea typeface="Lato"/>
                <a:cs typeface="Lato"/>
                <a:sym typeface="Lato"/>
              </a:rPr>
              <a:t>Sanksi Administrasi</a:t>
            </a:r>
            <a:br>
              <a:rPr i="0" lang="en-US" sz="3600" u="none">
                <a:solidFill>
                  <a:schemeClr val="lt1"/>
                </a:solidFill>
                <a:latin typeface="Lato"/>
                <a:ea typeface="Lato"/>
                <a:cs typeface="Lato"/>
                <a:sym typeface="Lato"/>
              </a:rPr>
            </a:br>
            <a:r>
              <a:rPr i="0" lang="en-US" sz="1800" u="none">
                <a:solidFill>
                  <a:schemeClr val="lt1"/>
                </a:solidFill>
                <a:latin typeface="Lato"/>
                <a:ea typeface="Lato"/>
                <a:cs typeface="Lato"/>
                <a:sym typeface="Lato"/>
              </a:rPr>
              <a:t>(Kurang Bayar Hasil Pemeriksaan)</a:t>
            </a:r>
            <a:endParaRPr>
              <a:solidFill>
                <a:schemeClr val="lt1"/>
              </a:solidFill>
              <a:latin typeface="Lato"/>
              <a:ea typeface="Lato"/>
              <a:cs typeface="Lato"/>
              <a:sym typeface="Lato"/>
            </a:endParaRPr>
          </a:p>
        </p:txBody>
      </p:sp>
      <p:sp>
        <p:nvSpPr>
          <p:cNvPr id="412" name="Google Shape;412;p22"/>
          <p:cNvSpPr txBox="1"/>
          <p:nvPr/>
        </p:nvSpPr>
        <p:spPr>
          <a:xfrm>
            <a:off x="5738812" y="6443662"/>
            <a:ext cx="2640012" cy="263525"/>
          </a:xfrm>
          <a:prstGeom prst="rect">
            <a:avLst/>
          </a:prstGeom>
          <a:noFill/>
          <a:ln>
            <a:noFill/>
          </a:ln>
        </p:spPr>
        <p:txBody>
          <a:bodyPr anchorCtr="0" anchor="t" bIns="46800" lIns="90000" spcFirstLastPara="1" rIns="90000" wrap="square" tIns="46800">
            <a:spAutoFit/>
          </a:bodyPr>
          <a:lstStyle/>
          <a:p>
            <a:pPr indent="0" lvl="0" marL="0" marR="0" rtl="0" algn="l">
              <a:lnSpc>
                <a:spcPct val="80000"/>
              </a:lnSpc>
              <a:spcBef>
                <a:spcPts val="0"/>
              </a:spcBef>
              <a:spcAft>
                <a:spcPts val="0"/>
              </a:spcAft>
              <a:buClr>
                <a:srgbClr val="FF0000"/>
              </a:buClr>
              <a:buSzPts val="1400"/>
              <a:buFont typeface="Trebuchet MS"/>
              <a:buNone/>
            </a:pPr>
            <a:r>
              <a:rPr b="0" i="1" lang="en-US" sz="1400" u="none">
                <a:solidFill>
                  <a:srgbClr val="FF0000"/>
                </a:solidFill>
                <a:latin typeface="Trebuchet MS"/>
                <a:ea typeface="Trebuchet MS"/>
                <a:cs typeface="Trebuchet MS"/>
                <a:sym typeface="Trebuchet MS"/>
              </a:rPr>
              <a:t>*Berdasarkan Pasal  13 UU KUP</a:t>
            </a:r>
            <a:endParaRPr/>
          </a:p>
        </p:txBody>
      </p:sp>
      <p:sp>
        <p:nvSpPr>
          <p:cNvPr id="413" name="Google Shape;413;p22"/>
          <p:cNvSpPr txBox="1"/>
          <p:nvPr/>
        </p:nvSpPr>
        <p:spPr>
          <a:xfrm>
            <a:off x="533400" y="1676400"/>
            <a:ext cx="2133600" cy="762000"/>
          </a:xfrm>
          <a:prstGeom prst="rect">
            <a:avLst/>
          </a:prstGeom>
          <a:noFill/>
          <a:ln cap="flat" cmpd="sng" w="38100">
            <a:solidFill>
              <a:schemeClr val="accent1"/>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rebuchet MS"/>
              <a:buNone/>
            </a:pPr>
            <a:r>
              <a:rPr b="1" i="0" lang="en-US" sz="2100" u="none">
                <a:solidFill>
                  <a:schemeClr val="lt1"/>
                </a:solidFill>
                <a:latin typeface="Lato"/>
                <a:ea typeface="Lato"/>
                <a:cs typeface="Lato"/>
                <a:sym typeface="Lato"/>
              </a:rPr>
              <a:t>Hasil </a:t>
            </a:r>
            <a:endParaRPr sz="1700">
              <a:solidFill>
                <a:schemeClr val="lt1"/>
              </a:solidFill>
              <a:latin typeface="Lato"/>
              <a:ea typeface="Lato"/>
              <a:cs typeface="Lato"/>
              <a:sym typeface="Lato"/>
            </a:endParaRPr>
          </a:p>
          <a:p>
            <a:pPr indent="0" lvl="0" marL="0" marR="0" rtl="0" algn="ctr">
              <a:lnSpc>
                <a:spcPct val="100000"/>
              </a:lnSpc>
              <a:spcBef>
                <a:spcPts val="0"/>
              </a:spcBef>
              <a:spcAft>
                <a:spcPts val="0"/>
              </a:spcAft>
              <a:buClr>
                <a:srgbClr val="000000"/>
              </a:buClr>
              <a:buSzPts val="1800"/>
              <a:buFont typeface="Trebuchet MS"/>
              <a:buNone/>
            </a:pPr>
            <a:r>
              <a:rPr b="1" i="0" lang="en-US" sz="2100" u="none">
                <a:solidFill>
                  <a:schemeClr val="lt1"/>
                </a:solidFill>
                <a:latin typeface="Lato"/>
                <a:ea typeface="Lato"/>
                <a:cs typeface="Lato"/>
                <a:sym typeface="Lato"/>
              </a:rPr>
              <a:t>Pemeriksaan</a:t>
            </a:r>
            <a:endParaRPr sz="1700">
              <a:solidFill>
                <a:schemeClr val="lt1"/>
              </a:solidFill>
              <a:latin typeface="Lato"/>
              <a:ea typeface="Lato"/>
              <a:cs typeface="Lato"/>
              <a:sym typeface="Lato"/>
            </a:endParaRPr>
          </a:p>
        </p:txBody>
      </p:sp>
      <p:sp>
        <p:nvSpPr>
          <p:cNvPr id="414" name="Google Shape;414;p22"/>
          <p:cNvSpPr/>
          <p:nvPr/>
        </p:nvSpPr>
        <p:spPr>
          <a:xfrm>
            <a:off x="2514600" y="1819275"/>
            <a:ext cx="1905000" cy="476100"/>
          </a:xfrm>
          <a:prstGeom prst="roundRect">
            <a:avLst>
              <a:gd fmla="val 16667" name="adj"/>
            </a:avLst>
          </a:prstGeom>
          <a:solidFill>
            <a:schemeClr val="lt1"/>
          </a:solidFill>
          <a:ln cap="flat" cmpd="sng" w="38100">
            <a:solidFill>
              <a:schemeClr val="accent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2400"/>
              <a:buFont typeface="Trebuchet MS"/>
              <a:buNone/>
            </a:pPr>
            <a:r>
              <a:rPr i="0" lang="en-US" sz="2400" u="none">
                <a:solidFill>
                  <a:srgbClr val="000000"/>
                </a:solidFill>
                <a:latin typeface="Lato"/>
                <a:ea typeface="Lato"/>
                <a:cs typeface="Lato"/>
                <a:sym typeface="Lato"/>
              </a:rPr>
              <a:t>SKPKB</a:t>
            </a:r>
            <a:endParaRPr>
              <a:latin typeface="Lato"/>
              <a:ea typeface="Lato"/>
              <a:cs typeface="Lato"/>
              <a:sym typeface="Lato"/>
            </a:endParaRPr>
          </a:p>
        </p:txBody>
      </p:sp>
      <p:sp>
        <p:nvSpPr>
          <p:cNvPr id="415" name="Google Shape;415;p22"/>
          <p:cNvSpPr/>
          <p:nvPr/>
        </p:nvSpPr>
        <p:spPr>
          <a:xfrm>
            <a:off x="1752600" y="2590800"/>
            <a:ext cx="2667000" cy="609600"/>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600"/>
              <a:buFont typeface="Trebuchet MS"/>
              <a:buNone/>
            </a:pPr>
            <a:r>
              <a:rPr b="1" i="0" lang="en-US" sz="1600" u="none">
                <a:solidFill>
                  <a:schemeClr val="lt1"/>
                </a:solidFill>
                <a:latin typeface="Lato"/>
                <a:ea typeface="Lato"/>
                <a:cs typeface="Lato"/>
                <a:sym typeface="Lato"/>
              </a:rPr>
              <a:t>pajak yang terutang tidak/kurang dibayar</a:t>
            </a:r>
            <a:endParaRPr>
              <a:solidFill>
                <a:schemeClr val="lt1"/>
              </a:solidFill>
              <a:latin typeface="Lato"/>
              <a:ea typeface="Lato"/>
              <a:cs typeface="Lato"/>
              <a:sym typeface="Lato"/>
            </a:endParaRPr>
          </a:p>
        </p:txBody>
      </p:sp>
      <p:sp>
        <p:nvSpPr>
          <p:cNvPr id="416" name="Google Shape;416;p22"/>
          <p:cNvSpPr/>
          <p:nvPr/>
        </p:nvSpPr>
        <p:spPr>
          <a:xfrm>
            <a:off x="1752600" y="4267200"/>
            <a:ext cx="2667000" cy="1295400"/>
          </a:xfrm>
          <a:prstGeom prst="roundRect">
            <a:avLst>
              <a:gd fmla="val 1138"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400"/>
              <a:buFont typeface="Trebuchet MS"/>
              <a:buNone/>
            </a:pPr>
            <a:r>
              <a:rPr b="1" i="0" lang="en-US" sz="1400" u="none">
                <a:solidFill>
                  <a:schemeClr val="lt1"/>
                </a:solidFill>
                <a:latin typeface="Lato"/>
                <a:ea typeface="Lato"/>
                <a:cs typeface="Lato"/>
                <a:sym typeface="Lato"/>
              </a:rPr>
              <a:t>kewajiban dalam Pasal 28 atau 29 tidak dipenuhi sehingga tidak dapat diketahui besarnya pajak yang terutang</a:t>
            </a:r>
            <a:endParaRPr>
              <a:solidFill>
                <a:schemeClr val="lt1"/>
              </a:solidFill>
              <a:latin typeface="Lato"/>
              <a:ea typeface="Lato"/>
              <a:cs typeface="Lato"/>
              <a:sym typeface="Lato"/>
            </a:endParaRPr>
          </a:p>
        </p:txBody>
      </p:sp>
      <p:sp>
        <p:nvSpPr>
          <p:cNvPr id="417" name="Google Shape;417;p22"/>
          <p:cNvSpPr/>
          <p:nvPr/>
        </p:nvSpPr>
        <p:spPr>
          <a:xfrm>
            <a:off x="5105400" y="2590800"/>
            <a:ext cx="3124200" cy="609600"/>
          </a:xfrm>
          <a:prstGeom prst="roundRect">
            <a:avLst>
              <a:gd fmla="val 16667"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FFFFFF"/>
              </a:buClr>
              <a:buSzPts val="1600"/>
              <a:buFont typeface="Trebuchet MS"/>
              <a:buNone/>
            </a:pPr>
            <a:r>
              <a:rPr b="1" i="0" lang="en-US" sz="1600" u="none">
                <a:solidFill>
                  <a:schemeClr val="lt1"/>
                </a:solidFill>
                <a:latin typeface="Lato"/>
                <a:ea typeface="Lato"/>
                <a:cs typeface="Lato"/>
                <a:sym typeface="Lato"/>
              </a:rPr>
              <a:t>Sanksi </a:t>
            </a:r>
            <a:r>
              <a:rPr b="1" lang="en-US" sz="1600">
                <a:solidFill>
                  <a:schemeClr val="lt1"/>
                </a:solidFill>
                <a:latin typeface="Lato"/>
                <a:ea typeface="Lato"/>
                <a:cs typeface="Lato"/>
                <a:sym typeface="Lato"/>
              </a:rPr>
              <a:t>B</a:t>
            </a:r>
            <a:r>
              <a:rPr b="1" i="0" lang="en-US" sz="1600" u="none">
                <a:solidFill>
                  <a:schemeClr val="lt1"/>
                </a:solidFill>
                <a:latin typeface="Lato"/>
                <a:ea typeface="Lato"/>
                <a:cs typeface="Lato"/>
                <a:sym typeface="Lato"/>
              </a:rPr>
              <a:t>unga </a:t>
            </a:r>
            <a:endParaRPr>
              <a:solidFill>
                <a:schemeClr val="lt1"/>
              </a:solidFill>
              <a:latin typeface="Lato"/>
              <a:ea typeface="Lato"/>
              <a:cs typeface="Lato"/>
              <a:sym typeface="Lato"/>
            </a:endParaRPr>
          </a:p>
        </p:txBody>
      </p:sp>
      <p:sp>
        <p:nvSpPr>
          <p:cNvPr id="418" name="Google Shape;418;p22"/>
          <p:cNvSpPr/>
          <p:nvPr/>
        </p:nvSpPr>
        <p:spPr>
          <a:xfrm>
            <a:off x="4953000" y="4267200"/>
            <a:ext cx="3429000" cy="1752600"/>
          </a:xfrm>
          <a:prstGeom prst="roundRect">
            <a:avLst>
              <a:gd fmla="val 1138" name="adj"/>
            </a:avLst>
          </a:prstGeom>
          <a:noFill/>
          <a:ln cap="flat" cmpd="sng" w="38100">
            <a:solidFill>
              <a:schemeClr val="lt2"/>
            </a:solidFill>
            <a:prstDash val="solid"/>
            <a:miter lim="800000"/>
            <a:headEnd len="sm" w="sm" type="none"/>
            <a:tailEnd len="sm" w="sm" type="none"/>
          </a:ln>
        </p:spPr>
        <p:txBody>
          <a:bodyPr anchorCtr="0" anchor="t" bIns="46800" lIns="90000" spcFirstLastPara="1" rIns="90000" wrap="square" tIns="46800">
            <a:noAutofit/>
          </a:bodyPr>
          <a:lstStyle/>
          <a:p>
            <a:pPr indent="0" lvl="0" marL="0" marR="0" rtl="0" algn="ctr">
              <a:lnSpc>
                <a:spcPct val="100000"/>
              </a:lnSpc>
              <a:spcBef>
                <a:spcPts val="0"/>
              </a:spcBef>
              <a:spcAft>
                <a:spcPts val="0"/>
              </a:spcAft>
              <a:buClr>
                <a:srgbClr val="FFFFFF"/>
              </a:buClr>
              <a:buSzPts val="1600"/>
              <a:buFont typeface="Trebuchet MS"/>
              <a:buNone/>
            </a:pPr>
            <a:r>
              <a:rPr b="1" i="0" lang="en-US" sz="1600" u="none">
                <a:solidFill>
                  <a:srgbClr val="FFFFFF"/>
                </a:solidFill>
                <a:latin typeface="Lato"/>
                <a:ea typeface="Lato"/>
                <a:cs typeface="Lato"/>
                <a:sym typeface="Lato"/>
              </a:rPr>
              <a:t>Sanksi </a:t>
            </a:r>
            <a:r>
              <a:rPr b="1" lang="en-US" sz="1600">
                <a:solidFill>
                  <a:srgbClr val="FFFFFF"/>
                </a:solidFill>
                <a:latin typeface="Lato"/>
                <a:ea typeface="Lato"/>
                <a:cs typeface="Lato"/>
                <a:sym typeface="Lato"/>
              </a:rPr>
              <a:t>K</a:t>
            </a:r>
            <a:r>
              <a:rPr b="1" i="0" lang="en-US" sz="1600" u="none">
                <a:solidFill>
                  <a:srgbClr val="FFFFFF"/>
                </a:solidFill>
                <a:latin typeface="Lato"/>
                <a:ea typeface="Lato"/>
                <a:cs typeface="Lato"/>
                <a:sym typeface="Lato"/>
              </a:rPr>
              <a:t>enaikan</a:t>
            </a:r>
            <a:endParaRPr>
              <a:latin typeface="Lato"/>
              <a:ea typeface="Lato"/>
              <a:cs typeface="Lato"/>
              <a:sym typeface="Lato"/>
            </a:endParaRPr>
          </a:p>
          <a:p>
            <a:pPr indent="0" lvl="0" marL="0" marR="0" rtl="0" algn="l">
              <a:lnSpc>
                <a:spcPct val="100000"/>
              </a:lnSpc>
              <a:spcBef>
                <a:spcPts val="0"/>
              </a:spcBef>
              <a:spcAft>
                <a:spcPts val="0"/>
              </a:spcAft>
              <a:buNone/>
            </a:pPr>
            <a:r>
              <a:t/>
            </a:r>
            <a:endParaRPr b="1" i="0" sz="1600" u="none">
              <a:solidFill>
                <a:srgbClr val="FFFFFF"/>
              </a:solidFill>
              <a:latin typeface="Lato"/>
              <a:ea typeface="Lato"/>
              <a:cs typeface="Lato"/>
              <a:sym typeface="Lato"/>
            </a:endParaRPr>
          </a:p>
        </p:txBody>
      </p:sp>
      <p:sp>
        <p:nvSpPr>
          <p:cNvPr id="419" name="Google Shape;419;p22"/>
          <p:cNvSpPr/>
          <p:nvPr/>
        </p:nvSpPr>
        <p:spPr>
          <a:xfrm>
            <a:off x="4953000" y="4648200"/>
            <a:ext cx="3429000" cy="457200"/>
          </a:xfrm>
          <a:prstGeom prst="roundRect">
            <a:avLst>
              <a:gd fmla="val 1138"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400"/>
              <a:buFont typeface="Trebuchet MS"/>
              <a:buNone/>
            </a:pPr>
            <a:r>
              <a:rPr b="1" lang="en-US">
                <a:solidFill>
                  <a:schemeClr val="lt1"/>
                </a:solidFill>
                <a:latin typeface="Lato"/>
                <a:ea typeface="Lato"/>
                <a:cs typeface="Lato"/>
                <a:sym typeface="Lato"/>
              </a:rPr>
              <a:t>75</a:t>
            </a:r>
            <a:r>
              <a:rPr b="1" i="0" lang="en-US" sz="1400" u="none">
                <a:solidFill>
                  <a:schemeClr val="lt1"/>
                </a:solidFill>
                <a:latin typeface="Lato"/>
                <a:ea typeface="Lato"/>
                <a:cs typeface="Lato"/>
                <a:sym typeface="Lato"/>
              </a:rPr>
              <a:t>% PPh yg tidak/kurang dibayar</a:t>
            </a:r>
            <a:endParaRPr>
              <a:solidFill>
                <a:schemeClr val="lt1"/>
              </a:solidFill>
              <a:latin typeface="Lato"/>
              <a:ea typeface="Lato"/>
              <a:cs typeface="Lato"/>
              <a:sym typeface="Lato"/>
            </a:endParaRPr>
          </a:p>
        </p:txBody>
      </p:sp>
      <p:sp>
        <p:nvSpPr>
          <p:cNvPr id="420" name="Google Shape;420;p22"/>
          <p:cNvSpPr/>
          <p:nvPr/>
        </p:nvSpPr>
        <p:spPr>
          <a:xfrm>
            <a:off x="4953000" y="5562600"/>
            <a:ext cx="3429000" cy="457200"/>
          </a:xfrm>
          <a:prstGeom prst="roundRect">
            <a:avLst>
              <a:gd fmla="val 1138"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400"/>
              <a:buFont typeface="Trebuchet MS"/>
              <a:buNone/>
            </a:pPr>
            <a:r>
              <a:rPr b="1" lang="en-US">
                <a:solidFill>
                  <a:schemeClr val="lt1"/>
                </a:solidFill>
                <a:latin typeface="Lato"/>
                <a:ea typeface="Lato"/>
                <a:cs typeface="Lato"/>
                <a:sym typeface="Lato"/>
              </a:rPr>
              <a:t>75</a:t>
            </a:r>
            <a:r>
              <a:rPr b="1" i="0" lang="en-US" sz="1400" u="none">
                <a:solidFill>
                  <a:schemeClr val="lt1"/>
                </a:solidFill>
                <a:latin typeface="Lato"/>
                <a:ea typeface="Lato"/>
                <a:cs typeface="Lato"/>
                <a:sym typeface="Lato"/>
              </a:rPr>
              <a:t>% PPN &amp; PPn BM tidak/kurang dibayar</a:t>
            </a:r>
            <a:endParaRPr>
              <a:solidFill>
                <a:schemeClr val="lt1"/>
              </a:solidFill>
              <a:latin typeface="Lato"/>
              <a:ea typeface="Lato"/>
              <a:cs typeface="Lato"/>
              <a:sym typeface="Lato"/>
            </a:endParaRPr>
          </a:p>
        </p:txBody>
      </p:sp>
      <p:sp>
        <p:nvSpPr>
          <p:cNvPr id="421" name="Google Shape;421;p22"/>
          <p:cNvSpPr/>
          <p:nvPr/>
        </p:nvSpPr>
        <p:spPr>
          <a:xfrm>
            <a:off x="4953000" y="5105400"/>
            <a:ext cx="3429000" cy="457200"/>
          </a:xfrm>
          <a:prstGeom prst="roundRect">
            <a:avLst>
              <a:gd fmla="val 1138" name="adj"/>
            </a:avLst>
          </a:prstGeom>
          <a:noFill/>
          <a:ln cap="flat" cmpd="sng" w="38100">
            <a:solidFill>
              <a:schemeClr val="lt2"/>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400"/>
              <a:buFont typeface="Trebuchet MS"/>
              <a:buNone/>
            </a:pPr>
            <a:r>
              <a:rPr b="1" lang="en-US">
                <a:solidFill>
                  <a:schemeClr val="lt1"/>
                </a:solidFill>
                <a:latin typeface="Lato"/>
                <a:ea typeface="Lato"/>
                <a:cs typeface="Lato"/>
                <a:sym typeface="Lato"/>
              </a:rPr>
              <a:t>75</a:t>
            </a:r>
            <a:r>
              <a:rPr b="1" i="0" lang="en-US" sz="1400" u="none">
                <a:solidFill>
                  <a:schemeClr val="lt1"/>
                </a:solidFill>
                <a:latin typeface="Lato"/>
                <a:ea typeface="Lato"/>
                <a:cs typeface="Lato"/>
                <a:sym typeface="Lato"/>
              </a:rPr>
              <a:t>% PPh yg tidak/kurang dipotong</a:t>
            </a:r>
            <a:endParaRPr>
              <a:solidFill>
                <a:schemeClr val="lt1"/>
              </a:solidFill>
              <a:latin typeface="Lato"/>
              <a:ea typeface="Lato"/>
              <a:cs typeface="Lato"/>
              <a:sym typeface="Lato"/>
            </a:endParaRPr>
          </a:p>
        </p:txBody>
      </p:sp>
      <p:cxnSp>
        <p:nvCxnSpPr>
          <p:cNvPr id="422" name="Google Shape;422;p22"/>
          <p:cNvCxnSpPr>
            <a:stCxn id="415" idx="3"/>
            <a:endCxn id="417" idx="1"/>
          </p:cNvCxnSpPr>
          <p:nvPr/>
        </p:nvCxnSpPr>
        <p:spPr>
          <a:xfrm>
            <a:off x="4419600" y="2895600"/>
            <a:ext cx="685800" cy="600"/>
          </a:xfrm>
          <a:prstGeom prst="bentConnector3">
            <a:avLst>
              <a:gd fmla="val 50000" name="adj1"/>
            </a:avLst>
          </a:prstGeom>
          <a:noFill/>
          <a:ln cap="flat" cmpd="sng" w="38100">
            <a:solidFill>
              <a:schemeClr val="lt1"/>
            </a:solidFill>
            <a:prstDash val="solid"/>
            <a:round/>
            <a:headEnd len="med" w="med" type="none"/>
            <a:tailEnd len="med" w="med" type="none"/>
          </a:ln>
        </p:spPr>
      </p:cxnSp>
      <p:cxnSp>
        <p:nvCxnSpPr>
          <p:cNvPr id="423" name="Google Shape;423;p22"/>
          <p:cNvCxnSpPr>
            <a:stCxn id="416" idx="3"/>
          </p:cNvCxnSpPr>
          <p:nvPr/>
        </p:nvCxnSpPr>
        <p:spPr>
          <a:xfrm>
            <a:off x="4419600" y="4914900"/>
            <a:ext cx="535800" cy="140400"/>
          </a:xfrm>
          <a:prstGeom prst="bentConnector3">
            <a:avLst>
              <a:gd fmla="val 50000" name="adj1"/>
            </a:avLst>
          </a:prstGeom>
          <a:noFill/>
          <a:ln cap="flat" cmpd="sng" w="38100">
            <a:solidFill>
              <a:schemeClr val="lt1"/>
            </a:solidFill>
            <a:prstDash val="solid"/>
            <a:round/>
            <a:headEnd len="med" w="med" type="none"/>
            <a:tailEnd len="med" w="med" type="none"/>
          </a:ln>
        </p:spPr>
      </p:cxn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23"/>
          <p:cNvSpPr txBox="1"/>
          <p:nvPr/>
        </p:nvSpPr>
        <p:spPr>
          <a:xfrm>
            <a:off x="1042987" y="508000"/>
            <a:ext cx="7639050" cy="473075"/>
          </a:xfrm>
          <a:prstGeom prst="rect">
            <a:avLst/>
          </a:prstGeom>
          <a:noFill/>
          <a:ln cap="flat" cmpd="sng" w="381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000"/>
              <a:buFont typeface="Schoolbell"/>
              <a:buNone/>
            </a:pPr>
            <a:r>
              <a:rPr i="0" lang="en-US" sz="2000" u="none">
                <a:solidFill>
                  <a:schemeClr val="lt1"/>
                </a:solidFill>
                <a:latin typeface="Lato"/>
                <a:ea typeface="Lato"/>
                <a:cs typeface="Lato"/>
                <a:sym typeface="Lato"/>
              </a:rPr>
              <a:t>Sanksi karena tidak memenuhi kewajiban penyampaian SPT</a:t>
            </a:r>
            <a:endParaRPr>
              <a:solidFill>
                <a:schemeClr val="lt1"/>
              </a:solidFill>
              <a:latin typeface="Lato"/>
              <a:ea typeface="Lato"/>
              <a:cs typeface="Lato"/>
              <a:sym typeface="Lato"/>
            </a:endParaRPr>
          </a:p>
        </p:txBody>
      </p:sp>
      <p:sp>
        <p:nvSpPr>
          <p:cNvPr id="429" name="Google Shape;429;p23"/>
          <p:cNvSpPr txBox="1"/>
          <p:nvPr/>
        </p:nvSpPr>
        <p:spPr>
          <a:xfrm>
            <a:off x="3708400" y="1103312"/>
            <a:ext cx="1905000" cy="381000"/>
          </a:xfrm>
          <a:prstGeom prst="rect">
            <a:avLst/>
          </a:prstGeom>
          <a:noFill/>
          <a:ln cap="flat" cmpd="sng" w="38100">
            <a:solidFill>
              <a:schemeClr val="dk1"/>
            </a:solidFill>
            <a:prstDash val="solid"/>
            <a:miter lim="800000"/>
            <a:headEnd len="sm" w="sm" type="none"/>
            <a:tailEnd len="sm" w="sm" type="none"/>
          </a:ln>
        </p:spPr>
        <p:txBody>
          <a:bodyPr anchorCtr="0" anchor="ctr" bIns="46800" lIns="90000" spcFirstLastPara="1" rIns="90000" wrap="square" tIns="46800">
            <a:noAutofit/>
          </a:bodyPr>
          <a:lstStyle/>
          <a:p>
            <a:pPr indent="0" lvl="0" marL="0" marR="0" rtl="0" algn="ctr">
              <a:lnSpc>
                <a:spcPct val="100000"/>
              </a:lnSpc>
              <a:spcBef>
                <a:spcPts val="0"/>
              </a:spcBef>
              <a:spcAft>
                <a:spcPts val="0"/>
              </a:spcAft>
              <a:buClr>
                <a:srgbClr val="000000"/>
              </a:buClr>
              <a:buSzPts val="1800"/>
              <a:buFont typeface="Tahoma"/>
              <a:buNone/>
            </a:pPr>
            <a:r>
              <a:rPr i="0" lang="en-US" sz="1800" u="none">
                <a:solidFill>
                  <a:schemeClr val="lt1"/>
                </a:solidFill>
                <a:latin typeface="Lato"/>
                <a:ea typeface="Lato"/>
                <a:cs typeface="Lato"/>
                <a:sym typeface="Lato"/>
              </a:rPr>
              <a:t>PIDANA</a:t>
            </a:r>
            <a:endParaRPr>
              <a:solidFill>
                <a:schemeClr val="lt1"/>
              </a:solidFill>
              <a:latin typeface="Lato"/>
              <a:ea typeface="Lato"/>
              <a:cs typeface="Lato"/>
              <a:sym typeface="Lato"/>
            </a:endParaRPr>
          </a:p>
        </p:txBody>
      </p:sp>
      <p:sp>
        <p:nvSpPr>
          <p:cNvPr id="430" name="Google Shape;430;p23"/>
          <p:cNvSpPr txBox="1"/>
          <p:nvPr/>
        </p:nvSpPr>
        <p:spPr>
          <a:xfrm>
            <a:off x="103625" y="2133600"/>
            <a:ext cx="8894400" cy="2357100"/>
          </a:xfrm>
          <a:prstGeom prst="rect">
            <a:avLst/>
          </a:prstGeom>
          <a:noFill/>
          <a:ln cap="flat" cmpd="sng" w="38100">
            <a:solidFill>
              <a:schemeClr val="accent1"/>
            </a:solidFill>
            <a:prstDash val="solid"/>
            <a:miter lim="800000"/>
            <a:headEnd len="sm" w="sm" type="none"/>
            <a:tailEnd len="sm" w="sm" type="none"/>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2000"/>
              <a:buFont typeface="Tahoma"/>
              <a:buNone/>
            </a:pPr>
            <a:r>
              <a:rPr i="0" lang="en-US" sz="2000" u="none">
                <a:solidFill>
                  <a:schemeClr val="lt1"/>
                </a:solidFill>
                <a:latin typeface="Lato"/>
                <a:ea typeface="Lato"/>
                <a:cs typeface="Lato"/>
                <a:sym typeface="Lato"/>
              </a:rPr>
              <a:t>Karena kealpaan setelah perbuatan yg pertama (</a:t>
            </a:r>
            <a:r>
              <a:rPr lang="en-US" sz="2000">
                <a:solidFill>
                  <a:schemeClr val="lt1"/>
                </a:solidFill>
                <a:latin typeface="Lato"/>
                <a:ea typeface="Lato"/>
                <a:cs typeface="Lato"/>
                <a:sym typeface="Lato"/>
              </a:rPr>
              <a:t>sebagaimana</a:t>
            </a:r>
            <a:r>
              <a:rPr i="0" lang="en-US" sz="2000" u="none">
                <a:solidFill>
                  <a:schemeClr val="lt1"/>
                </a:solidFill>
                <a:latin typeface="Lato"/>
                <a:ea typeface="Lato"/>
                <a:cs typeface="Lato"/>
                <a:sym typeface="Lato"/>
              </a:rPr>
              <a:t> dimaksud </a:t>
            </a:r>
            <a:r>
              <a:rPr lang="en-US" sz="2000">
                <a:solidFill>
                  <a:schemeClr val="lt1"/>
                </a:solidFill>
                <a:latin typeface="Lato"/>
                <a:ea typeface="Lato"/>
                <a:cs typeface="Lato"/>
                <a:sym typeface="Lato"/>
              </a:rPr>
              <a:t>dalam</a:t>
            </a:r>
            <a:r>
              <a:rPr i="0" lang="en-US" sz="2000" u="none">
                <a:solidFill>
                  <a:schemeClr val="lt1"/>
                </a:solidFill>
                <a:latin typeface="Lato"/>
                <a:ea typeface="Lato"/>
                <a:cs typeface="Lato"/>
                <a:sym typeface="Lato"/>
              </a:rPr>
              <a:t> pasal 13 A) tdk menyampaikan SPT/ menyampaikan SPT tetapi isinya </a:t>
            </a:r>
            <a:r>
              <a:rPr lang="en-US" sz="2000">
                <a:solidFill>
                  <a:schemeClr val="lt1"/>
                </a:solidFill>
                <a:latin typeface="Lato"/>
                <a:ea typeface="Lato"/>
                <a:cs typeface="Lato"/>
                <a:sym typeface="Lato"/>
              </a:rPr>
              <a:t>tidak</a:t>
            </a:r>
            <a:r>
              <a:rPr i="0" lang="en-US" sz="2000" u="none">
                <a:solidFill>
                  <a:schemeClr val="lt1"/>
                </a:solidFill>
                <a:latin typeface="Lato"/>
                <a:ea typeface="Lato"/>
                <a:cs typeface="Lato"/>
                <a:sym typeface="Lato"/>
              </a:rPr>
              <a:t> benar/tdk lengkap, / melampirkan keterangan yg isinya tdk benar, </a:t>
            </a:r>
            <a:r>
              <a:rPr lang="en-US" sz="2000">
                <a:solidFill>
                  <a:schemeClr val="lt1"/>
                </a:solidFill>
                <a:latin typeface="Lato"/>
                <a:ea typeface="Lato"/>
                <a:cs typeface="Lato"/>
                <a:sym typeface="Lato"/>
              </a:rPr>
              <a:t>denda</a:t>
            </a:r>
            <a:r>
              <a:rPr i="0" lang="en-US" sz="2000" u="none">
                <a:solidFill>
                  <a:schemeClr val="lt1"/>
                </a:solidFill>
                <a:latin typeface="Lato"/>
                <a:ea typeface="Lato"/>
                <a:cs typeface="Lato"/>
                <a:sym typeface="Lato"/>
              </a:rPr>
              <a:t> paling sedikit 1 </a:t>
            </a:r>
            <a:r>
              <a:rPr lang="en-US" sz="2000">
                <a:solidFill>
                  <a:schemeClr val="lt1"/>
                </a:solidFill>
                <a:latin typeface="Lato"/>
                <a:ea typeface="Lato"/>
                <a:cs typeface="Lato"/>
                <a:sym typeface="Lato"/>
              </a:rPr>
              <a:t>kali dan paling</a:t>
            </a:r>
            <a:r>
              <a:rPr i="0" lang="en-US" sz="2000" u="none">
                <a:solidFill>
                  <a:schemeClr val="lt1"/>
                </a:solidFill>
                <a:latin typeface="Lato"/>
                <a:ea typeface="Lato"/>
                <a:cs typeface="Lato"/>
                <a:sym typeface="Lato"/>
              </a:rPr>
              <a:t> banyak 2 kali jumlah pajak terutang yang tidak/ kurang dibayar, /  dipidana </a:t>
            </a:r>
            <a:r>
              <a:rPr lang="en-US" sz="2000">
                <a:solidFill>
                  <a:schemeClr val="lt1"/>
                </a:solidFill>
                <a:latin typeface="Lato"/>
                <a:ea typeface="Lato"/>
                <a:cs typeface="Lato"/>
                <a:sym typeface="Lato"/>
              </a:rPr>
              <a:t>dengan</a:t>
            </a:r>
            <a:r>
              <a:rPr i="0" lang="en-US" sz="2000" u="none">
                <a:solidFill>
                  <a:schemeClr val="lt1"/>
                </a:solidFill>
                <a:latin typeface="Lato"/>
                <a:ea typeface="Lato"/>
                <a:cs typeface="Lato"/>
                <a:sym typeface="Lato"/>
              </a:rPr>
              <a:t> pidana kurungan paling singkat 3 bln/paling lama 1 tahun.</a:t>
            </a:r>
            <a:endParaRPr>
              <a:solidFill>
                <a:schemeClr val="lt1"/>
              </a:solidFill>
              <a:latin typeface="Lato"/>
              <a:ea typeface="Lato"/>
              <a:cs typeface="Lato"/>
              <a:sym typeface="Lato"/>
            </a:endParaRPr>
          </a:p>
          <a:p>
            <a:pPr indent="0" lvl="0" marL="0" marR="0" rtl="0" algn="ctr">
              <a:lnSpc>
                <a:spcPct val="100000"/>
              </a:lnSpc>
              <a:spcBef>
                <a:spcPts val="1200"/>
              </a:spcBef>
              <a:spcAft>
                <a:spcPts val="0"/>
              </a:spcAft>
              <a:buClr>
                <a:srgbClr val="000000"/>
              </a:buClr>
              <a:buSzPts val="2000"/>
              <a:buFont typeface="Tahoma"/>
              <a:buNone/>
            </a:pPr>
            <a:r>
              <a:rPr i="0" lang="en-US" sz="1700" u="none">
                <a:solidFill>
                  <a:schemeClr val="lt1"/>
                </a:solidFill>
                <a:latin typeface="Lato"/>
                <a:ea typeface="Lato"/>
                <a:cs typeface="Lato"/>
                <a:sym typeface="Lato"/>
              </a:rPr>
              <a:t>(Pasal 38 UU KUP)</a:t>
            </a:r>
            <a:endParaRPr sz="1100">
              <a:solidFill>
                <a:schemeClr val="lt1"/>
              </a:solidFill>
              <a:latin typeface="Lato"/>
              <a:ea typeface="Lato"/>
              <a:cs typeface="Lato"/>
              <a:sym typeface="Lato"/>
            </a:endParaRPr>
          </a:p>
        </p:txBody>
      </p:sp>
      <p:sp>
        <p:nvSpPr>
          <p:cNvPr id="431" name="Google Shape;431;p23"/>
          <p:cNvSpPr txBox="1"/>
          <p:nvPr/>
        </p:nvSpPr>
        <p:spPr>
          <a:xfrm>
            <a:off x="103625" y="4670425"/>
            <a:ext cx="8894400" cy="1741500"/>
          </a:xfrm>
          <a:prstGeom prst="rect">
            <a:avLst/>
          </a:prstGeom>
          <a:noFill/>
          <a:ln cap="flat" cmpd="sng" w="38100">
            <a:solidFill>
              <a:schemeClr val="accent1"/>
            </a:solidFill>
            <a:prstDash val="solid"/>
            <a:miter lim="800000"/>
            <a:headEnd len="sm" w="sm" type="none"/>
            <a:tailEnd len="sm" w="sm" type="none"/>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2000"/>
              <a:buFont typeface="Tahoma"/>
              <a:buNone/>
            </a:pPr>
            <a:r>
              <a:rPr i="0" lang="en-US" sz="2000" u="none">
                <a:solidFill>
                  <a:schemeClr val="lt1"/>
                </a:solidFill>
                <a:latin typeface="Lato"/>
                <a:ea typeface="Lato"/>
                <a:cs typeface="Lato"/>
                <a:sym typeface="Lato"/>
              </a:rPr>
              <a:t>Dengan sengaja tdk menyampaikan SPT/ menyampaikan SPT &amp;/ keterangan yg isinya tdk benar / tdk lengkap, dipidana </a:t>
            </a:r>
            <a:r>
              <a:rPr lang="en-US" sz="2000">
                <a:solidFill>
                  <a:schemeClr val="lt1"/>
                </a:solidFill>
                <a:latin typeface="Lato"/>
                <a:ea typeface="Lato"/>
                <a:cs typeface="Lato"/>
                <a:sym typeface="Lato"/>
              </a:rPr>
              <a:t>dengan</a:t>
            </a:r>
            <a:r>
              <a:rPr i="0" lang="en-US" sz="2000" u="none">
                <a:solidFill>
                  <a:schemeClr val="lt1"/>
                </a:solidFill>
                <a:latin typeface="Lato"/>
                <a:ea typeface="Lato"/>
                <a:cs typeface="Lato"/>
                <a:sym typeface="Lato"/>
              </a:rPr>
              <a:t> pidana penjara paling singkat 6 bln &amp; paling lama 6 tahun dan denda paling sedikit 2 kali &amp; paling banyak 4 kali jumlah pajak terutang yg tdk atau kurang dibayar.</a:t>
            </a:r>
            <a:endParaRPr>
              <a:solidFill>
                <a:schemeClr val="lt1"/>
              </a:solidFill>
              <a:latin typeface="Lato"/>
              <a:ea typeface="Lato"/>
              <a:cs typeface="Lato"/>
              <a:sym typeface="Lato"/>
            </a:endParaRPr>
          </a:p>
          <a:p>
            <a:pPr indent="0" lvl="0" marL="0" marR="0" rtl="0" algn="ctr">
              <a:lnSpc>
                <a:spcPct val="100000"/>
              </a:lnSpc>
              <a:spcBef>
                <a:spcPts val="1200"/>
              </a:spcBef>
              <a:spcAft>
                <a:spcPts val="0"/>
              </a:spcAft>
              <a:buClr>
                <a:srgbClr val="000000"/>
              </a:buClr>
              <a:buSzPts val="2000"/>
              <a:buFont typeface="Tahoma"/>
              <a:buNone/>
            </a:pPr>
            <a:r>
              <a:rPr i="0" lang="en-US" sz="1700" u="none">
                <a:solidFill>
                  <a:schemeClr val="lt1"/>
                </a:solidFill>
                <a:latin typeface="Lato"/>
                <a:ea typeface="Lato"/>
                <a:cs typeface="Lato"/>
                <a:sym typeface="Lato"/>
              </a:rPr>
              <a:t>(Pasal 39 ayat (1 huruf c &amp; d) UU KUP)</a:t>
            </a:r>
            <a:endParaRPr sz="1100">
              <a:solidFill>
                <a:schemeClr val="lt1"/>
              </a:solidFill>
              <a:latin typeface="Lato"/>
              <a:ea typeface="Lato"/>
              <a:cs typeface="Lato"/>
              <a:sym typeface="Lato"/>
            </a:endParaRPr>
          </a:p>
        </p:txBody>
      </p:sp>
      <p:sp>
        <p:nvSpPr>
          <p:cNvPr id="432" name="Google Shape;432;p23"/>
          <p:cNvSpPr txBox="1"/>
          <p:nvPr/>
        </p:nvSpPr>
        <p:spPr>
          <a:xfrm>
            <a:off x="1258887" y="1582737"/>
            <a:ext cx="6840600" cy="402300"/>
          </a:xfrm>
          <a:prstGeom prst="rect">
            <a:avLst/>
          </a:prstGeom>
          <a:noFill/>
          <a:ln cap="flat" cmpd="sng" w="9525">
            <a:solidFill>
              <a:schemeClr val="accent1"/>
            </a:solidFill>
            <a:prstDash val="solid"/>
            <a:miter lim="800000"/>
            <a:headEnd len="sm" w="sm" type="none"/>
            <a:tailEnd len="sm" w="sm" type="none"/>
          </a:ln>
        </p:spPr>
        <p:txBody>
          <a:bodyPr anchorCtr="0" anchor="t" bIns="46800" lIns="90000" spcFirstLastPara="1" rIns="90000" wrap="square" tIns="46800">
            <a:spAutoFit/>
          </a:bodyPr>
          <a:lstStyle/>
          <a:p>
            <a:pPr indent="0" lvl="0" marL="0" marR="0" rtl="0" algn="ctr">
              <a:lnSpc>
                <a:spcPct val="100000"/>
              </a:lnSpc>
              <a:spcBef>
                <a:spcPts val="0"/>
              </a:spcBef>
              <a:spcAft>
                <a:spcPts val="0"/>
              </a:spcAft>
              <a:buClr>
                <a:srgbClr val="000000"/>
              </a:buClr>
              <a:buSzPts val="2000"/>
              <a:buFont typeface="Droid Sans Mono"/>
              <a:buNone/>
            </a:pPr>
            <a:r>
              <a:rPr i="0" lang="en-US" sz="2000" u="none">
                <a:solidFill>
                  <a:schemeClr val="lt1"/>
                </a:solidFill>
                <a:latin typeface="Lato"/>
                <a:ea typeface="Lato"/>
                <a:cs typeface="Lato"/>
                <a:sym typeface="Lato"/>
              </a:rPr>
              <a:t>MENIMBULKAN KERUGIAN PD PENDAPATAN NEGARA </a:t>
            </a:r>
            <a:endParaRPr>
              <a:solidFill>
                <a:schemeClr val="lt1"/>
              </a:solidFill>
              <a:latin typeface="Lato"/>
              <a:ea typeface="Lato"/>
              <a:cs typeface="Lato"/>
              <a:sym typeface="Lato"/>
            </a:endParaRPr>
          </a:p>
        </p:txBody>
      </p:sp>
      <p:sp>
        <p:nvSpPr>
          <p:cNvPr id="433" name="Google Shape;433;p23"/>
          <p:cNvSpPr/>
          <p:nvPr/>
        </p:nvSpPr>
        <p:spPr>
          <a:xfrm>
            <a:off x="8388350" y="1700212"/>
            <a:ext cx="609600" cy="381000"/>
          </a:xfrm>
          <a:prstGeom prst="downArrow">
            <a:avLst>
              <a:gd fmla="val 50000" name="adj1"/>
              <a:gd fmla="val 50000" name="adj2"/>
            </a:avLst>
          </a:prstGeom>
          <a:solidFill>
            <a:schemeClr val="lt2"/>
          </a:solidFill>
          <a:ln cap="flat" cmpd="sng" w="9525">
            <a:solidFill>
              <a:srgbClr val="00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i="0" sz="1800" u="none">
              <a:solidFill>
                <a:schemeClr val="lt1"/>
              </a:solidFill>
              <a:latin typeface="Lato"/>
              <a:ea typeface="Lato"/>
              <a:cs typeface="Lato"/>
              <a:sym typeface="Lato"/>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8" name="Shape 438"/>
        <p:cNvGrpSpPr/>
        <p:nvPr/>
      </p:nvGrpSpPr>
      <p:grpSpPr>
        <a:xfrm>
          <a:off x="0" y="0"/>
          <a:ext cx="0" cy="0"/>
          <a:chOff x="0" y="0"/>
          <a:chExt cx="0" cy="0"/>
        </a:xfrm>
      </p:grpSpPr>
      <p:sp>
        <p:nvSpPr>
          <p:cNvPr id="439" name="Google Shape;439;g1759d4bca9e_0_131"/>
          <p:cNvSpPr txBox="1"/>
          <p:nvPr>
            <p:ph type="title"/>
          </p:nvPr>
        </p:nvSpPr>
        <p:spPr>
          <a:xfrm>
            <a:off x="775350" y="1734900"/>
            <a:ext cx="7593300" cy="3388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b="1" lang="en-US" sz="6000">
                <a:solidFill>
                  <a:schemeClr val="accent1"/>
                </a:solidFill>
                <a:latin typeface="Lato"/>
                <a:ea typeface="Lato"/>
                <a:cs typeface="Lato"/>
                <a:sym typeface="Lato"/>
              </a:rPr>
              <a:t>TERIMAKASIH</a:t>
            </a:r>
            <a:endParaRPr b="1" sz="6000">
              <a:solidFill>
                <a:schemeClr val="accent1"/>
              </a:solidFill>
              <a:latin typeface="Lato"/>
              <a:ea typeface="Lato"/>
              <a:cs typeface="Lato"/>
              <a:sym typeface="Lato"/>
            </a:endParaRPr>
          </a:p>
          <a:p>
            <a:pPr indent="0" lvl="0" marL="0" rtl="0" algn="ctr">
              <a:spcBef>
                <a:spcPts val="0"/>
              </a:spcBef>
              <a:spcAft>
                <a:spcPts val="0"/>
              </a:spcAft>
              <a:buNone/>
            </a:pPr>
            <a:r>
              <a:t/>
            </a:r>
            <a:endParaRPr b="1" sz="32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HP 08122397235</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juan.tritax@gmail.com</a:t>
            </a:r>
            <a:endParaRPr b="1" sz="2100">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website:</a:t>
            </a:r>
            <a:r>
              <a:rPr b="1" lang="en-US" sz="2100">
                <a:solidFill>
                  <a:schemeClr val="accent1"/>
                </a:solidFill>
                <a:uFill>
                  <a:noFill/>
                </a:uFill>
                <a:latin typeface="Lato"/>
                <a:ea typeface="Lato"/>
                <a:cs typeface="Lato"/>
                <a:sym typeface="Lato"/>
                <a:hlinkClick r:id="rId3">
                  <a:extLst>
                    <a:ext uri="{A12FA001-AC4F-418D-AE19-62706E023703}">
                      <ahyp:hlinkClr val="tx"/>
                    </a:ext>
                  </a:extLst>
                </a:hlinkClick>
              </a:rPr>
              <a:t> </a:t>
            </a:r>
            <a:r>
              <a:rPr b="1" lang="en-US" sz="2100" u="sng">
                <a:solidFill>
                  <a:schemeClr val="accent1"/>
                </a:solidFill>
                <a:latin typeface="Lato"/>
                <a:ea typeface="Lato"/>
                <a:cs typeface="Lato"/>
                <a:sym typeface="Lato"/>
                <a:hlinkClick r:id="rId4">
                  <a:extLst>
                    <a:ext uri="{A12FA001-AC4F-418D-AE19-62706E023703}">
                      <ahyp:hlinkClr val="tx"/>
                    </a:ext>
                  </a:extLst>
                </a:hlinkClick>
              </a:rPr>
              <a:t>RDE.TRIACT.CO.ID</a:t>
            </a:r>
            <a:endParaRPr b="1" sz="2100" u="sng">
              <a:solidFill>
                <a:schemeClr val="accent1"/>
              </a:solidFill>
              <a:latin typeface="Lato"/>
              <a:ea typeface="Lato"/>
              <a:cs typeface="Lato"/>
              <a:sym typeface="Lato"/>
            </a:endParaRPr>
          </a:p>
          <a:p>
            <a:pPr indent="0" lvl="0" marL="0" rtl="0" algn="ctr">
              <a:lnSpc>
                <a:spcPct val="115000"/>
              </a:lnSpc>
              <a:spcBef>
                <a:spcPts val="0"/>
              </a:spcBef>
              <a:spcAft>
                <a:spcPts val="0"/>
              </a:spcAft>
              <a:buNone/>
            </a:pPr>
            <a:r>
              <a:rPr b="1" lang="en-US" sz="2100">
                <a:solidFill>
                  <a:schemeClr val="accent1"/>
                </a:solidFill>
                <a:latin typeface="Lato"/>
                <a:ea typeface="Lato"/>
                <a:cs typeface="Lato"/>
                <a:sym typeface="Lato"/>
              </a:rPr>
              <a:t>instagram: tritaxconsulting</a:t>
            </a:r>
            <a:endParaRPr b="1" sz="3200">
              <a:solidFill>
                <a:schemeClr val="accent1"/>
              </a:solidFill>
              <a:latin typeface="Lato"/>
              <a:ea typeface="Lato"/>
              <a:cs typeface="Lato"/>
              <a:sym typeface="Lato"/>
            </a:endParaRPr>
          </a:p>
        </p:txBody>
      </p:sp>
      <p:pic>
        <p:nvPicPr>
          <p:cNvPr id="440" name="Google Shape;440;g1759d4bca9e_0_131"/>
          <p:cNvPicPr preferRelativeResize="0"/>
          <p:nvPr/>
        </p:nvPicPr>
        <p:blipFill>
          <a:blip r:embed="rId5">
            <a:alphaModFix/>
          </a:blip>
          <a:stretch>
            <a:fillRect/>
          </a:stretch>
        </p:blipFill>
        <p:spPr>
          <a:xfrm>
            <a:off x="152400" y="5885100"/>
            <a:ext cx="2648599" cy="8549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Focus">
  <a:themeElements>
    <a:clrScheme name="Focus">
      <a:dk1>
        <a:srgbClr val="1C2D42"/>
      </a:dk1>
      <a:lt1>
        <a:srgbClr val="FFFFFF"/>
      </a:lt1>
      <a:dk2>
        <a:srgbClr val="D9D9D9"/>
      </a:dk2>
      <a:lt2>
        <a:srgbClr val="5CBEC5"/>
      </a:lt2>
      <a:accent1>
        <a:srgbClr val="EC7307"/>
      </a:accent1>
      <a:accent2>
        <a:srgbClr val="EECE1A"/>
      </a:accent2>
      <a:accent3>
        <a:srgbClr val="4E5567"/>
      </a:accent3>
      <a:accent4>
        <a:srgbClr val="F4D6AD"/>
      </a:accent4>
      <a:accent5>
        <a:srgbClr val="7890CD"/>
      </a:accent5>
      <a:accent6>
        <a:srgbClr val="F15E22"/>
      </a:accent6>
      <a:hlink>
        <a:srgbClr val="7890CD"/>
      </a:hlink>
      <a:folHlink>
        <a:srgbClr val="7890C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2009-01-30T01:00:10Z</dcterms:created>
  <dc:creator>Direktorat PP I</dc:creator>
</cp:coreProperties>
</file>