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9144000"/>
  <p:notesSz cx="6807200" cy="9939325"/>
  <p:embeddedFontLst>
    <p:embeddedFont>
      <p:font typeface="Garamond"/>
      <p:regular r:id="rId24"/>
      <p:bold r:id="rId25"/>
      <p:italic r:id="rId26"/>
      <p:boldItalic r:id="rId27"/>
    </p:embeddedFont>
    <p:embeddedFont>
      <p:font typeface="Montserrat"/>
      <p:regular r:id="rId28"/>
      <p:bold r:id="rId29"/>
      <p:italic r:id="rId30"/>
      <p:boldItalic r:id="rId31"/>
    </p:embeddedFont>
    <p:embeddedFont>
      <p:font typeface="Lato"/>
      <p:regular r:id="rId32"/>
      <p:bold r:id="rId33"/>
      <p:italic r:id="rId34"/>
      <p:boldItalic r:id="rId35"/>
    </p:embeddedFont>
    <p:embeddedFont>
      <p:font typeface="Tahoma"/>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http://customooxmlschemas.google.com/">
      <go:slidesCustomData xmlns:go="http://customooxmlschemas.google.com/" r:id="rId38" roundtripDataSignature="AMtx7mi7x2PadbW0OaGNtZ/ZpgoIHfUV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Garamond-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Garamond-italic.fntdata"/><Relationship Id="rId25" Type="http://schemas.openxmlformats.org/officeDocument/2006/relationships/font" Target="fonts/Garamond-bold.fntdata"/><Relationship Id="rId28" Type="http://schemas.openxmlformats.org/officeDocument/2006/relationships/font" Target="fonts/Montserrat-regular.fntdata"/><Relationship Id="rId27" Type="http://schemas.openxmlformats.org/officeDocument/2006/relationships/font" Target="fonts/Garamond-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6.xml"/><Relationship Id="rId33" Type="http://schemas.openxmlformats.org/officeDocument/2006/relationships/font" Target="fonts/Lato-bold.fntdata"/><Relationship Id="rId10" Type="http://schemas.openxmlformats.org/officeDocument/2006/relationships/slide" Target="slides/slide5.xml"/><Relationship Id="rId32" Type="http://schemas.openxmlformats.org/officeDocument/2006/relationships/font" Target="fonts/Lato-regular.fntdata"/><Relationship Id="rId13" Type="http://schemas.openxmlformats.org/officeDocument/2006/relationships/slide" Target="slides/slide8.xml"/><Relationship Id="rId35" Type="http://schemas.openxmlformats.org/officeDocument/2006/relationships/font" Target="fonts/Lato-boldItalic.fntdata"/><Relationship Id="rId12" Type="http://schemas.openxmlformats.org/officeDocument/2006/relationships/slide" Target="slides/slide7.xml"/><Relationship Id="rId34" Type="http://schemas.openxmlformats.org/officeDocument/2006/relationships/font" Target="fonts/Lato-italic.fntdata"/><Relationship Id="rId15" Type="http://schemas.openxmlformats.org/officeDocument/2006/relationships/slide" Target="slides/slide10.xml"/><Relationship Id="rId37" Type="http://schemas.openxmlformats.org/officeDocument/2006/relationships/font" Target="fonts/Tahoma-bold.fntdata"/><Relationship Id="rId14" Type="http://schemas.openxmlformats.org/officeDocument/2006/relationships/slide" Target="slides/slide9.xml"/><Relationship Id="rId36" Type="http://schemas.openxmlformats.org/officeDocument/2006/relationships/font" Target="fonts/Tahoma-regular.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nvSpPr>
        <p:spPr>
          <a:xfrm>
            <a:off x="0" y="0"/>
            <a:ext cx="6807200" cy="9939337"/>
          </a:xfrm>
          <a:prstGeom prst="roundRect">
            <a:avLst>
              <a:gd fmla="val 5"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 name="Google Shape;4;n"/>
          <p:cNvSpPr/>
          <p:nvPr/>
        </p:nvSpPr>
        <p:spPr>
          <a:xfrm>
            <a:off x="0" y="0"/>
            <a:ext cx="6807200" cy="9939337"/>
          </a:xfrm>
          <a:prstGeom prst="roundRect">
            <a:avLst>
              <a:gd fmla="val 5"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5" name="Google Shape;5;n"/>
          <p:cNvSpPr txBox="1"/>
          <p:nvPr/>
        </p:nvSpPr>
        <p:spPr>
          <a:xfrm>
            <a:off x="0" y="0"/>
            <a:ext cx="2947987" cy="495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6" name="Google Shape;6;n"/>
          <p:cNvSpPr txBox="1"/>
          <p:nvPr/>
        </p:nvSpPr>
        <p:spPr>
          <a:xfrm>
            <a:off x="3856037" y="0"/>
            <a:ext cx="2947987" cy="495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7" name="Google Shape;7;n"/>
          <p:cNvSpPr/>
          <p:nvPr>
            <p:ph idx="2" type="sldImg"/>
          </p:nvPr>
        </p:nvSpPr>
        <p:spPr>
          <a:xfrm>
            <a:off x="920750" y="746125"/>
            <a:ext cx="4962525" cy="3722687"/>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8" name="Google Shape;8;n"/>
          <p:cNvSpPr txBox="1"/>
          <p:nvPr>
            <p:ph idx="1" type="body"/>
          </p:nvPr>
        </p:nvSpPr>
        <p:spPr>
          <a:xfrm>
            <a:off x="681037" y="4721225"/>
            <a:ext cx="5441950" cy="4468812"/>
          </a:xfrm>
          <a:prstGeom prst="rect">
            <a:avLst/>
          </a:prstGeom>
          <a:noFill/>
          <a:ln>
            <a:noFill/>
          </a:ln>
        </p:spPr>
        <p:txBody>
          <a:bodyPr anchorCtr="0" anchor="t" bIns="46800" lIns="90000" spcFirstLastPara="1" rIns="90000" wrap="square" tIns="468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 name="Google Shape;9;n"/>
          <p:cNvSpPr txBox="1"/>
          <p:nvPr/>
        </p:nvSpPr>
        <p:spPr>
          <a:xfrm>
            <a:off x="0" y="9440862"/>
            <a:ext cx="2947987" cy="495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0" name="Google Shape;10;n"/>
          <p:cNvSpPr txBox="1"/>
          <p:nvPr>
            <p:ph idx="12" type="sldNum"/>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38" name="Google Shape;138;p1: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39" name="Google Shape;139;p1: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40" name="Google Shape;140;p1: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73ee913474_0_137:notes"/>
          <p:cNvSpPr/>
          <p:nvPr>
            <p:ph idx="2" type="sldImg"/>
          </p:nvPr>
        </p:nvSpPr>
        <p:spPr>
          <a:xfrm>
            <a:off x="920750" y="746125"/>
            <a:ext cx="4962600" cy="37227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73ee913474_0_137:notes"/>
          <p:cNvSpPr txBox="1"/>
          <p:nvPr>
            <p:ph idx="1" type="body"/>
          </p:nvPr>
        </p:nvSpPr>
        <p:spPr>
          <a:xfrm>
            <a:off x="681037" y="4721225"/>
            <a:ext cx="5442000" cy="4468800"/>
          </a:xfrm>
          <a:prstGeom prst="rect">
            <a:avLst/>
          </a:prstGeom>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149" name="Google Shape;149;g173ee913474_0_137:notes"/>
          <p:cNvSpPr txBox="1"/>
          <p:nvPr>
            <p:ph idx="12" type="sldNum"/>
          </p:nvPr>
        </p:nvSpPr>
        <p:spPr>
          <a:xfrm>
            <a:off x="3856037" y="9440862"/>
            <a:ext cx="2946300" cy="493800"/>
          </a:xfrm>
          <a:prstGeom prst="rect">
            <a:avLst/>
          </a:prstGeom>
        </p:spPr>
        <p:txBody>
          <a:bodyPr anchorCtr="0" anchor="b" bIns="46800" lIns="90000" spcFirstLastPara="1" rIns="90000" wrap="square" tIns="468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3: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54" name="Google Shape;154;p3: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55" name="Google Shape;155;p3: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56" name="Google Shape;156;p3: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4: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76" name="Google Shape;176;p4: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77" name="Google Shape;177;p4: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78" name="Google Shape;178;p4: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5: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92" name="Google Shape;192;p5: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193" name="Google Shape;193;p5: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94" name="Google Shape;194;p5: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1037" y="4721225"/>
            <a:ext cx="5441950" cy="4468812"/>
          </a:xfrm>
          <a:prstGeom prst="rect">
            <a:avLst/>
          </a:prstGeom>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205" name="Google Shape;205;p6:notes"/>
          <p:cNvSpPr/>
          <p:nvPr>
            <p:ph idx="2" type="sldImg"/>
          </p:nvPr>
        </p:nvSpPr>
        <p:spPr>
          <a:xfrm>
            <a:off x="920750" y="746125"/>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7:notes"/>
          <p:cNvSpPr txBox="1"/>
          <p:nvPr>
            <p:ph idx="1" type="body"/>
          </p:nvPr>
        </p:nvSpPr>
        <p:spPr>
          <a:xfrm>
            <a:off x="681037" y="4721225"/>
            <a:ext cx="5441950" cy="4468812"/>
          </a:xfrm>
          <a:prstGeom prst="rect">
            <a:avLst/>
          </a:prstGeom>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212" name="Google Shape;212;p7:notes"/>
          <p:cNvSpPr/>
          <p:nvPr>
            <p:ph idx="2" type="sldImg"/>
          </p:nvPr>
        </p:nvSpPr>
        <p:spPr>
          <a:xfrm>
            <a:off x="920750" y="746125"/>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8:notes"/>
          <p:cNvSpPr txBox="1"/>
          <p:nvPr>
            <p:ph idx="1" type="body"/>
          </p:nvPr>
        </p:nvSpPr>
        <p:spPr>
          <a:xfrm>
            <a:off x="681037" y="4721225"/>
            <a:ext cx="5441950" cy="4468812"/>
          </a:xfrm>
          <a:prstGeom prst="rect">
            <a:avLst/>
          </a:prstGeom>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217" name="Google Shape;217;p8:notes"/>
          <p:cNvSpPr/>
          <p:nvPr>
            <p:ph idx="2" type="sldImg"/>
          </p:nvPr>
        </p:nvSpPr>
        <p:spPr>
          <a:xfrm>
            <a:off x="920750" y="746125"/>
            <a:ext cx="4962525" cy="37226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73ee913474_0_143:notes"/>
          <p:cNvSpPr/>
          <p:nvPr>
            <p:ph idx="2" type="sldImg"/>
          </p:nvPr>
        </p:nvSpPr>
        <p:spPr>
          <a:xfrm>
            <a:off x="920750" y="746125"/>
            <a:ext cx="4962600" cy="37227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73ee913474_0_143:notes"/>
          <p:cNvSpPr txBox="1"/>
          <p:nvPr>
            <p:ph idx="1" type="body"/>
          </p:nvPr>
        </p:nvSpPr>
        <p:spPr>
          <a:xfrm>
            <a:off x="681037" y="4721225"/>
            <a:ext cx="5442000" cy="4468800"/>
          </a:xfrm>
          <a:prstGeom prst="rect">
            <a:avLst/>
          </a:prstGeom>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223" name="Google Shape;223;g173ee913474_0_143:notes"/>
          <p:cNvSpPr txBox="1"/>
          <p:nvPr>
            <p:ph idx="12" type="sldNum"/>
          </p:nvPr>
        </p:nvSpPr>
        <p:spPr>
          <a:xfrm>
            <a:off x="3856037" y="9440862"/>
            <a:ext cx="2946300" cy="493800"/>
          </a:xfrm>
          <a:prstGeom prst="rect">
            <a:avLst/>
          </a:prstGeom>
        </p:spPr>
        <p:txBody>
          <a:bodyPr anchorCtr="0" anchor="b" bIns="46800" lIns="90000" spcFirstLastPara="1" rIns="90000" wrap="square" tIns="46800">
            <a:noAutofit/>
          </a:bodyPr>
          <a:lstStyle/>
          <a:p>
            <a:pPr indent="0" lvl="0" marL="0" rtl="0" algn="r">
              <a:spcBef>
                <a:spcPts val="0"/>
              </a:spcBef>
              <a:spcAft>
                <a:spcPts val="0"/>
              </a:spcAft>
              <a:buNone/>
            </a:pPr>
            <a:fld id="{00000000-1234-1234-1234-123412341234}" type="slidenum">
              <a:rPr lang="en-US"/>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9: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28" name="Google Shape;228;p9: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29" name="Google Shape;229;p9: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30" name="Google Shape;230;p9: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0: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40" name="Google Shape;240;p10: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41" name="Google Shape;241;p10: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42" name="Google Shape;242;p10: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1:notes"/>
          <p:cNvSpPr/>
          <p:nvPr>
            <p:ph idx="2" type="sldImg"/>
          </p:nvPr>
        </p:nvSpPr>
        <p:spPr>
          <a:xfrm>
            <a:off x="920750" y="746125"/>
            <a:ext cx="4962525" cy="3722687"/>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51" name="Google Shape;251;p11:notes"/>
          <p:cNvSpPr txBox="1"/>
          <p:nvPr>
            <p:ph idx="1" type="body"/>
          </p:nvPr>
        </p:nvSpPr>
        <p:spPr>
          <a:xfrm>
            <a:off x="681037" y="4721225"/>
            <a:ext cx="5441950" cy="4468812"/>
          </a:xfrm>
          <a:prstGeom prst="rect">
            <a:avLst/>
          </a:prstGeom>
          <a:noFill/>
          <a:ln>
            <a:noFill/>
          </a:ln>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252" name="Google Shape;252;p11: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2: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59" name="Google Shape;259;p12:notes"/>
          <p:cNvSpPr/>
          <p:nvPr>
            <p:ph idx="2" type="sldImg"/>
          </p:nvPr>
        </p:nvSpPr>
        <p:spPr>
          <a:xfrm>
            <a:off x="920750" y="746125"/>
            <a:ext cx="4964112" cy="3724275"/>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60" name="Google Shape;260;p12: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66" name="Google Shape;266;p13: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67" name="Google Shape;267;p13: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68" name="Google Shape;268;p13: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4: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81" name="Google Shape;281;p14:notes"/>
          <p:cNvSpPr txBox="1"/>
          <p:nvPr/>
        </p:nvSpPr>
        <p:spPr>
          <a:xfrm>
            <a:off x="3856037" y="9440862"/>
            <a:ext cx="2947987"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82" name="Google Shape;282;p14:notes"/>
          <p:cNvSpPr/>
          <p:nvPr>
            <p:ph idx="2" type="sldImg"/>
          </p:nvPr>
        </p:nvSpPr>
        <p:spPr>
          <a:xfrm>
            <a:off x="920750" y="746125"/>
            <a:ext cx="4965700" cy="3725862"/>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83" name="Google Shape;283;p14:notes"/>
          <p:cNvSpPr txBox="1"/>
          <p:nvPr>
            <p:ph idx="1" type="body"/>
          </p:nvPr>
        </p:nvSpPr>
        <p:spPr>
          <a:xfrm>
            <a:off x="681037" y="4721225"/>
            <a:ext cx="5443537" cy="44704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5:notes"/>
          <p:cNvSpPr txBox="1"/>
          <p:nvPr/>
        </p:nvSpPr>
        <p:spPr>
          <a:xfrm>
            <a:off x="3856037" y="9440862"/>
            <a:ext cx="2946400" cy="493712"/>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298" name="Google Shape;298;p15:notes"/>
          <p:cNvSpPr/>
          <p:nvPr>
            <p:ph idx="2" type="sldImg"/>
          </p:nvPr>
        </p:nvSpPr>
        <p:spPr>
          <a:xfrm>
            <a:off x="920750" y="746125"/>
            <a:ext cx="4964112" cy="3724275"/>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99" name="Google Shape;299;p15:notes"/>
          <p:cNvSpPr txBox="1"/>
          <p:nvPr>
            <p:ph idx="1" type="body"/>
          </p:nvPr>
        </p:nvSpPr>
        <p:spPr>
          <a:xfrm>
            <a:off x="681037" y="4721225"/>
            <a:ext cx="5443537" cy="4379912"/>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73ee913474_1_0:notes"/>
          <p:cNvSpPr txBox="1"/>
          <p:nvPr/>
        </p:nvSpPr>
        <p:spPr>
          <a:xfrm>
            <a:off x="3856037" y="9440862"/>
            <a:ext cx="2946300" cy="4938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305" name="Google Shape;305;g173ee913474_1_0:notes"/>
          <p:cNvSpPr txBox="1"/>
          <p:nvPr/>
        </p:nvSpPr>
        <p:spPr>
          <a:xfrm>
            <a:off x="3856037" y="9440862"/>
            <a:ext cx="2948100" cy="4953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
        <p:nvSpPr>
          <p:cNvPr id="306" name="Google Shape;306;g173ee913474_1_0:notes"/>
          <p:cNvSpPr/>
          <p:nvPr>
            <p:ph idx="2" type="sldImg"/>
          </p:nvPr>
        </p:nvSpPr>
        <p:spPr>
          <a:xfrm>
            <a:off x="920750" y="746125"/>
            <a:ext cx="4965600" cy="3726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07" name="Google Shape;307;g173ee913474_1_0:notes"/>
          <p:cNvSpPr txBox="1"/>
          <p:nvPr>
            <p:ph idx="1" type="body"/>
          </p:nvPr>
        </p:nvSpPr>
        <p:spPr>
          <a:xfrm>
            <a:off x="681037" y="4721225"/>
            <a:ext cx="5443500" cy="44703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73ee913474_2_1:notes"/>
          <p:cNvSpPr/>
          <p:nvPr>
            <p:ph idx="2" type="sldImg"/>
          </p:nvPr>
        </p:nvSpPr>
        <p:spPr>
          <a:xfrm>
            <a:off x="1134533" y="745449"/>
            <a:ext cx="4538100" cy="37272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73ee913474_2_1:notes"/>
          <p:cNvSpPr txBox="1"/>
          <p:nvPr>
            <p:ph idx="1" type="body"/>
          </p:nvPr>
        </p:nvSpPr>
        <p:spPr>
          <a:xfrm>
            <a:off x="680720" y="4721179"/>
            <a:ext cx="5445900" cy="4472700"/>
          </a:xfrm>
          <a:prstGeom prst="rect">
            <a:avLst/>
          </a:prstGeom>
        </p:spPr>
        <p:txBody>
          <a:bodyPr anchorCtr="0" anchor="t" bIns="46800" lIns="90000" spcFirstLastPara="1" rIns="90000" wrap="square" tIns="46800">
            <a:noAutofit/>
          </a:bodyPr>
          <a:lstStyle/>
          <a:p>
            <a:pPr indent="0" lvl="0" marL="0" rtl="0" algn="l">
              <a:spcBef>
                <a:spcPts val="0"/>
              </a:spcBef>
              <a:spcAft>
                <a:spcPts val="0"/>
              </a:spcAft>
              <a:buNone/>
            </a:pPr>
            <a:r>
              <a:t/>
            </a:r>
            <a:endParaRPr/>
          </a:p>
        </p:txBody>
      </p:sp>
      <p:sp>
        <p:nvSpPr>
          <p:cNvPr id="324" name="Google Shape;324;g173ee913474_2_1:notes"/>
          <p:cNvSpPr txBox="1"/>
          <p:nvPr>
            <p:ph idx="12" type="sldNum"/>
          </p:nvPr>
        </p:nvSpPr>
        <p:spPr>
          <a:xfrm>
            <a:off x="3855838" y="9440634"/>
            <a:ext cx="2949900" cy="497100"/>
          </a:xfrm>
          <a:prstGeom prst="rect">
            <a:avLst/>
          </a:prstGeom>
        </p:spPr>
        <p:txBody>
          <a:bodyPr anchorCtr="0" anchor="b" bIns="46800" lIns="90000" spcFirstLastPara="1" rIns="90000" wrap="square" tIns="468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g173ee913474_0_4"/>
          <p:cNvSpPr/>
          <p:nvPr/>
        </p:nvSpPr>
        <p:spPr>
          <a:xfrm rot="5400000">
            <a:off x="7226400" y="274573"/>
            <a:ext cx="21915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 name="Google Shape;17;g173ee913474_0_4"/>
          <p:cNvGrpSpPr/>
          <p:nvPr/>
        </p:nvGrpSpPr>
        <p:grpSpPr>
          <a:xfrm>
            <a:off x="0" y="654"/>
            <a:ext cx="5153705" cy="6845694"/>
            <a:chOff x="0" y="75"/>
            <a:chExt cx="5153705" cy="5152950"/>
          </a:xfrm>
        </p:grpSpPr>
        <p:sp>
          <p:nvSpPr>
            <p:cNvPr id="18" name="Google Shape;18;g173ee913474_0_4"/>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g173ee913474_0_4"/>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g173ee913474_0_4"/>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g173ee913474_0_4"/>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 name="Google Shape;22;g173ee913474_0_4"/>
          <p:cNvSpPr txBox="1"/>
          <p:nvPr>
            <p:ph type="ctrTitle"/>
          </p:nvPr>
        </p:nvSpPr>
        <p:spPr>
          <a:xfrm>
            <a:off x="3537150" y="2104533"/>
            <a:ext cx="5017500" cy="21051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3" name="Google Shape;23;g173ee913474_0_4"/>
          <p:cNvSpPr txBox="1"/>
          <p:nvPr>
            <p:ph idx="1" type="subTitle"/>
          </p:nvPr>
        </p:nvSpPr>
        <p:spPr>
          <a:xfrm>
            <a:off x="5083950" y="5233233"/>
            <a:ext cx="34707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24" name="Google Shape;24;g173ee913474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grpSp>
        <p:nvGrpSpPr>
          <p:cNvPr id="26" name="Google Shape;26;g173ee913474_0_14"/>
          <p:cNvGrpSpPr/>
          <p:nvPr/>
        </p:nvGrpSpPr>
        <p:grpSpPr>
          <a:xfrm>
            <a:off x="4406400" y="0"/>
            <a:ext cx="4737600" cy="6857248"/>
            <a:chOff x="4406400" y="0"/>
            <a:chExt cx="4737600" cy="5143065"/>
          </a:xfrm>
        </p:grpSpPr>
        <p:sp>
          <p:nvSpPr>
            <p:cNvPr id="27" name="Google Shape;27;g173ee913474_0_14"/>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173ee913474_0_14"/>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g173ee913474_0_14"/>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g173ee913474_0_14"/>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173ee913474_0_14"/>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g173ee913474_0_14"/>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g173ee913474_0_14"/>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173ee913474_0_14"/>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g173ee913474_0_14"/>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g173ee913474_0_14"/>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g173ee913474_0_14"/>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g173ee913474_0_14"/>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g173ee913474_0_14"/>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g173ee913474_0_14"/>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173ee913474_0_14"/>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g173ee913474_0_14"/>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g173ee913474_0_14"/>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g173ee913474_0_14"/>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g173ee913474_0_14"/>
          <p:cNvSpPr txBox="1"/>
          <p:nvPr>
            <p:ph type="title"/>
          </p:nvPr>
        </p:nvSpPr>
        <p:spPr>
          <a:xfrm>
            <a:off x="823850" y="2737333"/>
            <a:ext cx="4587000" cy="15315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 name="Google Shape;46;g173ee913474_0_1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7" name="Shape 47"/>
        <p:cNvGrpSpPr/>
        <p:nvPr/>
      </p:nvGrpSpPr>
      <p:grpSpPr>
        <a:xfrm>
          <a:off x="0" y="0"/>
          <a:ext cx="0" cy="0"/>
          <a:chOff x="0" y="0"/>
          <a:chExt cx="0" cy="0"/>
        </a:xfrm>
      </p:grpSpPr>
      <p:grpSp>
        <p:nvGrpSpPr>
          <p:cNvPr id="48" name="Google Shape;48;g173ee913474_0_36"/>
          <p:cNvGrpSpPr/>
          <p:nvPr/>
        </p:nvGrpSpPr>
        <p:grpSpPr>
          <a:xfrm>
            <a:off x="0" y="507989"/>
            <a:ext cx="1037850" cy="1355016"/>
            <a:chOff x="0" y="381001"/>
            <a:chExt cx="1037850" cy="1016287"/>
          </a:xfrm>
        </p:grpSpPr>
        <p:sp>
          <p:nvSpPr>
            <p:cNvPr id="49" name="Google Shape;49;g173ee913474_0_3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g173ee913474_0_3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 name="Google Shape;51;g173ee913474_0_36"/>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2" name="Google Shape;52;g173ee913474_0_36"/>
          <p:cNvSpPr txBox="1"/>
          <p:nvPr>
            <p:ph idx="1" type="body"/>
          </p:nvPr>
        </p:nvSpPr>
        <p:spPr>
          <a:xfrm>
            <a:off x="1297500" y="2090067"/>
            <a:ext cx="70389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3" name="Google Shape;53;g173ee913474_0_3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4" name="Shape 54"/>
        <p:cNvGrpSpPr/>
        <p:nvPr/>
      </p:nvGrpSpPr>
      <p:grpSpPr>
        <a:xfrm>
          <a:off x="0" y="0"/>
          <a:ext cx="0" cy="0"/>
          <a:chOff x="0" y="0"/>
          <a:chExt cx="0" cy="0"/>
        </a:xfrm>
      </p:grpSpPr>
      <p:grpSp>
        <p:nvGrpSpPr>
          <p:cNvPr id="55" name="Google Shape;55;g173ee913474_0_43"/>
          <p:cNvGrpSpPr/>
          <p:nvPr/>
        </p:nvGrpSpPr>
        <p:grpSpPr>
          <a:xfrm>
            <a:off x="0" y="507989"/>
            <a:ext cx="1037850" cy="1355016"/>
            <a:chOff x="0" y="381001"/>
            <a:chExt cx="1037850" cy="1016287"/>
          </a:xfrm>
        </p:grpSpPr>
        <p:sp>
          <p:nvSpPr>
            <p:cNvPr id="56" name="Google Shape;56;g173ee913474_0_4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173ee913474_0_43"/>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g173ee913474_0_43"/>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9" name="Google Shape;59;g173ee913474_0_43"/>
          <p:cNvSpPr txBox="1"/>
          <p:nvPr>
            <p:ph idx="1" type="body"/>
          </p:nvPr>
        </p:nvSpPr>
        <p:spPr>
          <a:xfrm>
            <a:off x="1297500"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0" name="Google Shape;60;g173ee913474_0_43"/>
          <p:cNvSpPr txBox="1"/>
          <p:nvPr>
            <p:ph idx="2" type="body"/>
          </p:nvPr>
        </p:nvSpPr>
        <p:spPr>
          <a:xfrm>
            <a:off x="4933221"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1" name="Google Shape;61;g173ee913474_0_4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grpSp>
        <p:nvGrpSpPr>
          <p:cNvPr id="63" name="Google Shape;63;g173ee913474_0_51"/>
          <p:cNvGrpSpPr/>
          <p:nvPr/>
        </p:nvGrpSpPr>
        <p:grpSpPr>
          <a:xfrm>
            <a:off x="0" y="507989"/>
            <a:ext cx="1037850" cy="1355016"/>
            <a:chOff x="0" y="381001"/>
            <a:chExt cx="1037850" cy="1016287"/>
          </a:xfrm>
        </p:grpSpPr>
        <p:sp>
          <p:nvSpPr>
            <p:cNvPr id="64" name="Google Shape;64;g173ee913474_0_51"/>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g173ee913474_0_51"/>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g173ee913474_0_51"/>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g173ee913474_0_5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8" name="Shape 68"/>
        <p:cNvGrpSpPr/>
        <p:nvPr/>
      </p:nvGrpSpPr>
      <p:grpSpPr>
        <a:xfrm>
          <a:off x="0" y="0"/>
          <a:ext cx="0" cy="0"/>
          <a:chOff x="0" y="0"/>
          <a:chExt cx="0" cy="0"/>
        </a:xfrm>
      </p:grpSpPr>
      <p:grpSp>
        <p:nvGrpSpPr>
          <p:cNvPr id="69" name="Google Shape;69;g173ee913474_0_57"/>
          <p:cNvGrpSpPr/>
          <p:nvPr/>
        </p:nvGrpSpPr>
        <p:grpSpPr>
          <a:xfrm>
            <a:off x="0" y="507989"/>
            <a:ext cx="1037850" cy="1355016"/>
            <a:chOff x="0" y="381001"/>
            <a:chExt cx="1037850" cy="1016287"/>
          </a:xfrm>
        </p:grpSpPr>
        <p:sp>
          <p:nvSpPr>
            <p:cNvPr id="70" name="Google Shape;70;g173ee913474_0_5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g173ee913474_0_5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 name="Google Shape;72;g173ee913474_0_57"/>
          <p:cNvSpPr txBox="1"/>
          <p:nvPr>
            <p:ph type="title"/>
          </p:nvPr>
        </p:nvSpPr>
        <p:spPr>
          <a:xfrm>
            <a:off x="1297500" y="525000"/>
            <a:ext cx="3798900" cy="19908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3" name="Google Shape;73;g173ee913474_0_57"/>
          <p:cNvSpPr txBox="1"/>
          <p:nvPr>
            <p:ph idx="1" type="body"/>
          </p:nvPr>
        </p:nvSpPr>
        <p:spPr>
          <a:xfrm>
            <a:off x="1297500" y="2630067"/>
            <a:ext cx="3798900" cy="322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4" name="Google Shape;74;g173ee913474_0_5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5" name="Shape 75"/>
        <p:cNvGrpSpPr/>
        <p:nvPr/>
      </p:nvGrpSpPr>
      <p:grpSpPr>
        <a:xfrm>
          <a:off x="0" y="0"/>
          <a:ext cx="0" cy="0"/>
          <a:chOff x="0" y="0"/>
          <a:chExt cx="0" cy="0"/>
        </a:xfrm>
      </p:grpSpPr>
      <p:grpSp>
        <p:nvGrpSpPr>
          <p:cNvPr id="76" name="Google Shape;76;g173ee913474_0_64"/>
          <p:cNvGrpSpPr/>
          <p:nvPr/>
        </p:nvGrpSpPr>
        <p:grpSpPr>
          <a:xfrm>
            <a:off x="4406400" y="0"/>
            <a:ext cx="4737600" cy="6857829"/>
            <a:chOff x="4406400" y="0"/>
            <a:chExt cx="4737600" cy="5143500"/>
          </a:xfrm>
        </p:grpSpPr>
        <p:sp>
          <p:nvSpPr>
            <p:cNvPr id="77" name="Google Shape;77;g173ee913474_0_64"/>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173ee913474_0_64"/>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173ee913474_0_64"/>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173ee913474_0_64"/>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173ee913474_0_64"/>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173ee913474_0_64"/>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173ee913474_0_64"/>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g173ee913474_0_64"/>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g173ee913474_0_64"/>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173ee913474_0_64"/>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173ee913474_0_64"/>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173ee913474_0_64"/>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g173ee913474_0_64"/>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173ee913474_0_64"/>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g173ee913474_0_64"/>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g173ee913474_0_64"/>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g173ee913474_0_64"/>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g173ee913474_0_64"/>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g173ee913474_0_64"/>
          <p:cNvSpPr txBox="1"/>
          <p:nvPr>
            <p:ph type="title"/>
          </p:nvPr>
        </p:nvSpPr>
        <p:spPr>
          <a:xfrm>
            <a:off x="823850" y="1155700"/>
            <a:ext cx="4587000" cy="4694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g173ee913474_0_6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7" name="Shape 97"/>
        <p:cNvGrpSpPr/>
        <p:nvPr/>
      </p:nvGrpSpPr>
      <p:grpSpPr>
        <a:xfrm>
          <a:off x="0" y="0"/>
          <a:ext cx="0" cy="0"/>
          <a:chOff x="0" y="0"/>
          <a:chExt cx="0" cy="0"/>
        </a:xfrm>
      </p:grpSpPr>
      <p:grpSp>
        <p:nvGrpSpPr>
          <p:cNvPr id="98" name="Google Shape;98;g173ee913474_0_86"/>
          <p:cNvGrpSpPr/>
          <p:nvPr/>
        </p:nvGrpSpPr>
        <p:grpSpPr>
          <a:xfrm>
            <a:off x="0" y="507989"/>
            <a:ext cx="1037850" cy="1355016"/>
            <a:chOff x="0" y="381001"/>
            <a:chExt cx="1037850" cy="1016287"/>
          </a:xfrm>
        </p:grpSpPr>
        <p:sp>
          <p:nvSpPr>
            <p:cNvPr id="99" name="Google Shape;99;g173ee913474_0_8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g173ee913474_0_8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 name="Google Shape;101;g173ee913474_0_86"/>
          <p:cNvSpPr txBox="1"/>
          <p:nvPr>
            <p:ph type="title"/>
          </p:nvPr>
        </p:nvSpPr>
        <p:spPr>
          <a:xfrm>
            <a:off x="1297500" y="2211100"/>
            <a:ext cx="3036300" cy="23355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2" name="Google Shape;102;g173ee913474_0_86"/>
          <p:cNvSpPr txBox="1"/>
          <p:nvPr>
            <p:ph idx="1" type="subTitle"/>
          </p:nvPr>
        </p:nvSpPr>
        <p:spPr>
          <a:xfrm>
            <a:off x="1297500" y="4717333"/>
            <a:ext cx="30363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03" name="Google Shape;103;g173ee913474_0_86"/>
          <p:cNvSpPr txBox="1"/>
          <p:nvPr>
            <p:ph idx="2" type="body"/>
          </p:nvPr>
        </p:nvSpPr>
        <p:spPr>
          <a:xfrm>
            <a:off x="4648200" y="2262133"/>
            <a:ext cx="3676800" cy="3129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4" name="Google Shape;104;g173ee913474_0_8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5" name="Shape 105"/>
        <p:cNvGrpSpPr/>
        <p:nvPr/>
      </p:nvGrpSpPr>
      <p:grpSpPr>
        <a:xfrm>
          <a:off x="0" y="0"/>
          <a:ext cx="0" cy="0"/>
          <a:chOff x="0" y="0"/>
          <a:chExt cx="0" cy="0"/>
        </a:xfrm>
      </p:grpSpPr>
      <p:grpSp>
        <p:nvGrpSpPr>
          <p:cNvPr id="106" name="Google Shape;106;g173ee913474_0_94"/>
          <p:cNvGrpSpPr/>
          <p:nvPr/>
        </p:nvGrpSpPr>
        <p:grpSpPr>
          <a:xfrm>
            <a:off x="0" y="5504636"/>
            <a:ext cx="698925" cy="912853"/>
            <a:chOff x="0" y="3785672"/>
            <a:chExt cx="698925" cy="684657"/>
          </a:xfrm>
        </p:grpSpPr>
        <p:sp>
          <p:nvSpPr>
            <p:cNvPr id="107" name="Google Shape;107;g173ee913474_0_94"/>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g173ee913474_0_94"/>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g173ee913474_0_94"/>
          <p:cNvSpPr txBox="1"/>
          <p:nvPr>
            <p:ph idx="1" type="body"/>
          </p:nvPr>
        </p:nvSpPr>
        <p:spPr>
          <a:xfrm>
            <a:off x="812725" y="5740500"/>
            <a:ext cx="6936000" cy="6984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10" name="Google Shape;110;g173ee913474_0_9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1" name="Shape 111"/>
        <p:cNvGrpSpPr/>
        <p:nvPr/>
      </p:nvGrpSpPr>
      <p:grpSpPr>
        <a:xfrm>
          <a:off x="0" y="0"/>
          <a:ext cx="0" cy="0"/>
          <a:chOff x="0" y="0"/>
          <a:chExt cx="0" cy="0"/>
        </a:xfrm>
      </p:grpSpPr>
      <p:grpSp>
        <p:nvGrpSpPr>
          <p:cNvPr id="112" name="Google Shape;112;g173ee913474_0_100"/>
          <p:cNvGrpSpPr/>
          <p:nvPr/>
        </p:nvGrpSpPr>
        <p:grpSpPr>
          <a:xfrm>
            <a:off x="4406400" y="0"/>
            <a:ext cx="4737600" cy="6857248"/>
            <a:chOff x="4406400" y="0"/>
            <a:chExt cx="4737600" cy="5143065"/>
          </a:xfrm>
        </p:grpSpPr>
        <p:sp>
          <p:nvSpPr>
            <p:cNvPr id="113" name="Google Shape;113;g173ee913474_0_100"/>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173ee913474_0_100"/>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g173ee913474_0_100"/>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173ee913474_0_100"/>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173ee913474_0_100"/>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g173ee913474_0_100"/>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173ee913474_0_100"/>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173ee913474_0_100"/>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173ee913474_0_100"/>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173ee913474_0_100"/>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173ee913474_0_100"/>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173ee913474_0_100"/>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173ee913474_0_100"/>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g173ee913474_0_100"/>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173ee913474_0_100"/>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173ee913474_0_100"/>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g173ee913474_0_100"/>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173ee913474_0_100"/>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g173ee913474_0_100"/>
          <p:cNvSpPr txBox="1"/>
          <p:nvPr>
            <p:ph hasCustomPrompt="1" type="title"/>
          </p:nvPr>
        </p:nvSpPr>
        <p:spPr>
          <a:xfrm>
            <a:off x="823850" y="1712900"/>
            <a:ext cx="4776000" cy="17343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32" name="Google Shape;132;g173ee913474_0_100"/>
          <p:cNvSpPr txBox="1"/>
          <p:nvPr>
            <p:ph idx="1" type="body"/>
          </p:nvPr>
        </p:nvSpPr>
        <p:spPr>
          <a:xfrm>
            <a:off x="823850" y="3524166"/>
            <a:ext cx="4776000" cy="1625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3" name="Google Shape;133;g173ee913474_0_10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4" name="Shape 134"/>
        <p:cNvGrpSpPr/>
        <p:nvPr/>
      </p:nvGrpSpPr>
      <p:grpSpPr>
        <a:xfrm>
          <a:off x="0" y="0"/>
          <a:ext cx="0" cy="0"/>
          <a:chOff x="0" y="0"/>
          <a:chExt cx="0" cy="0"/>
        </a:xfrm>
      </p:grpSpPr>
      <p:sp>
        <p:nvSpPr>
          <p:cNvPr id="135" name="Google Shape;135;g173ee913474_0_1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11" name="Shape 11"/>
        <p:cNvGrpSpPr/>
        <p:nvPr/>
      </p:nvGrpSpPr>
      <p:grpSpPr>
        <a:xfrm>
          <a:off x="0" y="0"/>
          <a:ext cx="0" cy="0"/>
          <a:chOff x="0" y="0"/>
          <a:chExt cx="0" cy="0"/>
        </a:xfrm>
      </p:grpSpPr>
      <p:sp>
        <p:nvSpPr>
          <p:cNvPr id="12" name="Google Shape;12;g173ee913474_0_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13" name="Google Shape;13;g173ee913474_0_0"/>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14" name="Google Shape;14;g173ee913474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rde.triact.co.id/" TargetMode="External"/><Relationship Id="rId4" Type="http://schemas.openxmlformats.org/officeDocument/2006/relationships/hyperlink" Target="http://rde.triact.co.id/" TargetMode="External"/><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
          <p:cNvSpPr txBox="1"/>
          <p:nvPr/>
        </p:nvSpPr>
        <p:spPr>
          <a:xfrm>
            <a:off x="714375" y="1714500"/>
            <a:ext cx="7772400" cy="1920875"/>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7E9632"/>
              </a:buClr>
              <a:buSzPts val="4000"/>
              <a:buFont typeface="Rockwell"/>
              <a:buNone/>
            </a:pPr>
            <a:r>
              <a:t/>
            </a:r>
            <a:endParaRPr/>
          </a:p>
        </p:txBody>
      </p:sp>
      <p:sp>
        <p:nvSpPr>
          <p:cNvPr id="143" name="Google Shape;143;p1"/>
          <p:cNvSpPr txBox="1"/>
          <p:nvPr>
            <p:ph type="ctrTitle"/>
          </p:nvPr>
        </p:nvSpPr>
        <p:spPr>
          <a:xfrm>
            <a:off x="3537150" y="2104533"/>
            <a:ext cx="5017500" cy="210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US"/>
              <a:t>PEMBUKUAN DAN PENCATATAN</a:t>
            </a:r>
            <a:endParaRPr b="1"/>
          </a:p>
        </p:txBody>
      </p:sp>
      <p:sp>
        <p:nvSpPr>
          <p:cNvPr id="144" name="Google Shape;144;p1"/>
          <p:cNvSpPr txBox="1"/>
          <p:nvPr/>
        </p:nvSpPr>
        <p:spPr>
          <a:xfrm>
            <a:off x="4386075" y="5371700"/>
            <a:ext cx="3655500" cy="674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sz="1600">
                <a:solidFill>
                  <a:srgbClr val="FFFFFF"/>
                </a:solidFill>
                <a:latin typeface="Lato"/>
                <a:ea typeface="Lato"/>
                <a:cs typeface="Lato"/>
                <a:sym typeface="Lato"/>
              </a:rPr>
              <a:t>JUAN KASMA, S.E., M.AK., CPA., BKP</a:t>
            </a:r>
            <a:endParaRPr sz="1600">
              <a:solidFill>
                <a:srgbClr val="FFFFFF"/>
              </a:solidFill>
              <a:latin typeface="Lato"/>
              <a:ea typeface="Lato"/>
              <a:cs typeface="Lato"/>
              <a:sym typeface="Lato"/>
            </a:endParaRPr>
          </a:p>
        </p:txBody>
      </p:sp>
      <p:pic>
        <p:nvPicPr>
          <p:cNvPr id="145" name="Google Shape;145;p1"/>
          <p:cNvPicPr preferRelativeResize="0"/>
          <p:nvPr/>
        </p:nvPicPr>
        <p:blipFill>
          <a:blip r:embed="rId3">
            <a:alphaModFix/>
          </a:blip>
          <a:stretch>
            <a:fillRect/>
          </a:stretch>
        </p:blipFill>
        <p:spPr>
          <a:xfrm>
            <a:off x="5083950" y="328850"/>
            <a:ext cx="3725200" cy="1194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173ee913474_0_137"/>
          <p:cNvSpPr txBox="1"/>
          <p:nvPr>
            <p:ph type="title"/>
          </p:nvPr>
        </p:nvSpPr>
        <p:spPr>
          <a:xfrm>
            <a:off x="823850" y="2737333"/>
            <a:ext cx="4587000" cy="1531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US" sz="3800"/>
              <a:t>PEMBUKUAN</a:t>
            </a:r>
            <a:endParaRPr b="1" sz="3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
          <p:cNvSpPr/>
          <p:nvPr/>
        </p:nvSpPr>
        <p:spPr>
          <a:xfrm>
            <a:off x="228600" y="3311525"/>
            <a:ext cx="2117700" cy="651000"/>
          </a:xfrm>
          <a:prstGeom prst="cube">
            <a:avLst>
              <a:gd fmla="val 2200" name="adj"/>
            </a:avLst>
          </a:prstGeom>
          <a:solidFill>
            <a:schemeClr val="lt1"/>
          </a:solidFill>
          <a:ln cap="flat" cmpd="sng" w="762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Pembukuan</a:t>
            </a:r>
            <a:endParaRPr/>
          </a:p>
        </p:txBody>
      </p:sp>
      <p:sp>
        <p:nvSpPr>
          <p:cNvPr id="159" name="Google Shape;159;p3"/>
          <p:cNvSpPr/>
          <p:nvPr/>
        </p:nvSpPr>
        <p:spPr>
          <a:xfrm>
            <a:off x="3429000" y="1371600"/>
            <a:ext cx="5181600" cy="596900"/>
          </a:xfrm>
          <a:prstGeom prst="cube">
            <a:avLst>
              <a:gd fmla="val 2127" name="adj"/>
            </a:avLst>
          </a:prstGeom>
          <a:noFill/>
          <a:ln cap="flat" cmpd="sng" w="762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b="0" i="0" lang="en-US" sz="1600" u="none">
                <a:solidFill>
                  <a:schemeClr val="lt1"/>
                </a:solidFill>
                <a:latin typeface="Trebuchet MS"/>
                <a:ea typeface="Trebuchet MS"/>
                <a:cs typeface="Trebuchet MS"/>
                <a:sym typeface="Trebuchet MS"/>
              </a:rPr>
              <a:t>proses pencatatan yang dilakukan secara teratur</a:t>
            </a:r>
            <a:endParaRPr>
              <a:solidFill>
                <a:schemeClr val="lt1"/>
              </a:solidFill>
            </a:endParaRPr>
          </a:p>
        </p:txBody>
      </p:sp>
      <p:sp>
        <p:nvSpPr>
          <p:cNvPr id="160" name="Google Shape;160;p3"/>
          <p:cNvSpPr/>
          <p:nvPr/>
        </p:nvSpPr>
        <p:spPr>
          <a:xfrm>
            <a:off x="3435350" y="2130425"/>
            <a:ext cx="5175250" cy="1990725"/>
          </a:xfrm>
          <a:prstGeom prst="cube">
            <a:avLst>
              <a:gd fmla="val 711" name="adj"/>
            </a:avLst>
          </a:prstGeom>
          <a:noFill/>
          <a:ln cap="flat" cmpd="sng" w="76200">
            <a:solidFill>
              <a:schemeClr val="lt2"/>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b="0" i="0" lang="en-US" sz="1600" u="none">
                <a:solidFill>
                  <a:schemeClr val="lt1"/>
                </a:solidFill>
                <a:latin typeface="Trebuchet MS"/>
                <a:ea typeface="Trebuchet MS"/>
                <a:cs typeface="Trebuchet MS"/>
                <a:sym typeface="Trebuchet MS"/>
              </a:rPr>
              <a:t>data &amp; informasi keuangan</a:t>
            </a:r>
            <a:endParaRPr>
              <a:solidFill>
                <a:schemeClr val="lt1"/>
              </a:solidFill>
            </a:endParaRPr>
          </a:p>
        </p:txBody>
      </p:sp>
      <p:sp>
        <p:nvSpPr>
          <p:cNvPr id="161" name="Google Shape;161;p3"/>
          <p:cNvSpPr/>
          <p:nvPr/>
        </p:nvSpPr>
        <p:spPr>
          <a:xfrm>
            <a:off x="3473450" y="3392487"/>
            <a:ext cx="5053012" cy="611187"/>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b="0" i="0" lang="en-US" sz="1600" u="none">
                <a:solidFill>
                  <a:srgbClr val="000000"/>
                </a:solidFill>
                <a:latin typeface="Trebuchet MS"/>
                <a:ea typeface="Trebuchet MS"/>
                <a:cs typeface="Trebuchet MS"/>
                <a:sym typeface="Trebuchet MS"/>
              </a:rPr>
              <a:t>Jumlah Harga Perolehan &amp; Penyerahan Barang/Jasa</a:t>
            </a:r>
            <a:endParaRPr/>
          </a:p>
        </p:txBody>
      </p:sp>
      <p:sp>
        <p:nvSpPr>
          <p:cNvPr id="162" name="Google Shape;162;p3"/>
          <p:cNvSpPr/>
          <p:nvPr/>
        </p:nvSpPr>
        <p:spPr>
          <a:xfrm>
            <a:off x="3473450" y="2651125"/>
            <a:ext cx="2511425" cy="331787"/>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harta</a:t>
            </a:r>
            <a:endParaRPr/>
          </a:p>
        </p:txBody>
      </p:sp>
      <p:sp>
        <p:nvSpPr>
          <p:cNvPr id="163" name="Google Shape;163;p3"/>
          <p:cNvSpPr/>
          <p:nvPr/>
        </p:nvSpPr>
        <p:spPr>
          <a:xfrm>
            <a:off x="3473450" y="3033712"/>
            <a:ext cx="2511425" cy="328612"/>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Penghasilan &amp; biaya</a:t>
            </a:r>
            <a:endParaRPr/>
          </a:p>
        </p:txBody>
      </p:sp>
      <p:sp>
        <p:nvSpPr>
          <p:cNvPr id="164" name="Google Shape;164;p3"/>
          <p:cNvSpPr/>
          <p:nvPr/>
        </p:nvSpPr>
        <p:spPr>
          <a:xfrm>
            <a:off x="6015037" y="3033712"/>
            <a:ext cx="2511425" cy="328612"/>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modal</a:t>
            </a:r>
            <a:endParaRPr/>
          </a:p>
        </p:txBody>
      </p:sp>
      <p:sp>
        <p:nvSpPr>
          <p:cNvPr id="165" name="Google Shape;165;p3"/>
          <p:cNvSpPr/>
          <p:nvPr/>
        </p:nvSpPr>
        <p:spPr>
          <a:xfrm>
            <a:off x="6015037" y="2651125"/>
            <a:ext cx="2511425" cy="331787"/>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kewajiban</a:t>
            </a:r>
            <a:endParaRPr/>
          </a:p>
        </p:txBody>
      </p:sp>
      <p:sp>
        <p:nvSpPr>
          <p:cNvPr id="166" name="Google Shape;166;p3"/>
          <p:cNvSpPr/>
          <p:nvPr/>
        </p:nvSpPr>
        <p:spPr>
          <a:xfrm>
            <a:off x="3429000" y="4311650"/>
            <a:ext cx="5181600" cy="1327150"/>
          </a:xfrm>
          <a:prstGeom prst="cube">
            <a:avLst>
              <a:gd fmla="val 1089" name="adj"/>
            </a:avLst>
          </a:prstGeom>
          <a:noFill/>
          <a:ln cap="flat" cmpd="sng" w="76200">
            <a:solidFill>
              <a:schemeClr val="lt2"/>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b="0" i="0" lang="en-US" sz="1600" u="none">
                <a:solidFill>
                  <a:schemeClr val="lt1"/>
                </a:solidFill>
                <a:latin typeface="Trebuchet MS"/>
                <a:ea typeface="Trebuchet MS"/>
                <a:cs typeface="Trebuchet MS"/>
                <a:sym typeface="Trebuchet MS"/>
              </a:rPr>
              <a:t>laporan keuangan</a:t>
            </a:r>
            <a:endParaRPr>
              <a:solidFill>
                <a:schemeClr val="lt1"/>
              </a:solidFill>
            </a:endParaRPr>
          </a:p>
        </p:txBody>
      </p:sp>
      <p:sp>
        <p:nvSpPr>
          <p:cNvPr id="167" name="Google Shape;167;p3"/>
          <p:cNvSpPr/>
          <p:nvPr/>
        </p:nvSpPr>
        <p:spPr>
          <a:xfrm>
            <a:off x="3563937" y="4718050"/>
            <a:ext cx="4824412" cy="288925"/>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neraca</a:t>
            </a:r>
            <a:endParaRPr/>
          </a:p>
        </p:txBody>
      </p:sp>
      <p:sp>
        <p:nvSpPr>
          <p:cNvPr id="168" name="Google Shape;168;p3"/>
          <p:cNvSpPr/>
          <p:nvPr/>
        </p:nvSpPr>
        <p:spPr>
          <a:xfrm>
            <a:off x="3563937" y="5032375"/>
            <a:ext cx="4824412" cy="479425"/>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laporan laba rugi</a:t>
            </a:r>
            <a:endParaRPr/>
          </a:p>
        </p:txBody>
      </p:sp>
      <p:sp>
        <p:nvSpPr>
          <p:cNvPr id="169" name="Google Shape;169;p3"/>
          <p:cNvSpPr/>
          <p:nvPr/>
        </p:nvSpPr>
        <p:spPr>
          <a:xfrm>
            <a:off x="3429000" y="5786437"/>
            <a:ext cx="5143500" cy="571500"/>
          </a:xfrm>
          <a:prstGeom prst="cube">
            <a:avLst>
              <a:gd fmla="val 25000" name="adj"/>
            </a:avLst>
          </a:prstGeom>
          <a:noFill/>
          <a:ln cap="flat" cmpd="sng" w="7620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lt1"/>
                </a:solidFill>
                <a:latin typeface="Arial"/>
                <a:ea typeface="Arial"/>
                <a:cs typeface="Arial"/>
                <a:sym typeface="Arial"/>
              </a:rPr>
              <a:t>Untuk periode Tahun Pajak tersebut.</a:t>
            </a:r>
            <a:endParaRPr>
              <a:solidFill>
                <a:schemeClr val="lt1"/>
              </a:solidFill>
            </a:endParaRPr>
          </a:p>
        </p:txBody>
      </p:sp>
      <p:cxnSp>
        <p:nvCxnSpPr>
          <p:cNvPr id="170" name="Google Shape;170;p3"/>
          <p:cNvCxnSpPr>
            <a:stCxn id="158" idx="4"/>
            <a:endCxn id="159" idx="2"/>
          </p:cNvCxnSpPr>
          <p:nvPr/>
        </p:nvCxnSpPr>
        <p:spPr>
          <a:xfrm flipH="1" rot="10800000">
            <a:off x="2331978" y="1676486"/>
            <a:ext cx="1097100" cy="1967700"/>
          </a:xfrm>
          <a:prstGeom prst="bentConnector3">
            <a:avLst>
              <a:gd fmla="val 50649" name="adj1"/>
            </a:avLst>
          </a:prstGeom>
          <a:noFill/>
          <a:ln cap="flat" cmpd="sng" w="38100">
            <a:solidFill>
              <a:schemeClr val="lt1"/>
            </a:solidFill>
            <a:prstDash val="solid"/>
            <a:round/>
            <a:headEnd len="med" w="med" type="none"/>
            <a:tailEnd len="med" w="med" type="none"/>
          </a:ln>
        </p:spPr>
      </p:cxnSp>
      <p:cxnSp>
        <p:nvCxnSpPr>
          <p:cNvPr id="171" name="Google Shape;171;p3"/>
          <p:cNvCxnSpPr>
            <a:stCxn id="158" idx="4"/>
            <a:endCxn id="163" idx="1"/>
          </p:cNvCxnSpPr>
          <p:nvPr/>
        </p:nvCxnSpPr>
        <p:spPr>
          <a:xfrm flipH="1" rot="10800000">
            <a:off x="2331978" y="3198086"/>
            <a:ext cx="1141500" cy="446100"/>
          </a:xfrm>
          <a:prstGeom prst="bentConnector3">
            <a:avLst>
              <a:gd fmla="val 50626" name="adj1"/>
            </a:avLst>
          </a:prstGeom>
          <a:noFill/>
          <a:ln cap="flat" cmpd="sng" w="38100">
            <a:solidFill>
              <a:schemeClr val="lt1"/>
            </a:solidFill>
            <a:prstDash val="solid"/>
            <a:round/>
            <a:headEnd len="med" w="med" type="none"/>
            <a:tailEnd len="med" w="med" type="none"/>
          </a:ln>
        </p:spPr>
      </p:cxnSp>
      <p:cxnSp>
        <p:nvCxnSpPr>
          <p:cNvPr id="172" name="Google Shape;172;p3"/>
          <p:cNvCxnSpPr>
            <a:stCxn id="158" idx="4"/>
            <a:endCxn id="166" idx="2"/>
          </p:cNvCxnSpPr>
          <p:nvPr/>
        </p:nvCxnSpPr>
        <p:spPr>
          <a:xfrm>
            <a:off x="2331978" y="3644186"/>
            <a:ext cx="1097100" cy="1338300"/>
          </a:xfrm>
          <a:prstGeom prst="bentConnector3">
            <a:avLst>
              <a:gd fmla="val 50649" name="adj1"/>
            </a:avLst>
          </a:prstGeom>
          <a:noFill/>
          <a:ln cap="flat" cmpd="sng" w="38100">
            <a:solidFill>
              <a:schemeClr val="lt1"/>
            </a:solidFill>
            <a:prstDash val="solid"/>
            <a:round/>
            <a:headEnd len="med" w="med" type="none"/>
            <a:tailEnd len="med" w="med" type="none"/>
          </a:ln>
        </p:spPr>
      </p:cxnSp>
      <p:cxnSp>
        <p:nvCxnSpPr>
          <p:cNvPr id="173" name="Google Shape;173;p3"/>
          <p:cNvCxnSpPr>
            <a:stCxn id="158" idx="4"/>
            <a:endCxn id="169" idx="2"/>
          </p:cNvCxnSpPr>
          <p:nvPr/>
        </p:nvCxnSpPr>
        <p:spPr>
          <a:xfrm>
            <a:off x="2331978" y="3644186"/>
            <a:ext cx="1097100" cy="2499300"/>
          </a:xfrm>
          <a:prstGeom prst="bentConnector3">
            <a:avLst>
              <a:gd fmla="val 50649" name="adj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
          <p:cNvSpPr txBox="1"/>
          <p:nvPr/>
        </p:nvSpPr>
        <p:spPr>
          <a:xfrm>
            <a:off x="457200" y="473075"/>
            <a:ext cx="8229600" cy="914400"/>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600"/>
              <a:buFont typeface="Trebuchet MS"/>
              <a:buNone/>
            </a:pPr>
            <a:r>
              <a:rPr b="1" lang="en-US" sz="3600">
                <a:solidFill>
                  <a:schemeClr val="lt1"/>
                </a:solidFill>
                <a:latin typeface="Lato"/>
                <a:ea typeface="Lato"/>
                <a:cs typeface="Lato"/>
                <a:sym typeface="Lato"/>
              </a:rPr>
              <a:t>Siapa yang</a:t>
            </a:r>
            <a:r>
              <a:rPr b="1" i="0" lang="en-US" sz="3600" u="none">
                <a:solidFill>
                  <a:schemeClr val="lt1"/>
                </a:solidFill>
                <a:latin typeface="Lato"/>
                <a:ea typeface="Lato"/>
                <a:cs typeface="Lato"/>
                <a:sym typeface="Lato"/>
              </a:rPr>
              <a:t> Wajib Pembukuan?</a:t>
            </a:r>
            <a:br>
              <a:rPr b="1" i="0" lang="en-US" sz="3600" u="none">
                <a:solidFill>
                  <a:schemeClr val="lt1"/>
                </a:solidFill>
                <a:latin typeface="Lato"/>
                <a:ea typeface="Lato"/>
                <a:cs typeface="Lato"/>
                <a:sym typeface="Lato"/>
              </a:rPr>
            </a:br>
            <a:r>
              <a:rPr b="1" i="0" lang="en-US" sz="1800" u="none">
                <a:solidFill>
                  <a:schemeClr val="lt1"/>
                </a:solidFill>
                <a:latin typeface="Lato"/>
                <a:ea typeface="Lato"/>
                <a:cs typeface="Lato"/>
                <a:sym typeface="Lato"/>
              </a:rPr>
              <a:t>(Pasal 28)</a:t>
            </a:r>
            <a:endParaRPr b="1">
              <a:solidFill>
                <a:schemeClr val="lt1"/>
              </a:solidFill>
              <a:latin typeface="Lato"/>
              <a:ea typeface="Lato"/>
              <a:cs typeface="Lato"/>
              <a:sym typeface="Lato"/>
            </a:endParaRPr>
          </a:p>
        </p:txBody>
      </p:sp>
      <p:grpSp>
        <p:nvGrpSpPr>
          <p:cNvPr id="181" name="Google Shape;181;p4"/>
          <p:cNvGrpSpPr/>
          <p:nvPr/>
        </p:nvGrpSpPr>
        <p:grpSpPr>
          <a:xfrm>
            <a:off x="609600" y="1828800"/>
            <a:ext cx="8259751" cy="1979613"/>
            <a:chOff x="384" y="1152"/>
            <a:chExt cx="5203" cy="1247"/>
          </a:xfrm>
        </p:grpSpPr>
        <p:sp>
          <p:nvSpPr>
            <p:cNvPr id="182" name="Google Shape;182;p4"/>
            <p:cNvSpPr/>
            <p:nvPr/>
          </p:nvSpPr>
          <p:spPr>
            <a:xfrm>
              <a:off x="384" y="1260"/>
              <a:ext cx="1800" cy="600"/>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rgbClr val="000000"/>
                  </a:solidFill>
                  <a:latin typeface="Lato"/>
                  <a:ea typeface="Lato"/>
                  <a:cs typeface="Lato"/>
                  <a:sym typeface="Lato"/>
                </a:rPr>
                <a:t>WP OP yang melakukan</a:t>
              </a:r>
              <a:r>
                <a:rPr lang="en-US" sz="1800">
                  <a:latin typeface="Lato"/>
                  <a:ea typeface="Lato"/>
                  <a:cs typeface="Lato"/>
                  <a:sym typeface="Lato"/>
                </a:rPr>
                <a:t> </a:t>
              </a:r>
              <a:r>
                <a:rPr i="0" lang="en-US" sz="1800" u="none">
                  <a:solidFill>
                    <a:srgbClr val="000000"/>
                  </a:solidFill>
                  <a:latin typeface="Lato"/>
                  <a:ea typeface="Lato"/>
                  <a:cs typeface="Lato"/>
                  <a:sym typeface="Lato"/>
                </a:rPr>
                <a:t>kegiatan usaha atau</a:t>
              </a:r>
              <a:r>
                <a:rPr lang="en-US" sz="1800">
                  <a:latin typeface="Lato"/>
                  <a:ea typeface="Lato"/>
                  <a:cs typeface="Lato"/>
                  <a:sym typeface="Lato"/>
                </a:rPr>
                <a:t> </a:t>
              </a:r>
              <a:r>
                <a:rPr i="0" lang="en-US" sz="1800" u="none">
                  <a:solidFill>
                    <a:srgbClr val="000000"/>
                  </a:solidFill>
                  <a:latin typeface="Lato"/>
                  <a:ea typeface="Lato"/>
                  <a:cs typeface="Lato"/>
                  <a:sym typeface="Lato"/>
                </a:rPr>
                <a:t>pekerjaan bebas</a:t>
              </a:r>
              <a:endParaRPr>
                <a:latin typeface="Lato"/>
                <a:ea typeface="Lato"/>
                <a:cs typeface="Lato"/>
                <a:sym typeface="Lato"/>
              </a:endParaRPr>
            </a:p>
          </p:txBody>
        </p:sp>
        <p:sp>
          <p:nvSpPr>
            <p:cNvPr id="183" name="Google Shape;183;p4"/>
            <p:cNvSpPr/>
            <p:nvPr/>
          </p:nvSpPr>
          <p:spPr>
            <a:xfrm>
              <a:off x="4087" y="1464"/>
              <a:ext cx="1500" cy="600"/>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400"/>
                <a:buFont typeface="Trebuchet MS"/>
                <a:buNone/>
              </a:pPr>
              <a:r>
                <a:rPr b="1" i="0" lang="en-US" sz="2400" u="none">
                  <a:solidFill>
                    <a:srgbClr val="000000"/>
                  </a:solidFill>
                  <a:latin typeface="Lato"/>
                  <a:ea typeface="Lato"/>
                  <a:cs typeface="Lato"/>
                  <a:sym typeface="Lato"/>
                </a:rPr>
                <a:t>PEMBUKUAN</a:t>
              </a:r>
              <a:endParaRPr b="1">
                <a:latin typeface="Lato"/>
                <a:ea typeface="Lato"/>
                <a:cs typeface="Lato"/>
                <a:sym typeface="Lato"/>
              </a:endParaRPr>
            </a:p>
          </p:txBody>
        </p:sp>
        <p:sp>
          <p:nvSpPr>
            <p:cNvPr id="184" name="Google Shape;184;p4"/>
            <p:cNvSpPr/>
            <p:nvPr/>
          </p:nvSpPr>
          <p:spPr>
            <a:xfrm>
              <a:off x="384" y="1949"/>
              <a:ext cx="1800" cy="300"/>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800"/>
                <a:buFont typeface="Trebuchet MS"/>
                <a:buNone/>
              </a:pPr>
              <a:r>
                <a:rPr i="0" lang="en-US" sz="2800" u="none">
                  <a:solidFill>
                    <a:srgbClr val="000000"/>
                  </a:solidFill>
                  <a:latin typeface="Lato"/>
                  <a:ea typeface="Lato"/>
                  <a:cs typeface="Lato"/>
                  <a:sym typeface="Lato"/>
                </a:rPr>
                <a:t>WP Badan</a:t>
              </a:r>
              <a:endParaRPr>
                <a:latin typeface="Lato"/>
                <a:ea typeface="Lato"/>
                <a:cs typeface="Lato"/>
                <a:sym typeface="Lato"/>
              </a:endParaRPr>
            </a:p>
          </p:txBody>
        </p:sp>
        <p:sp>
          <p:nvSpPr>
            <p:cNvPr id="185" name="Google Shape;185;p4"/>
            <p:cNvSpPr/>
            <p:nvPr/>
          </p:nvSpPr>
          <p:spPr>
            <a:xfrm>
              <a:off x="2423" y="1152"/>
              <a:ext cx="1557" cy="1247"/>
            </a:xfrm>
            <a:prstGeom prst="rightArrow">
              <a:avLst>
                <a:gd fmla="val 50000" name="adj1"/>
                <a:gd fmla="val 50000" name="adj2"/>
              </a:avLst>
            </a:prstGeom>
            <a:solidFill>
              <a:schemeClr val="accent1"/>
            </a:solidFill>
            <a:ln cap="flat" cmpd="sng" w="9525">
              <a:solidFill>
                <a:srgbClr val="000000"/>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800"/>
                <a:buFont typeface="Arial"/>
                <a:buNone/>
              </a:pPr>
              <a:r>
                <a:rPr i="0" lang="en-US" sz="2800" u="none">
                  <a:solidFill>
                    <a:schemeClr val="lt1"/>
                  </a:solidFill>
                  <a:latin typeface="Lato"/>
                  <a:ea typeface="Lato"/>
                  <a:cs typeface="Lato"/>
                  <a:sym typeface="Lato"/>
                </a:rPr>
                <a:t>WAJIB</a:t>
              </a:r>
              <a:endParaRPr>
                <a:solidFill>
                  <a:schemeClr val="lt1"/>
                </a:solidFill>
                <a:latin typeface="Lato"/>
                <a:ea typeface="Lato"/>
                <a:cs typeface="Lato"/>
                <a:sym typeface="Lato"/>
              </a:endParaRPr>
            </a:p>
          </p:txBody>
        </p:sp>
      </p:grpSp>
      <p:grpSp>
        <p:nvGrpSpPr>
          <p:cNvPr id="186" name="Google Shape;186;p4"/>
          <p:cNvGrpSpPr/>
          <p:nvPr/>
        </p:nvGrpSpPr>
        <p:grpSpPr>
          <a:xfrm>
            <a:off x="609600" y="3886200"/>
            <a:ext cx="8096250" cy="1905000"/>
            <a:chOff x="384" y="2448"/>
            <a:chExt cx="5100" cy="1200"/>
          </a:xfrm>
        </p:grpSpPr>
        <p:sp>
          <p:nvSpPr>
            <p:cNvPr id="187" name="Google Shape;187;p4"/>
            <p:cNvSpPr txBox="1"/>
            <p:nvPr/>
          </p:nvSpPr>
          <p:spPr>
            <a:xfrm>
              <a:off x="384" y="2448"/>
              <a:ext cx="5100" cy="1200"/>
            </a:xfrm>
            <a:prstGeom prst="rect">
              <a:avLst/>
            </a:prstGeom>
            <a:solidFill>
              <a:schemeClr val="lt1"/>
            </a:solidFill>
            <a:ln cap="flat" cmpd="sng" w="28575">
              <a:solidFill>
                <a:schemeClr val="lt2"/>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FF0000"/>
                </a:buClr>
                <a:buSzPts val="1800"/>
                <a:buFont typeface="Arial"/>
                <a:buNone/>
              </a:pPr>
              <a:r>
                <a:rPr b="1" i="0" lang="en-US" sz="1800" u="none">
                  <a:solidFill>
                    <a:srgbClr val="FF0000"/>
                  </a:solidFill>
                  <a:latin typeface="Lato"/>
                  <a:ea typeface="Lato"/>
                  <a:cs typeface="Lato"/>
                  <a:sym typeface="Lato"/>
                </a:rPr>
                <a:t>PENGECUALIAN:</a:t>
              </a:r>
              <a:endParaRPr b="1">
                <a:latin typeface="Lato"/>
                <a:ea typeface="Lato"/>
                <a:cs typeface="Lato"/>
                <a:sym typeface="Lato"/>
              </a:endParaRPr>
            </a:p>
          </p:txBody>
        </p:sp>
        <p:sp>
          <p:nvSpPr>
            <p:cNvPr id="188" name="Google Shape;188;p4"/>
            <p:cNvSpPr/>
            <p:nvPr/>
          </p:nvSpPr>
          <p:spPr>
            <a:xfrm>
              <a:off x="528" y="2688"/>
              <a:ext cx="2400" cy="900"/>
            </a:xfrm>
            <a:prstGeom prst="roundRect">
              <a:avLst>
                <a:gd fmla="val 16667" name="adj"/>
              </a:avLst>
            </a:prstGeom>
            <a:solidFill>
              <a:schemeClr val="lt2"/>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rgbClr val="000000"/>
                  </a:solidFill>
                  <a:latin typeface="Lato"/>
                  <a:ea typeface="Lato"/>
                  <a:cs typeface="Lato"/>
                  <a:sym typeface="Lato"/>
                </a:rPr>
                <a:t>WPOP yang diperbolehkan menghitung penghasilan neto dengan menggunakan Norma Penghitungan Penghasilan Neto</a:t>
              </a:r>
              <a:endParaRPr>
                <a:latin typeface="Lato"/>
                <a:ea typeface="Lato"/>
                <a:cs typeface="Lato"/>
                <a:sym typeface="Lato"/>
              </a:endParaRPr>
            </a:p>
          </p:txBody>
        </p:sp>
        <p:sp>
          <p:nvSpPr>
            <p:cNvPr id="189" name="Google Shape;189;p4"/>
            <p:cNvSpPr/>
            <p:nvPr/>
          </p:nvSpPr>
          <p:spPr>
            <a:xfrm>
              <a:off x="3167" y="2688"/>
              <a:ext cx="2100" cy="900"/>
            </a:xfrm>
            <a:prstGeom prst="roundRect">
              <a:avLst>
                <a:gd fmla="val 16667" name="adj"/>
              </a:avLst>
            </a:prstGeom>
            <a:solidFill>
              <a:schemeClr val="lt2"/>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rgbClr val="000000"/>
                  </a:solidFill>
                  <a:latin typeface="Lato"/>
                  <a:ea typeface="Lato"/>
                  <a:cs typeface="Lato"/>
                  <a:sym typeface="Lato"/>
                </a:rPr>
                <a:t>WPOP yang </a:t>
              </a:r>
              <a:r>
                <a:rPr b="1" i="0" lang="en-US" sz="1800" u="none">
                  <a:solidFill>
                    <a:srgbClr val="FF0000"/>
                  </a:solidFill>
                  <a:latin typeface="Lato"/>
                  <a:ea typeface="Lato"/>
                  <a:cs typeface="Lato"/>
                  <a:sym typeface="Lato"/>
                </a:rPr>
                <a:t>tidak</a:t>
              </a:r>
              <a:r>
                <a:rPr i="0" lang="en-US" sz="1800" u="none">
                  <a:solidFill>
                    <a:srgbClr val="000000"/>
                  </a:solidFill>
                  <a:latin typeface="Lato"/>
                  <a:ea typeface="Lato"/>
                  <a:cs typeface="Lato"/>
                  <a:sym typeface="Lato"/>
                </a:rPr>
                <a:t> melakukan kegiatan usaha atau pekerjaan bebas.</a:t>
              </a:r>
              <a:endParaRPr>
                <a:latin typeface="Lato"/>
                <a:ea typeface="Lato"/>
                <a:cs typeface="Lato"/>
                <a:sym typeface="Lato"/>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5"/>
          <p:cNvSpPr txBox="1"/>
          <p:nvPr/>
        </p:nvSpPr>
        <p:spPr>
          <a:xfrm>
            <a:off x="457200" y="274637"/>
            <a:ext cx="8229600" cy="944700"/>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200"/>
              <a:buFont typeface="Trebuchet MS"/>
              <a:buNone/>
            </a:pPr>
            <a:r>
              <a:rPr b="1" i="0" lang="en-US" sz="3300" u="none">
                <a:solidFill>
                  <a:schemeClr val="lt1"/>
                </a:solidFill>
                <a:latin typeface="Lato"/>
                <a:ea typeface="Lato"/>
                <a:cs typeface="Lato"/>
                <a:sym typeface="Lato"/>
              </a:rPr>
              <a:t>Ketentuan-</a:t>
            </a:r>
            <a:r>
              <a:rPr b="1" lang="en-US" sz="3300">
                <a:solidFill>
                  <a:schemeClr val="lt1"/>
                </a:solidFill>
                <a:latin typeface="Lato"/>
                <a:ea typeface="Lato"/>
                <a:cs typeface="Lato"/>
                <a:sym typeface="Lato"/>
              </a:rPr>
              <a:t>Ke</a:t>
            </a:r>
            <a:r>
              <a:rPr b="1" i="0" lang="en-US" sz="3300" u="none">
                <a:solidFill>
                  <a:schemeClr val="lt1"/>
                </a:solidFill>
                <a:latin typeface="Lato"/>
                <a:ea typeface="Lato"/>
                <a:cs typeface="Lato"/>
                <a:sym typeface="Lato"/>
              </a:rPr>
              <a:t>tentuan Pembukuan</a:t>
            </a:r>
            <a:br>
              <a:rPr b="1" i="0" lang="en-US" sz="3300" u="none">
                <a:solidFill>
                  <a:schemeClr val="lt1"/>
                </a:solidFill>
                <a:latin typeface="Lato"/>
                <a:ea typeface="Lato"/>
                <a:cs typeface="Lato"/>
                <a:sym typeface="Lato"/>
              </a:rPr>
            </a:br>
            <a:r>
              <a:rPr b="1" i="0" lang="en-US" sz="1900" u="none">
                <a:solidFill>
                  <a:schemeClr val="lt1"/>
                </a:solidFill>
                <a:latin typeface="Lato"/>
                <a:ea typeface="Lato"/>
                <a:cs typeface="Lato"/>
                <a:sym typeface="Lato"/>
              </a:rPr>
              <a:t>(Pasal 28)</a:t>
            </a:r>
            <a:endParaRPr b="1" sz="1500">
              <a:solidFill>
                <a:schemeClr val="lt1"/>
              </a:solidFill>
              <a:latin typeface="Lato"/>
              <a:ea typeface="Lato"/>
              <a:cs typeface="Lato"/>
              <a:sym typeface="Lato"/>
            </a:endParaRPr>
          </a:p>
        </p:txBody>
      </p:sp>
      <p:sp>
        <p:nvSpPr>
          <p:cNvPr id="197" name="Google Shape;197;p5"/>
          <p:cNvSpPr/>
          <p:nvPr/>
        </p:nvSpPr>
        <p:spPr>
          <a:xfrm>
            <a:off x="873075" y="2095500"/>
            <a:ext cx="6781800" cy="6096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1800"/>
              <a:buFont typeface="Trebuchet MS"/>
              <a:buNone/>
            </a:pPr>
            <a:r>
              <a:rPr b="0" i="0" lang="en-US" sz="1800" u="none">
                <a:solidFill>
                  <a:srgbClr val="000000"/>
                </a:solidFill>
                <a:latin typeface="Trebuchet MS"/>
                <a:ea typeface="Trebuchet MS"/>
                <a:cs typeface="Trebuchet MS"/>
                <a:sym typeface="Trebuchet MS"/>
              </a:rPr>
              <a:t>memperhatikan </a:t>
            </a:r>
            <a:r>
              <a:rPr lang="en-US" sz="1800">
                <a:latin typeface="Trebuchet MS"/>
                <a:ea typeface="Trebuchet MS"/>
                <a:cs typeface="Trebuchet MS"/>
                <a:sym typeface="Trebuchet MS"/>
              </a:rPr>
              <a:t>itikad</a:t>
            </a:r>
            <a:r>
              <a:rPr b="0" i="0" lang="en-US" sz="1800" u="none">
                <a:solidFill>
                  <a:srgbClr val="000000"/>
                </a:solidFill>
                <a:latin typeface="Trebuchet MS"/>
                <a:ea typeface="Trebuchet MS"/>
                <a:cs typeface="Trebuchet MS"/>
                <a:sym typeface="Trebuchet MS"/>
              </a:rPr>
              <a:t> baik dan mencerminkan keadaan atau kegiatan usaha yang sebenarnya</a:t>
            </a:r>
            <a:endParaRPr/>
          </a:p>
        </p:txBody>
      </p:sp>
      <p:sp>
        <p:nvSpPr>
          <p:cNvPr id="198" name="Google Shape;198;p5"/>
          <p:cNvSpPr/>
          <p:nvPr/>
        </p:nvSpPr>
        <p:spPr>
          <a:xfrm>
            <a:off x="873075" y="4495800"/>
            <a:ext cx="6781800" cy="6096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1800"/>
              <a:buFont typeface="Trebuchet MS"/>
              <a:buNone/>
            </a:pPr>
            <a:r>
              <a:rPr b="0" i="0" lang="en-US" sz="1800" u="none">
                <a:solidFill>
                  <a:srgbClr val="000000"/>
                </a:solidFill>
                <a:latin typeface="Trebuchet MS"/>
                <a:ea typeface="Trebuchet MS"/>
                <a:cs typeface="Trebuchet MS"/>
                <a:sym typeface="Trebuchet MS"/>
              </a:rPr>
              <a:t>diselenggarakan dengan prinsip taat asas dan dengan stelsel akrual dan stelsel kas</a:t>
            </a:r>
            <a:endParaRPr/>
          </a:p>
        </p:txBody>
      </p:sp>
      <p:sp>
        <p:nvSpPr>
          <p:cNvPr id="199" name="Google Shape;199;p5"/>
          <p:cNvSpPr/>
          <p:nvPr/>
        </p:nvSpPr>
        <p:spPr>
          <a:xfrm>
            <a:off x="873075" y="3952875"/>
            <a:ext cx="6781800" cy="4572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1800"/>
              <a:buFont typeface="Trebuchet MS"/>
              <a:buNone/>
            </a:pPr>
            <a:r>
              <a:rPr b="0" i="0" lang="en-US" sz="1800" u="none">
                <a:solidFill>
                  <a:srgbClr val="000000"/>
                </a:solidFill>
                <a:latin typeface="Trebuchet MS"/>
                <a:ea typeface="Trebuchet MS"/>
                <a:cs typeface="Trebuchet MS"/>
                <a:sym typeface="Trebuchet MS"/>
              </a:rPr>
              <a:t>harus diselenggarakan di Indonesia</a:t>
            </a:r>
            <a:endParaRPr/>
          </a:p>
        </p:txBody>
      </p:sp>
      <p:sp>
        <p:nvSpPr>
          <p:cNvPr id="200" name="Google Shape;200;p5"/>
          <p:cNvSpPr/>
          <p:nvPr/>
        </p:nvSpPr>
        <p:spPr>
          <a:xfrm>
            <a:off x="873075" y="2800350"/>
            <a:ext cx="6781800" cy="10668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00000"/>
              </a:lnSpc>
              <a:spcBef>
                <a:spcPts val="0"/>
              </a:spcBef>
              <a:spcAft>
                <a:spcPts val="0"/>
              </a:spcAft>
              <a:buClr>
                <a:srgbClr val="000000"/>
              </a:buClr>
              <a:buSzPts val="1800"/>
              <a:buFont typeface="Trebuchet MS"/>
              <a:buNone/>
            </a:pPr>
            <a:r>
              <a:rPr b="0" i="0" lang="en-US" sz="1800" u="none">
                <a:solidFill>
                  <a:srgbClr val="000000"/>
                </a:solidFill>
                <a:latin typeface="Trebuchet MS"/>
                <a:ea typeface="Trebuchet MS"/>
                <a:cs typeface="Trebuchet MS"/>
                <a:sym typeface="Trebuchet MS"/>
              </a:rPr>
              <a:t>menggunakan huruf latin, angka Arab, satuan mata uang rupiah, dan disusun dalam bahasa Indonesia atau dalam bahasa asing yang diizinkan oleh Menkeu</a:t>
            </a:r>
            <a:endParaRPr/>
          </a:p>
        </p:txBody>
      </p:sp>
      <p:sp>
        <p:nvSpPr>
          <p:cNvPr id="201" name="Google Shape;201;p5"/>
          <p:cNvSpPr txBox="1"/>
          <p:nvPr/>
        </p:nvSpPr>
        <p:spPr>
          <a:xfrm>
            <a:off x="685800" y="5464100"/>
            <a:ext cx="7924800" cy="685800"/>
          </a:xfrm>
          <a:prstGeom prst="rect">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a:solidFill>
                  <a:srgbClr val="000000"/>
                </a:solidFill>
              </a:rPr>
              <a:t>Perubahan terhadap metode pembukuan dan/atau tahun buku harus mendapat persetujuan dari Dirjen Pajak</a:t>
            </a:r>
            <a:endParaRPr b="1"/>
          </a:p>
        </p:txBody>
      </p:sp>
      <p:sp>
        <p:nvSpPr>
          <p:cNvPr id="202" name="Google Shape;202;p5"/>
          <p:cNvSpPr txBox="1"/>
          <p:nvPr/>
        </p:nvSpPr>
        <p:spPr>
          <a:xfrm>
            <a:off x="685800" y="1447800"/>
            <a:ext cx="7924800" cy="533400"/>
          </a:xfrm>
          <a:prstGeom prst="rect">
            <a:avLst/>
          </a:prstGeom>
          <a:solidFill>
            <a:schemeClr val="accent1"/>
          </a:solidFill>
          <a:ln cap="flat" cmpd="sng" w="38100">
            <a:solidFill>
              <a:schemeClr val="l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Pembukuan atau pencatatan tersebut </a:t>
            </a:r>
            <a:r>
              <a:rPr b="1" i="0" lang="en-US" sz="1800" u="none">
                <a:solidFill>
                  <a:srgbClr val="000000"/>
                </a:solidFill>
              </a:rPr>
              <a:t>harus</a:t>
            </a:r>
            <a:r>
              <a:rPr b="0" i="0" lang="en-US" sz="1800" u="none">
                <a:solidFill>
                  <a:srgbClr val="000000"/>
                </a:solidFill>
                <a:latin typeface="Arial"/>
                <a:ea typeface="Arial"/>
                <a:cs typeface="Arial"/>
                <a:sym typeface="Arial"/>
              </a:rPr>
              <a:t> diselenggarakan dengan: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6"/>
          <p:cNvSpPr/>
          <p:nvPr/>
        </p:nvSpPr>
        <p:spPr>
          <a:xfrm>
            <a:off x="357175" y="657225"/>
            <a:ext cx="8358300" cy="25905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i="0" lang="en-US" sz="1900" u="none">
                <a:solidFill>
                  <a:schemeClr val="dk1"/>
                </a:solidFill>
                <a:latin typeface="Lato"/>
                <a:ea typeface="Lato"/>
                <a:cs typeface="Lato"/>
                <a:sym typeface="Lato"/>
              </a:rPr>
              <a:t>Prinsip taat asas adalah prinsip yang sama digunakan dalam metode pembukuan dengan tahun-tahun sebelumnya untuk mencegah </a:t>
            </a:r>
            <a:r>
              <a:rPr lang="en-US" sz="1900">
                <a:solidFill>
                  <a:schemeClr val="dk1"/>
                </a:solidFill>
                <a:latin typeface="Lato"/>
                <a:ea typeface="Lato"/>
                <a:cs typeface="Lato"/>
                <a:sym typeface="Lato"/>
              </a:rPr>
              <a:t>pergeseran</a:t>
            </a:r>
            <a:r>
              <a:rPr i="0" lang="en-US" sz="1900" u="none">
                <a:solidFill>
                  <a:schemeClr val="dk1"/>
                </a:solidFill>
                <a:latin typeface="Lato"/>
                <a:ea typeface="Lato"/>
                <a:cs typeface="Lato"/>
                <a:sym typeface="Lato"/>
              </a:rPr>
              <a:t> laba atau rugi. Prinsip taat asas dalam metode pembukuan misalnya dalam penerapan: </a:t>
            </a:r>
            <a:endParaRPr sz="1900">
              <a:latin typeface="Lato"/>
              <a:ea typeface="Lato"/>
              <a:cs typeface="Lato"/>
              <a:sym typeface="Lato"/>
            </a:endParaRPr>
          </a:p>
          <a:p>
            <a:pPr indent="-210649" lvl="0" marL="269999" marR="0" rtl="0" algn="just">
              <a:lnSpc>
                <a:spcPct val="100000"/>
              </a:lnSpc>
              <a:spcBef>
                <a:spcPts val="0"/>
              </a:spcBef>
              <a:spcAft>
                <a:spcPts val="0"/>
              </a:spcAft>
              <a:buClr>
                <a:schemeClr val="dk1"/>
              </a:buClr>
              <a:buSzPts val="1900"/>
              <a:buFont typeface="Lato"/>
              <a:buAutoNum type="alphaLcPeriod"/>
            </a:pPr>
            <a:r>
              <a:rPr i="0" lang="en-US" sz="1900" u="none">
                <a:solidFill>
                  <a:schemeClr val="dk1"/>
                </a:solidFill>
                <a:latin typeface="Lato"/>
                <a:ea typeface="Lato"/>
                <a:cs typeface="Lato"/>
                <a:sym typeface="Lato"/>
              </a:rPr>
              <a:t>stelsel pengakuan penghasilan;</a:t>
            </a:r>
            <a:endParaRPr sz="1900">
              <a:latin typeface="Lato"/>
              <a:ea typeface="Lato"/>
              <a:cs typeface="Lato"/>
              <a:sym typeface="Lato"/>
            </a:endParaRPr>
          </a:p>
          <a:p>
            <a:pPr indent="-210649" lvl="0" marL="269999" marR="0" rtl="0" algn="just">
              <a:lnSpc>
                <a:spcPct val="100000"/>
              </a:lnSpc>
              <a:spcBef>
                <a:spcPts val="0"/>
              </a:spcBef>
              <a:spcAft>
                <a:spcPts val="0"/>
              </a:spcAft>
              <a:buClr>
                <a:schemeClr val="dk1"/>
              </a:buClr>
              <a:buSzPts val="1900"/>
              <a:buFont typeface="Lato"/>
              <a:buAutoNum type="alphaLcPeriod"/>
            </a:pPr>
            <a:r>
              <a:rPr i="0" lang="en-US" sz="1900" u="none">
                <a:solidFill>
                  <a:schemeClr val="dk1"/>
                </a:solidFill>
                <a:latin typeface="Lato"/>
                <a:ea typeface="Lato"/>
                <a:cs typeface="Lato"/>
                <a:sym typeface="Lato"/>
              </a:rPr>
              <a:t>tahun buku;</a:t>
            </a:r>
            <a:endParaRPr sz="1900">
              <a:latin typeface="Lato"/>
              <a:ea typeface="Lato"/>
              <a:cs typeface="Lato"/>
              <a:sym typeface="Lato"/>
            </a:endParaRPr>
          </a:p>
          <a:p>
            <a:pPr indent="-210649" lvl="0" marL="269999" marR="0" rtl="0" algn="just">
              <a:lnSpc>
                <a:spcPct val="100000"/>
              </a:lnSpc>
              <a:spcBef>
                <a:spcPts val="0"/>
              </a:spcBef>
              <a:spcAft>
                <a:spcPts val="0"/>
              </a:spcAft>
              <a:buClr>
                <a:schemeClr val="dk1"/>
              </a:buClr>
              <a:buSzPts val="1900"/>
              <a:buFont typeface="Lato"/>
              <a:buAutoNum type="alphaLcPeriod"/>
            </a:pPr>
            <a:r>
              <a:rPr i="0" lang="en-US" sz="1900" u="none">
                <a:solidFill>
                  <a:schemeClr val="dk1"/>
                </a:solidFill>
                <a:latin typeface="Lato"/>
                <a:ea typeface="Lato"/>
                <a:cs typeface="Lato"/>
                <a:sym typeface="Lato"/>
              </a:rPr>
              <a:t>metode penyusutan dan amortisasi; atau</a:t>
            </a:r>
            <a:endParaRPr sz="1900">
              <a:latin typeface="Lato"/>
              <a:ea typeface="Lato"/>
              <a:cs typeface="Lato"/>
              <a:sym typeface="Lato"/>
            </a:endParaRPr>
          </a:p>
          <a:p>
            <a:pPr indent="-210649" lvl="0" marL="269999" marR="0" rtl="0" algn="just">
              <a:lnSpc>
                <a:spcPct val="100000"/>
              </a:lnSpc>
              <a:spcBef>
                <a:spcPts val="0"/>
              </a:spcBef>
              <a:spcAft>
                <a:spcPts val="0"/>
              </a:spcAft>
              <a:buClr>
                <a:schemeClr val="dk1"/>
              </a:buClr>
              <a:buSzPts val="1900"/>
              <a:buFont typeface="Lato"/>
              <a:buAutoNum type="alphaLcPeriod"/>
            </a:pPr>
            <a:r>
              <a:rPr i="0" lang="en-US" sz="1900" u="none">
                <a:solidFill>
                  <a:schemeClr val="dk1"/>
                </a:solidFill>
                <a:latin typeface="Lato"/>
                <a:ea typeface="Lato"/>
                <a:cs typeface="Lato"/>
                <a:sym typeface="Lato"/>
              </a:rPr>
              <a:t>metode penilaian persediaan.</a:t>
            </a:r>
            <a:endParaRPr sz="1900">
              <a:latin typeface="Lato"/>
              <a:ea typeface="Lato"/>
              <a:cs typeface="Lato"/>
              <a:sym typeface="Lato"/>
            </a:endParaRPr>
          </a:p>
        </p:txBody>
      </p:sp>
      <p:sp>
        <p:nvSpPr>
          <p:cNvPr id="208" name="Google Shape;208;p6"/>
          <p:cNvSpPr txBox="1"/>
          <p:nvPr/>
        </p:nvSpPr>
        <p:spPr>
          <a:xfrm>
            <a:off x="500047" y="196850"/>
            <a:ext cx="2228700" cy="32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1" i="0" lang="en-US" sz="1500" u="none">
                <a:solidFill>
                  <a:schemeClr val="lt1"/>
                </a:solidFill>
                <a:latin typeface="Lato"/>
                <a:ea typeface="Lato"/>
                <a:cs typeface="Lato"/>
                <a:sym typeface="Lato"/>
              </a:rPr>
              <a:t>Penjelasan Pasal 28</a:t>
            </a:r>
            <a:endParaRPr b="1" sz="1500">
              <a:solidFill>
                <a:schemeClr val="lt1"/>
              </a:solidFill>
              <a:latin typeface="Lato"/>
              <a:ea typeface="Lato"/>
              <a:cs typeface="Lato"/>
              <a:sym typeface="Lato"/>
            </a:endParaRPr>
          </a:p>
        </p:txBody>
      </p:sp>
      <p:sp>
        <p:nvSpPr>
          <p:cNvPr id="209" name="Google Shape;209;p6"/>
          <p:cNvSpPr/>
          <p:nvPr/>
        </p:nvSpPr>
        <p:spPr>
          <a:xfrm>
            <a:off x="323850" y="3429000"/>
            <a:ext cx="8358187" cy="3095625"/>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i="0" lang="en-US" sz="1800" u="none">
                <a:solidFill>
                  <a:schemeClr val="dk1"/>
                </a:solidFill>
                <a:latin typeface="Lato"/>
                <a:ea typeface="Lato"/>
                <a:cs typeface="Lato"/>
                <a:sym typeface="Lato"/>
              </a:rPr>
              <a:t>Stelsel akrual adalah suatu metode penghitungan penghasilan dan biaya dalam arti penghasilan diakui pada waktu diperoleh dan biaya diakui pada waktu terutang. Jadi, tidak tergantung kapan penghasilan itu diterima dan kapan biaya itu dibayar secara tunai.</a:t>
            </a:r>
            <a:endParaRPr sz="1800">
              <a:latin typeface="Lato"/>
              <a:ea typeface="Lato"/>
              <a:cs typeface="Lato"/>
              <a:sym typeface="Lato"/>
            </a:endParaRPr>
          </a:p>
          <a:p>
            <a:pPr indent="0" lvl="0" marL="0" marR="0" rtl="0" algn="just">
              <a:lnSpc>
                <a:spcPct val="100000"/>
              </a:lnSpc>
              <a:spcBef>
                <a:spcPts val="0"/>
              </a:spcBef>
              <a:spcAft>
                <a:spcPts val="0"/>
              </a:spcAft>
              <a:buClr>
                <a:schemeClr val="lt1"/>
              </a:buClr>
              <a:buSzPts val="1800"/>
              <a:buFont typeface="Arial"/>
              <a:buNone/>
            </a:pPr>
            <a:r>
              <a:t/>
            </a:r>
            <a:endParaRPr i="0" sz="1800" u="non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800"/>
              <a:buFont typeface="Arial"/>
              <a:buNone/>
            </a:pPr>
            <a:r>
              <a:rPr i="0" lang="en-US" sz="1800" u="none">
                <a:solidFill>
                  <a:schemeClr val="dk1"/>
                </a:solidFill>
                <a:latin typeface="Lato"/>
                <a:ea typeface="Lato"/>
                <a:cs typeface="Lato"/>
                <a:sym typeface="Lato"/>
              </a:rPr>
              <a:t>Termasuk dalam pengertian stelsel akrual adalah pengakuan penghasilan berdasarkan metode persentase tingkat penyelesaian pekerjaan yang umumnya dipakai dalam bidang konstruksi dan metode lain yang dipakai dalam bidang usaha tertentu seperti Build Operate and Transfer (BOT) dan real </a:t>
            </a:r>
            <a:r>
              <a:rPr lang="en-US" sz="1800">
                <a:solidFill>
                  <a:schemeClr val="dk1"/>
                </a:solidFill>
                <a:latin typeface="Lato"/>
                <a:ea typeface="Lato"/>
                <a:cs typeface="Lato"/>
                <a:sym typeface="Lato"/>
              </a:rPr>
              <a:t>estate.</a:t>
            </a:r>
            <a:endParaRPr sz="1800">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7"/>
          <p:cNvSpPr/>
          <p:nvPr/>
        </p:nvSpPr>
        <p:spPr>
          <a:xfrm>
            <a:off x="468312" y="404812"/>
            <a:ext cx="8358187" cy="6048375"/>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i="0" lang="en-US" sz="1800" u="none">
                <a:solidFill>
                  <a:schemeClr val="dk1"/>
                </a:solidFill>
                <a:latin typeface="Lato"/>
                <a:ea typeface="Lato"/>
                <a:cs typeface="Lato"/>
                <a:sym typeface="Lato"/>
              </a:rPr>
              <a:t>Stelsel Kas adalah suatu metode yang penghitungannya didasarkan atas penghasilan yang diterima dan biaya yang dibayar secara tunai.</a:t>
            </a:r>
            <a:endParaRPr>
              <a:latin typeface="Lato"/>
              <a:ea typeface="Lato"/>
              <a:cs typeface="Lato"/>
              <a:sym typeface="Lato"/>
            </a:endParaRPr>
          </a:p>
          <a:p>
            <a:pPr indent="0" lvl="0" marL="0" marR="0" rtl="0" algn="just">
              <a:lnSpc>
                <a:spcPct val="100000"/>
              </a:lnSpc>
              <a:spcBef>
                <a:spcPts val="0"/>
              </a:spcBef>
              <a:spcAft>
                <a:spcPts val="0"/>
              </a:spcAft>
              <a:buClr>
                <a:schemeClr val="lt1"/>
              </a:buClr>
              <a:buSzPts val="1800"/>
              <a:buFont typeface="Arial"/>
              <a:buNone/>
            </a:pPr>
            <a:r>
              <a:t/>
            </a:r>
            <a:endParaRPr i="0" sz="1800" u="none">
              <a:solidFill>
                <a:schemeClr val="dk1"/>
              </a:solidFill>
              <a:latin typeface="Lato"/>
              <a:ea typeface="Lato"/>
              <a:cs typeface="Lato"/>
              <a:sym typeface="Lato"/>
            </a:endParaRPr>
          </a:p>
          <a:p>
            <a:pPr indent="-114300" lvl="0" marL="0" marR="0" rtl="0" algn="just">
              <a:lnSpc>
                <a:spcPct val="100000"/>
              </a:lnSpc>
              <a:spcBef>
                <a:spcPts val="0"/>
              </a:spcBef>
              <a:spcAft>
                <a:spcPts val="0"/>
              </a:spcAft>
              <a:buClr>
                <a:srgbClr val="000000"/>
              </a:buClr>
              <a:buSzPts val="1800"/>
              <a:buFont typeface="Lato"/>
              <a:buChar char="⮚"/>
            </a:pPr>
            <a:r>
              <a:rPr i="0" lang="en-US" sz="1800" u="none">
                <a:solidFill>
                  <a:schemeClr val="dk1"/>
                </a:solidFill>
                <a:latin typeface="Lato"/>
                <a:ea typeface="Lato"/>
                <a:cs typeface="Lato"/>
                <a:sym typeface="Lato"/>
              </a:rPr>
              <a:t> Menurut stelsel kas, penghasilan baru dianggap sebagai penghasilan apabila benar-benar telah diterima secara tunai dalam suatu periode tertentu serta biaya baru dianggap sebagai biaya apabila benar-benar telah dibayar secara tunai dalam suatu periode tertentu.</a:t>
            </a:r>
            <a:endParaRPr>
              <a:latin typeface="Lato"/>
              <a:ea typeface="Lato"/>
              <a:cs typeface="Lato"/>
              <a:sym typeface="Lato"/>
            </a:endParaRPr>
          </a:p>
          <a:p>
            <a:pPr indent="0" lvl="0" marL="0" marR="0" rtl="0" algn="just">
              <a:lnSpc>
                <a:spcPct val="100000"/>
              </a:lnSpc>
              <a:spcBef>
                <a:spcPts val="0"/>
              </a:spcBef>
              <a:spcAft>
                <a:spcPts val="0"/>
              </a:spcAft>
              <a:buClr>
                <a:schemeClr val="lt1"/>
              </a:buClr>
              <a:buSzPts val="1800"/>
              <a:buFont typeface="Arial"/>
              <a:buNone/>
            </a:pPr>
            <a:r>
              <a:t/>
            </a:r>
            <a:endParaRPr i="0" sz="1800" u="none">
              <a:solidFill>
                <a:schemeClr val="dk1"/>
              </a:solidFill>
              <a:latin typeface="Lato"/>
              <a:ea typeface="Lato"/>
              <a:cs typeface="Lato"/>
              <a:sym typeface="Lato"/>
            </a:endParaRPr>
          </a:p>
          <a:p>
            <a:pPr indent="-114300" lvl="0" marL="0" marR="0" rtl="0" algn="just">
              <a:lnSpc>
                <a:spcPct val="100000"/>
              </a:lnSpc>
              <a:spcBef>
                <a:spcPts val="0"/>
              </a:spcBef>
              <a:spcAft>
                <a:spcPts val="0"/>
              </a:spcAft>
              <a:buClr>
                <a:srgbClr val="000000"/>
              </a:buClr>
              <a:buSzPts val="1800"/>
              <a:buFont typeface="Lato"/>
              <a:buChar char="⮚"/>
            </a:pPr>
            <a:r>
              <a:rPr i="0" lang="en-US" sz="1800" u="none">
                <a:solidFill>
                  <a:schemeClr val="dk1"/>
                </a:solidFill>
                <a:latin typeface="Lato"/>
                <a:ea typeface="Lato"/>
                <a:cs typeface="Lato"/>
                <a:sym typeface="Lato"/>
              </a:rPr>
              <a:t>Stelsel kas biasanya digunakan oleh perusahaan kecil orang pribadi atau perusahaan jasa, misalnya transportasi, hiburan, dan restoran yang tenggang waktu antara penyerahaan jasa dan penerimaan pembayarannya tidak berlangsung lama. Dalam stelsel kas murni, penghasilan dari penyerahan barang atau jasa ditetapkan pada saat pembayaran dari pelanggan diterima dan biaya-biaya ditetapkan pada saat barang, jasa, dan biaya operasi lain dibayar.</a:t>
            </a:r>
            <a:endParaRPr>
              <a:latin typeface="Lato"/>
              <a:ea typeface="Lato"/>
              <a:cs typeface="Lato"/>
              <a:sym typeface="Lato"/>
            </a:endParaRPr>
          </a:p>
          <a:p>
            <a:pPr indent="0" lvl="0" marL="0" marR="0" rtl="0" algn="just">
              <a:lnSpc>
                <a:spcPct val="100000"/>
              </a:lnSpc>
              <a:spcBef>
                <a:spcPts val="0"/>
              </a:spcBef>
              <a:spcAft>
                <a:spcPts val="0"/>
              </a:spcAft>
              <a:buClr>
                <a:schemeClr val="lt1"/>
              </a:buClr>
              <a:buSzPts val="1800"/>
              <a:buFont typeface="Arial"/>
              <a:buNone/>
            </a:pPr>
            <a:r>
              <a:t/>
            </a:r>
            <a:endParaRPr i="0" sz="1800" u="none">
              <a:solidFill>
                <a:schemeClr val="dk1"/>
              </a:solidFill>
              <a:latin typeface="Lato"/>
              <a:ea typeface="Lato"/>
              <a:cs typeface="Lato"/>
              <a:sym typeface="Lato"/>
            </a:endParaRPr>
          </a:p>
          <a:p>
            <a:pPr indent="-114300" lvl="0" marL="0" marR="0" rtl="0" algn="just">
              <a:lnSpc>
                <a:spcPct val="100000"/>
              </a:lnSpc>
              <a:spcBef>
                <a:spcPts val="0"/>
              </a:spcBef>
              <a:spcAft>
                <a:spcPts val="0"/>
              </a:spcAft>
              <a:buClr>
                <a:srgbClr val="000000"/>
              </a:buClr>
              <a:buSzPts val="1800"/>
              <a:buFont typeface="Lato"/>
              <a:buChar char="⮚"/>
            </a:pPr>
            <a:r>
              <a:rPr i="0" lang="en-US" sz="1800" u="none">
                <a:solidFill>
                  <a:schemeClr val="dk1"/>
                </a:solidFill>
                <a:latin typeface="Lato"/>
                <a:ea typeface="Lato"/>
                <a:cs typeface="Lato"/>
                <a:sym typeface="Lato"/>
              </a:rPr>
              <a:t>Dengan cara ini, pemakaian stelsel kas dapat mengakibatkan penghitungan yang mengaburkan terhadap penghasilan, yaitu besarnya penghasilan dari tahun ke tahun dapat disesuaikan dengan mengatur penerimaan kas dan pengeluaran kas.</a:t>
            </a:r>
            <a:endParaRPr>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8"/>
          <p:cNvSpPr/>
          <p:nvPr/>
        </p:nvSpPr>
        <p:spPr>
          <a:xfrm>
            <a:off x="395287" y="908050"/>
            <a:ext cx="8429625" cy="4214812"/>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i="0" lang="en-US" sz="1800" u="none">
                <a:solidFill>
                  <a:schemeClr val="dk1"/>
                </a:solidFill>
                <a:latin typeface="Lato"/>
                <a:ea typeface="Lato"/>
                <a:cs typeface="Lato"/>
                <a:sym typeface="Lato"/>
              </a:rPr>
              <a:t>Oleh karena itu, untuk penghitungan Pajak Penghasilan harus memperhatikan hal-hal antara lain sebagai berikut</a:t>
            </a:r>
            <a:r>
              <a:rPr lang="en-US" sz="1800">
                <a:solidFill>
                  <a:schemeClr val="dk1"/>
                </a:solidFill>
                <a:latin typeface="Lato"/>
                <a:ea typeface="Lato"/>
                <a:cs typeface="Lato"/>
                <a:sym typeface="Lato"/>
              </a:rPr>
              <a:t>:</a:t>
            </a:r>
            <a:endParaRPr sz="1800">
              <a:solidFill>
                <a:schemeClr val="dk1"/>
              </a:solidFill>
              <a:latin typeface="Lato"/>
              <a:ea typeface="Lato"/>
              <a:cs typeface="Lato"/>
              <a:sym typeface="Lato"/>
            </a:endParaRPr>
          </a:p>
          <a:p>
            <a:pPr indent="-204299" lvl="0" marL="269999" marR="0" rtl="0" algn="just">
              <a:lnSpc>
                <a:spcPct val="100000"/>
              </a:lnSpc>
              <a:spcBef>
                <a:spcPts val="0"/>
              </a:spcBef>
              <a:spcAft>
                <a:spcPts val="0"/>
              </a:spcAft>
              <a:buClr>
                <a:schemeClr val="dk1"/>
              </a:buClr>
              <a:buSzPts val="1800"/>
              <a:buFont typeface="Lato"/>
              <a:buAutoNum type="arabicPeriod"/>
            </a:pPr>
            <a:r>
              <a:rPr i="0" lang="en-US" sz="1800" u="none">
                <a:solidFill>
                  <a:schemeClr val="dk1"/>
                </a:solidFill>
                <a:latin typeface="Lato"/>
                <a:ea typeface="Lato"/>
                <a:cs typeface="Lato"/>
                <a:sym typeface="Lato"/>
              </a:rPr>
              <a:t>Penghitungan jumlah penjualan dalam suatu periode harus meliputi seluruh penjualan, baik yang tunai maupun yang bukan. Dalam menghitung harga pokok penjualan harus diperhitungkan seluruh pembelian dan persediaan.</a:t>
            </a:r>
            <a:endParaRPr sz="1800">
              <a:latin typeface="Lato"/>
              <a:ea typeface="Lato"/>
              <a:cs typeface="Lato"/>
              <a:sym typeface="Lato"/>
            </a:endParaRPr>
          </a:p>
          <a:p>
            <a:pPr indent="-204299" lvl="0" marL="269999" marR="0" rtl="0" algn="just">
              <a:lnSpc>
                <a:spcPct val="100000"/>
              </a:lnSpc>
              <a:spcBef>
                <a:spcPts val="0"/>
              </a:spcBef>
              <a:spcAft>
                <a:spcPts val="0"/>
              </a:spcAft>
              <a:buClr>
                <a:schemeClr val="dk1"/>
              </a:buClr>
              <a:buSzPts val="1800"/>
              <a:buFont typeface="Lato"/>
              <a:buAutoNum type="arabicPeriod"/>
            </a:pPr>
            <a:r>
              <a:rPr i="0" lang="en-US" sz="1800" u="none">
                <a:solidFill>
                  <a:schemeClr val="dk1"/>
                </a:solidFill>
                <a:latin typeface="Lato"/>
                <a:ea typeface="Lato"/>
                <a:cs typeface="Lato"/>
                <a:sym typeface="Lato"/>
              </a:rPr>
              <a:t>Dalam memperoleh harta yang dapat disusutkan dan hak-hak yang dapat diamortisasi, biaya-biaya yang dikurangkan dari penghasilan hanya dapat dilakukan melalui penyusutan dan amortisasi.</a:t>
            </a:r>
            <a:endParaRPr sz="1800">
              <a:latin typeface="Lato"/>
              <a:ea typeface="Lato"/>
              <a:cs typeface="Lato"/>
              <a:sym typeface="Lato"/>
            </a:endParaRPr>
          </a:p>
          <a:p>
            <a:pPr indent="-204299" lvl="0" marL="269999" marR="0" rtl="0" algn="just">
              <a:lnSpc>
                <a:spcPct val="100000"/>
              </a:lnSpc>
              <a:spcBef>
                <a:spcPts val="0"/>
              </a:spcBef>
              <a:spcAft>
                <a:spcPts val="0"/>
              </a:spcAft>
              <a:buClr>
                <a:schemeClr val="dk1"/>
              </a:buClr>
              <a:buSzPts val="1800"/>
              <a:buFont typeface="Lato"/>
              <a:buAutoNum type="arabicPeriod"/>
            </a:pPr>
            <a:r>
              <a:rPr i="0" lang="en-US" sz="1800" u="none">
                <a:solidFill>
                  <a:schemeClr val="dk1"/>
                </a:solidFill>
                <a:latin typeface="Lato"/>
                <a:ea typeface="Lato"/>
                <a:cs typeface="Lato"/>
                <a:sym typeface="Lato"/>
              </a:rPr>
              <a:t>Pemakaian stelsel kas harus dilakukan secara taat asas (konsisten).</a:t>
            </a:r>
            <a:endParaRPr sz="1800">
              <a:latin typeface="Lato"/>
              <a:ea typeface="Lato"/>
              <a:cs typeface="Lato"/>
              <a:sym typeface="Lato"/>
            </a:endParaRPr>
          </a:p>
          <a:p>
            <a:pPr indent="0" lvl="0" marL="0" marR="0" rtl="0" algn="just">
              <a:lnSpc>
                <a:spcPct val="100000"/>
              </a:lnSpc>
              <a:spcBef>
                <a:spcPts val="0"/>
              </a:spcBef>
              <a:spcAft>
                <a:spcPts val="0"/>
              </a:spcAft>
              <a:buClr>
                <a:schemeClr val="dk1"/>
              </a:buClr>
              <a:buSzPts val="1800"/>
              <a:buFont typeface="Arial"/>
              <a:buNone/>
            </a:pPr>
            <a:r>
              <a:rPr i="0" lang="en-US" sz="1800" u="none">
                <a:solidFill>
                  <a:schemeClr val="dk1"/>
                </a:solidFill>
                <a:latin typeface="Lato"/>
                <a:ea typeface="Lato"/>
                <a:cs typeface="Lato"/>
                <a:sym typeface="Lato"/>
              </a:rPr>
              <a:t> </a:t>
            </a:r>
            <a:endParaRPr sz="1800">
              <a:latin typeface="Lato"/>
              <a:ea typeface="Lato"/>
              <a:cs typeface="Lato"/>
              <a:sym typeface="Lato"/>
            </a:endParaRPr>
          </a:p>
          <a:p>
            <a:pPr indent="0" lvl="0" marL="0" marR="0" rtl="0" algn="just">
              <a:lnSpc>
                <a:spcPct val="100000"/>
              </a:lnSpc>
              <a:spcBef>
                <a:spcPts val="0"/>
              </a:spcBef>
              <a:spcAft>
                <a:spcPts val="0"/>
              </a:spcAft>
              <a:buClr>
                <a:schemeClr val="dk1"/>
              </a:buClr>
              <a:buSzPts val="1800"/>
              <a:buFont typeface="Arial"/>
              <a:buNone/>
            </a:pPr>
            <a:r>
              <a:rPr b="1" i="0" lang="en-US" sz="1800" u="none">
                <a:solidFill>
                  <a:schemeClr val="dk1"/>
                </a:solidFill>
                <a:latin typeface="Lato"/>
                <a:ea typeface="Lato"/>
                <a:cs typeface="Lato"/>
                <a:sym typeface="Lato"/>
              </a:rPr>
              <a:t>Dengan demikian penggunaan stelsel kas untuk tujuan perpajakan dapat juga dinamakan stelsel campuran.</a:t>
            </a:r>
            <a:endParaRPr b="1" sz="1800">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173ee913474_0_143"/>
          <p:cNvSpPr txBox="1"/>
          <p:nvPr>
            <p:ph type="title"/>
          </p:nvPr>
        </p:nvSpPr>
        <p:spPr>
          <a:xfrm>
            <a:off x="823850" y="2737333"/>
            <a:ext cx="4587000" cy="1531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US" sz="3800"/>
              <a:t>PENCATATAN</a:t>
            </a:r>
            <a:endParaRPr b="1" sz="3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9"/>
          <p:cNvSpPr txBox="1"/>
          <p:nvPr/>
        </p:nvSpPr>
        <p:spPr>
          <a:xfrm>
            <a:off x="381000" y="609600"/>
            <a:ext cx="8229600" cy="1143000"/>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600"/>
              <a:buFont typeface="Trebuchet MS"/>
              <a:buNone/>
            </a:pPr>
            <a:r>
              <a:rPr b="1" i="0" lang="en-US" sz="3900" u="none">
                <a:solidFill>
                  <a:schemeClr val="lt1"/>
                </a:solidFill>
                <a:latin typeface="Lato"/>
                <a:ea typeface="Lato"/>
                <a:cs typeface="Lato"/>
                <a:sym typeface="Lato"/>
              </a:rPr>
              <a:t>Arti Pencatatan</a:t>
            </a:r>
            <a:br>
              <a:rPr b="1" i="0" lang="en-US" sz="3900" u="none">
                <a:solidFill>
                  <a:schemeClr val="lt1"/>
                </a:solidFill>
                <a:latin typeface="Lato"/>
                <a:ea typeface="Lato"/>
                <a:cs typeface="Lato"/>
                <a:sym typeface="Lato"/>
              </a:rPr>
            </a:br>
            <a:r>
              <a:rPr b="1" i="0" lang="en-US" sz="2100" u="none">
                <a:solidFill>
                  <a:schemeClr val="lt1"/>
                </a:solidFill>
                <a:latin typeface="Lato"/>
                <a:ea typeface="Lato"/>
                <a:cs typeface="Lato"/>
                <a:sym typeface="Lato"/>
              </a:rPr>
              <a:t>(Pasal 28)</a:t>
            </a:r>
            <a:endParaRPr b="1" sz="1700">
              <a:solidFill>
                <a:schemeClr val="lt1"/>
              </a:solidFill>
              <a:latin typeface="Lato"/>
              <a:ea typeface="Lato"/>
              <a:cs typeface="Lato"/>
              <a:sym typeface="Lato"/>
            </a:endParaRPr>
          </a:p>
        </p:txBody>
      </p:sp>
      <p:sp>
        <p:nvSpPr>
          <p:cNvPr id="233" name="Google Shape;233;p9"/>
          <p:cNvSpPr/>
          <p:nvPr/>
        </p:nvSpPr>
        <p:spPr>
          <a:xfrm>
            <a:off x="1071562" y="3025775"/>
            <a:ext cx="2747962" cy="1185862"/>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rgbClr val="000000"/>
                </a:solidFill>
                <a:latin typeface="Lato"/>
                <a:ea typeface="Lato"/>
                <a:cs typeface="Lato"/>
                <a:sym typeface="Lato"/>
              </a:rPr>
              <a:t>Terdiri atas</a:t>
            </a:r>
            <a:endParaRPr>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i="0" lang="en-US" sz="1800" u="none">
                <a:solidFill>
                  <a:srgbClr val="000000"/>
                </a:solidFill>
                <a:latin typeface="Lato"/>
                <a:ea typeface="Lato"/>
                <a:cs typeface="Lato"/>
                <a:sym typeface="Lato"/>
              </a:rPr>
              <a:t>data yang dikumpulkan secara teratur</a:t>
            </a:r>
            <a:endParaRPr>
              <a:latin typeface="Lato"/>
              <a:ea typeface="Lato"/>
              <a:cs typeface="Lato"/>
              <a:sym typeface="Lato"/>
            </a:endParaRPr>
          </a:p>
        </p:txBody>
      </p:sp>
      <p:sp>
        <p:nvSpPr>
          <p:cNvPr id="234" name="Google Shape;234;p9"/>
          <p:cNvSpPr/>
          <p:nvPr/>
        </p:nvSpPr>
        <p:spPr>
          <a:xfrm>
            <a:off x="5180012" y="3025775"/>
            <a:ext cx="2749550" cy="1185862"/>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rgbClr val="000000"/>
                </a:solidFill>
                <a:latin typeface="Lato"/>
                <a:ea typeface="Lato"/>
                <a:cs typeface="Lato"/>
                <a:sym typeface="Lato"/>
              </a:rPr>
              <a:t>peredaran atau penerimaan bruto dan/atau penghasilan bruto</a:t>
            </a:r>
            <a:endParaRPr>
              <a:latin typeface="Lato"/>
              <a:ea typeface="Lato"/>
              <a:cs typeface="Lato"/>
              <a:sym typeface="Lato"/>
            </a:endParaRPr>
          </a:p>
        </p:txBody>
      </p:sp>
      <p:sp>
        <p:nvSpPr>
          <p:cNvPr id="235" name="Google Shape;235;p9"/>
          <p:cNvSpPr txBox="1"/>
          <p:nvPr/>
        </p:nvSpPr>
        <p:spPr>
          <a:xfrm>
            <a:off x="673100" y="2100985"/>
            <a:ext cx="7540500" cy="579000"/>
          </a:xfrm>
          <a:prstGeom prst="rect">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a:solidFill>
                  <a:srgbClr val="000000"/>
                </a:solidFill>
                <a:latin typeface="Lato"/>
                <a:ea typeface="Lato"/>
                <a:cs typeface="Lato"/>
                <a:sym typeface="Lato"/>
              </a:rPr>
              <a:t>PENCATATAN</a:t>
            </a:r>
            <a:endParaRPr b="1">
              <a:latin typeface="Lato"/>
              <a:ea typeface="Lato"/>
              <a:cs typeface="Lato"/>
              <a:sym typeface="Lato"/>
            </a:endParaRPr>
          </a:p>
        </p:txBody>
      </p:sp>
      <p:sp>
        <p:nvSpPr>
          <p:cNvPr id="236" name="Google Shape;236;p9"/>
          <p:cNvSpPr/>
          <p:nvPr/>
        </p:nvSpPr>
        <p:spPr>
          <a:xfrm>
            <a:off x="673100" y="4294187"/>
            <a:ext cx="7542212" cy="1169987"/>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rgbClr val="000000"/>
                </a:solidFill>
                <a:latin typeface="Lato"/>
                <a:ea typeface="Lato"/>
                <a:cs typeface="Lato"/>
                <a:sym typeface="Lato"/>
              </a:rPr>
              <a:t>Sbg dasar untuk menghitung jumlah pajak yang terutang, termasuk penghasilan yang bukan objek pajak dan/atau yang dikenai pajak yang bersifat final</a:t>
            </a:r>
            <a:endParaRPr>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i="0" lang="en-US" sz="1800" u="none">
                <a:solidFill>
                  <a:srgbClr val="000000"/>
                </a:solidFill>
                <a:latin typeface="Lato"/>
                <a:ea typeface="Lato"/>
                <a:cs typeface="Lato"/>
                <a:sym typeface="Lato"/>
              </a:rPr>
              <a:t>(Bentuk dan Tata</a:t>
            </a:r>
            <a:r>
              <a:rPr lang="en-US" sz="1800">
                <a:latin typeface="Lato"/>
                <a:ea typeface="Lato"/>
                <a:cs typeface="Lato"/>
                <a:sym typeface="Lato"/>
              </a:rPr>
              <a:t> C</a:t>
            </a:r>
            <a:r>
              <a:rPr i="0" lang="en-US" sz="1800" u="none">
                <a:solidFill>
                  <a:srgbClr val="000000"/>
                </a:solidFill>
                <a:latin typeface="Lato"/>
                <a:ea typeface="Lato"/>
                <a:cs typeface="Lato"/>
                <a:sym typeface="Lato"/>
              </a:rPr>
              <a:t>ara Pencatatan diatur d</a:t>
            </a:r>
            <a:r>
              <a:rPr lang="en-US" sz="1800">
                <a:latin typeface="Lato"/>
                <a:ea typeface="Lato"/>
                <a:cs typeface="Lato"/>
                <a:sym typeface="Lato"/>
              </a:rPr>
              <a:t>engan </a:t>
            </a:r>
            <a:r>
              <a:rPr i="0" lang="en-US" sz="1800" u="none">
                <a:solidFill>
                  <a:srgbClr val="000000"/>
                </a:solidFill>
                <a:latin typeface="Lato"/>
                <a:ea typeface="Lato"/>
                <a:cs typeface="Lato"/>
                <a:sym typeface="Lato"/>
              </a:rPr>
              <a:t>PMK)</a:t>
            </a:r>
            <a:endParaRPr>
              <a:latin typeface="Lato"/>
              <a:ea typeface="Lato"/>
              <a:cs typeface="Lato"/>
              <a:sym typeface="Lato"/>
            </a:endParaRPr>
          </a:p>
        </p:txBody>
      </p:sp>
      <p:sp>
        <p:nvSpPr>
          <p:cNvPr id="237" name="Google Shape;237;p9"/>
          <p:cNvSpPr/>
          <p:nvPr/>
        </p:nvSpPr>
        <p:spPr>
          <a:xfrm>
            <a:off x="3929062" y="3357562"/>
            <a:ext cx="1214437" cy="500062"/>
          </a:xfrm>
          <a:prstGeom prst="rightArrow">
            <a:avLst>
              <a:gd fmla="val 17153" name="adj1"/>
              <a:gd fmla="val 1406" name="adj2"/>
            </a:avLst>
          </a:prstGeom>
          <a:solidFill>
            <a:srgbClr val="00B8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tentang</a:t>
            </a:r>
            <a:endParaRPr>
              <a:solidFill>
                <a:schemeClr val="l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0"/>
          <p:cNvSpPr txBox="1"/>
          <p:nvPr/>
        </p:nvSpPr>
        <p:spPr>
          <a:xfrm>
            <a:off x="827087" y="990600"/>
            <a:ext cx="7315200" cy="533400"/>
          </a:xfrm>
          <a:prstGeom prst="rect">
            <a:avLst/>
          </a:prstGeom>
          <a:noFill/>
          <a:ln cap="flat" cmpd="sng" w="3815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800"/>
              <a:buFont typeface="Tahoma"/>
              <a:buNone/>
            </a:pPr>
            <a:r>
              <a:rPr b="1" i="0" lang="en-US" sz="2800" u="none">
                <a:solidFill>
                  <a:schemeClr val="lt1"/>
                </a:solidFill>
                <a:latin typeface="Lato"/>
                <a:ea typeface="Lato"/>
                <a:cs typeface="Lato"/>
                <a:sym typeface="Lato"/>
              </a:rPr>
              <a:t>KETENTUAN MENGENAI PENCATATAN</a:t>
            </a:r>
            <a:endParaRPr b="1">
              <a:solidFill>
                <a:schemeClr val="lt1"/>
              </a:solidFill>
              <a:latin typeface="Lato"/>
              <a:ea typeface="Lato"/>
              <a:cs typeface="Lato"/>
              <a:sym typeface="Lato"/>
            </a:endParaRPr>
          </a:p>
        </p:txBody>
      </p:sp>
      <p:sp>
        <p:nvSpPr>
          <p:cNvPr id="245" name="Google Shape;245;p10"/>
          <p:cNvSpPr/>
          <p:nvPr/>
        </p:nvSpPr>
        <p:spPr>
          <a:xfrm>
            <a:off x="4191000" y="2057400"/>
            <a:ext cx="609600" cy="381000"/>
          </a:xfrm>
          <a:prstGeom prst="downArrow">
            <a:avLst>
              <a:gd fmla="val 50000" name="adj1"/>
              <a:gd fmla="val 50000" name="adj2"/>
            </a:avLst>
          </a:prstGeom>
          <a:solidFill>
            <a:srgbClr val="BBE0E3"/>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46" name="Google Shape;246;p10"/>
          <p:cNvSpPr txBox="1"/>
          <p:nvPr/>
        </p:nvSpPr>
        <p:spPr>
          <a:xfrm>
            <a:off x="609600" y="2641600"/>
            <a:ext cx="7924800" cy="710100"/>
          </a:xfrm>
          <a:prstGeom prst="rect">
            <a:avLst/>
          </a:prstGeom>
          <a:noFill/>
          <a:ln cap="flat" cmpd="sng" w="76200">
            <a:solidFill>
              <a:schemeClr val="accent1"/>
            </a:solidFill>
            <a:prstDash val="solid"/>
            <a:miter lim="800000"/>
            <a:headEnd len="sm" w="sm" type="none"/>
            <a:tailEnd len="sm" w="sm" type="none"/>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2000"/>
              <a:buFont typeface="Tahoma"/>
              <a:buNone/>
            </a:pPr>
            <a:r>
              <a:rPr i="0" lang="en-US" sz="2000" u="none">
                <a:solidFill>
                  <a:schemeClr val="lt1"/>
                </a:solidFill>
                <a:latin typeface="Lato"/>
                <a:ea typeface="Lato"/>
                <a:cs typeface="Lato"/>
                <a:sym typeface="Lato"/>
              </a:rPr>
              <a:t>harus diselenggarakan dengan memperhatikan itikad baik dan mencerminkan keadaan atau kegiatan usaha yang sebenarnya</a:t>
            </a:r>
            <a:endParaRPr>
              <a:solidFill>
                <a:schemeClr val="lt1"/>
              </a:solidFill>
              <a:latin typeface="Lato"/>
              <a:ea typeface="Lato"/>
              <a:cs typeface="Lato"/>
              <a:sym typeface="Lato"/>
            </a:endParaRPr>
          </a:p>
        </p:txBody>
      </p:sp>
      <p:sp>
        <p:nvSpPr>
          <p:cNvPr id="247" name="Google Shape;247;p10"/>
          <p:cNvSpPr txBox="1"/>
          <p:nvPr/>
        </p:nvSpPr>
        <p:spPr>
          <a:xfrm>
            <a:off x="250825" y="3784600"/>
            <a:ext cx="8686800" cy="1018200"/>
          </a:xfrm>
          <a:prstGeom prst="rect">
            <a:avLst/>
          </a:prstGeom>
          <a:noFill/>
          <a:ln cap="flat" cmpd="sng" w="76200">
            <a:solidFill>
              <a:schemeClr val="accent1"/>
            </a:solidFill>
            <a:prstDash val="solid"/>
            <a:miter lim="800000"/>
            <a:headEnd len="sm" w="sm" type="none"/>
            <a:tailEnd len="sm" w="sm" type="none"/>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2000"/>
              <a:buFont typeface="Tahoma"/>
              <a:buNone/>
            </a:pPr>
            <a:r>
              <a:rPr i="0" lang="en-US" sz="2000" u="none">
                <a:solidFill>
                  <a:schemeClr val="lt1"/>
                </a:solidFill>
                <a:latin typeface="Lato"/>
                <a:ea typeface="Lato"/>
                <a:cs typeface="Lato"/>
                <a:sym typeface="Lato"/>
              </a:rPr>
              <a:t>harus diselenggarakan di Indonesia dengan menggunakan huruf Latin, angka Arab, satuan mata uang Rupiah, dan disusun dalam bahasa Indonesia atau dalam bahasa asing yang diizinkan oleh Menteri Keuangan</a:t>
            </a:r>
            <a:endParaRPr>
              <a:solidFill>
                <a:schemeClr val="lt1"/>
              </a:solidFill>
              <a:latin typeface="Lato"/>
              <a:ea typeface="Lato"/>
              <a:cs typeface="Lato"/>
              <a:sym typeface="Lato"/>
            </a:endParaRPr>
          </a:p>
        </p:txBody>
      </p:sp>
      <p:sp>
        <p:nvSpPr>
          <p:cNvPr id="248" name="Google Shape;248;p10"/>
          <p:cNvSpPr txBox="1"/>
          <p:nvPr/>
        </p:nvSpPr>
        <p:spPr>
          <a:xfrm>
            <a:off x="3200400" y="1524000"/>
            <a:ext cx="2667000" cy="381000"/>
          </a:xfrm>
          <a:prstGeom prst="rect">
            <a:avLst/>
          </a:prstGeom>
          <a:solidFill>
            <a:schemeClr val="lt2"/>
          </a:solidFill>
          <a:ln cap="flat" cmpd="sng" w="9525">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ahoma"/>
              <a:buNone/>
            </a:pPr>
            <a:r>
              <a:rPr b="0" i="0" lang="en-US" sz="1800" u="none">
                <a:solidFill>
                  <a:srgbClr val="000000"/>
                </a:solidFill>
                <a:latin typeface="Tahoma"/>
                <a:ea typeface="Tahoma"/>
                <a:cs typeface="Tahoma"/>
                <a:sym typeface="Tahoma"/>
              </a:rPr>
              <a:t>Pasal 28 UU KUP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4"/>
                                        </p:tgtEl>
                                        <p:attrNameLst>
                                          <p:attrName>style.visibility</p:attrName>
                                        </p:attrNameLst>
                                      </p:cBhvr>
                                      <p:to>
                                        <p:strVal val="visible"/>
                                      </p:to>
                                    </p:set>
                                    <p:anim calcmode="lin" valueType="num">
                                      <p:cBhvr additive="base">
                                        <p:cTn dur="500"/>
                                        <p:tgtEl>
                                          <p:spTgt spid="24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5"/>
                                        </p:tgtEl>
                                        <p:attrNameLst>
                                          <p:attrName>style.visibility</p:attrName>
                                        </p:attrNameLst>
                                      </p:cBhvr>
                                      <p:to>
                                        <p:strVal val="visible"/>
                                      </p:to>
                                    </p:set>
                                    <p:anim calcmode="lin" valueType="num">
                                      <p:cBhvr additive="base">
                                        <p:cTn dur="500"/>
                                        <p:tgtEl>
                                          <p:spTgt spid="2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500"/>
                                        <p:tgtEl>
                                          <p:spTgt spid="24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500"/>
                                        <p:tgtEl>
                                          <p:spTgt spid="24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500"/>
                                        <p:tgtEl>
                                          <p:spTgt spid="24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1"/>
          <p:cNvSpPr txBox="1"/>
          <p:nvPr/>
        </p:nvSpPr>
        <p:spPr>
          <a:xfrm>
            <a:off x="0" y="0"/>
            <a:ext cx="3362325" cy="646112"/>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3600"/>
              <a:buFont typeface="Garamond"/>
              <a:buNone/>
            </a:pPr>
            <a:r>
              <a:rPr b="1" i="0" lang="en-US" sz="3600" u="none">
                <a:solidFill>
                  <a:schemeClr val="dk1"/>
                </a:solidFill>
                <a:latin typeface="Garamond"/>
                <a:ea typeface="Garamond"/>
                <a:cs typeface="Garamond"/>
                <a:sym typeface="Garamond"/>
              </a:rPr>
              <a:t>PENCATATAN</a:t>
            </a:r>
            <a:endParaRPr/>
          </a:p>
        </p:txBody>
      </p:sp>
      <p:sp>
        <p:nvSpPr>
          <p:cNvPr id="255" name="Google Shape;255;p11"/>
          <p:cNvSpPr/>
          <p:nvPr/>
        </p:nvSpPr>
        <p:spPr>
          <a:xfrm>
            <a:off x="347650" y="642929"/>
            <a:ext cx="8429700" cy="3953400"/>
          </a:xfrm>
          <a:prstGeom prst="roundRect">
            <a:avLst>
              <a:gd fmla="val 16667" name="adj"/>
            </a:avLst>
          </a:prstGeom>
          <a:noFill/>
          <a:ln cap="flat" cmpd="sng" w="76200">
            <a:solidFill>
              <a:schemeClr val="accen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256" name="Google Shape;256;p11"/>
          <p:cNvSpPr txBox="1"/>
          <p:nvPr/>
        </p:nvSpPr>
        <p:spPr>
          <a:xfrm>
            <a:off x="561975" y="847725"/>
            <a:ext cx="8001000" cy="3478500"/>
          </a:xfrm>
          <a:prstGeom prst="rect">
            <a:avLst/>
          </a:prstGeom>
          <a:noFill/>
          <a:ln>
            <a:noFill/>
          </a:ln>
        </p:spPr>
        <p:txBody>
          <a:bodyPr anchorCtr="0" anchor="ctr" bIns="45700" lIns="91425" spcFirstLastPara="1" rIns="91425" wrap="square" tIns="45700">
            <a:spAutoFit/>
          </a:bodyPr>
          <a:lstStyle/>
          <a:p>
            <a:pPr indent="-306999" lvl="0" marL="269999" marR="0" rtl="0" algn="just">
              <a:lnSpc>
                <a:spcPct val="100000"/>
              </a:lnSpc>
              <a:spcBef>
                <a:spcPts val="0"/>
              </a:spcBef>
              <a:spcAft>
                <a:spcPts val="0"/>
              </a:spcAft>
              <a:buClr>
                <a:schemeClr val="lt1"/>
              </a:buClr>
              <a:buSzPts val="2000"/>
              <a:buFont typeface="Lato"/>
              <a:buAutoNum type="alphaLcPeriod"/>
            </a:pPr>
            <a:r>
              <a:rPr i="0" lang="en-US" sz="2000" u="none">
                <a:solidFill>
                  <a:schemeClr val="lt1"/>
                </a:solidFill>
                <a:latin typeface="Lato"/>
                <a:ea typeface="Lato"/>
                <a:cs typeface="Lato"/>
                <a:sym typeface="Lato"/>
              </a:rPr>
              <a:t>Wajib dilakukan oleh WP Orang Pribadi yang melakukan kegiatan usaha atau pekerjaan bebas yang diperbolehkan menghitung penghasilan neto dengan menggunakan Norma Penghitungan Penghasilan Neto (Pasal 14 UU PPh);</a:t>
            </a:r>
            <a:endParaRPr sz="2000">
              <a:solidFill>
                <a:schemeClr val="lt1"/>
              </a:solidFill>
              <a:latin typeface="Lato"/>
              <a:ea typeface="Lato"/>
              <a:cs typeface="Lato"/>
              <a:sym typeface="Lato"/>
            </a:endParaRPr>
          </a:p>
          <a:p>
            <a:pPr indent="-306999" lvl="0" marL="269999" marR="0" rtl="0" algn="just">
              <a:lnSpc>
                <a:spcPct val="100000"/>
              </a:lnSpc>
              <a:spcBef>
                <a:spcPts val="0"/>
              </a:spcBef>
              <a:spcAft>
                <a:spcPts val="0"/>
              </a:spcAft>
              <a:buClr>
                <a:schemeClr val="lt1"/>
              </a:buClr>
              <a:buSzPts val="2000"/>
              <a:buFont typeface="Lato"/>
              <a:buAutoNum type="alphaLcPeriod"/>
            </a:pPr>
            <a:r>
              <a:rPr i="0" lang="en-US" sz="2000" u="none">
                <a:solidFill>
                  <a:schemeClr val="lt1"/>
                </a:solidFill>
                <a:latin typeface="Lato"/>
                <a:ea typeface="Lato"/>
                <a:cs typeface="Lato"/>
                <a:sym typeface="Lato"/>
              </a:rPr>
              <a:t>Dibuat dalam satu tahun pajak, 12 bulan, 1 Januari sampai dengan 31 Desember;</a:t>
            </a:r>
            <a:endParaRPr sz="2000">
              <a:solidFill>
                <a:schemeClr val="lt1"/>
              </a:solidFill>
              <a:latin typeface="Lato"/>
              <a:ea typeface="Lato"/>
              <a:cs typeface="Lato"/>
              <a:sym typeface="Lato"/>
            </a:endParaRPr>
          </a:p>
          <a:p>
            <a:pPr indent="-306999" lvl="0" marL="269999" marR="0" rtl="0" algn="just">
              <a:lnSpc>
                <a:spcPct val="100000"/>
              </a:lnSpc>
              <a:spcBef>
                <a:spcPts val="0"/>
              </a:spcBef>
              <a:spcAft>
                <a:spcPts val="0"/>
              </a:spcAft>
              <a:buClr>
                <a:schemeClr val="lt1"/>
              </a:buClr>
              <a:buSzPts val="2000"/>
              <a:buFont typeface="Lato"/>
              <a:buAutoNum type="alphaLcPeriod"/>
            </a:pPr>
            <a:r>
              <a:rPr i="0" lang="en-US" sz="2000" u="none">
                <a:solidFill>
                  <a:schemeClr val="lt1"/>
                </a:solidFill>
                <a:latin typeface="Lato"/>
                <a:ea typeface="Lato"/>
                <a:cs typeface="Lato"/>
                <a:sym typeface="Lato"/>
              </a:rPr>
              <a:t>Harus dapat menggambarkan jumlah peredaran atau penerimaan bruto dan atau jumlah penghasilan bruto ;</a:t>
            </a:r>
            <a:endParaRPr sz="2000">
              <a:solidFill>
                <a:schemeClr val="lt1"/>
              </a:solidFill>
              <a:latin typeface="Lato"/>
              <a:ea typeface="Lato"/>
              <a:cs typeface="Lato"/>
              <a:sym typeface="Lato"/>
            </a:endParaRPr>
          </a:p>
          <a:p>
            <a:pPr indent="-306999" lvl="0" marL="269999" marR="0" rtl="0" algn="just">
              <a:lnSpc>
                <a:spcPct val="100000"/>
              </a:lnSpc>
              <a:spcBef>
                <a:spcPts val="0"/>
              </a:spcBef>
              <a:spcAft>
                <a:spcPts val="0"/>
              </a:spcAft>
              <a:buClr>
                <a:schemeClr val="lt1"/>
              </a:buClr>
              <a:buSzPts val="2000"/>
              <a:buFont typeface="Lato"/>
              <a:buAutoNum type="alphaLcPeriod"/>
            </a:pPr>
            <a:r>
              <a:rPr i="0" lang="en-US" sz="2000" u="none">
                <a:solidFill>
                  <a:schemeClr val="lt1"/>
                </a:solidFill>
                <a:latin typeface="Lato"/>
                <a:ea typeface="Lato"/>
                <a:cs typeface="Lato"/>
                <a:sym typeface="Lato"/>
              </a:rPr>
              <a:t>Menggambarkan jumlah peredaran atau penerimaan bruto dari masing-masing jenis usaha atau tempat usaha yang bersangkutan bagi WP yang memiliki lebih dari satu jenis usaha. </a:t>
            </a:r>
            <a:endParaRPr sz="2000">
              <a:solidFill>
                <a:schemeClr val="lt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2"/>
          <p:cNvSpPr/>
          <p:nvPr/>
        </p:nvSpPr>
        <p:spPr>
          <a:xfrm>
            <a:off x="500075" y="956675"/>
            <a:ext cx="8143800" cy="1143000"/>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00000"/>
              </a:lnSpc>
              <a:spcBef>
                <a:spcPts val="0"/>
              </a:spcBef>
              <a:spcAft>
                <a:spcPts val="0"/>
              </a:spcAft>
              <a:buClr>
                <a:srgbClr val="FFFFFF"/>
              </a:buClr>
              <a:buSzPts val="1800"/>
              <a:buFont typeface="Constantia"/>
              <a:buNone/>
            </a:pPr>
            <a:r>
              <a:rPr b="1" i="0" lang="en-US" sz="1800" u="none">
                <a:solidFill>
                  <a:srgbClr val="FFFFFF"/>
                </a:solidFill>
                <a:latin typeface="Lato"/>
                <a:ea typeface="Lato"/>
                <a:cs typeface="Lato"/>
                <a:sym typeface="Lato"/>
              </a:rPr>
              <a:t>NORMA PENGHITUNGAN PENGHASILAN NETO:</a:t>
            </a:r>
            <a:endParaRPr b="1" sz="1800">
              <a:latin typeface="Lato"/>
              <a:ea typeface="Lato"/>
              <a:cs typeface="Lato"/>
              <a:sym typeface="Lato"/>
            </a:endParaRPr>
          </a:p>
          <a:p>
            <a:pPr indent="0" lvl="0" marL="0" marR="0" rtl="0" algn="just">
              <a:lnSpc>
                <a:spcPct val="100000"/>
              </a:lnSpc>
              <a:spcBef>
                <a:spcPts val="0"/>
              </a:spcBef>
              <a:spcAft>
                <a:spcPts val="0"/>
              </a:spcAft>
              <a:buClr>
                <a:srgbClr val="FFFFFF"/>
              </a:buClr>
              <a:buSzPts val="1800"/>
              <a:buFont typeface="Constantia"/>
              <a:buNone/>
            </a:pPr>
            <a:r>
              <a:rPr i="0" lang="en-US" sz="1800" u="none">
                <a:solidFill>
                  <a:srgbClr val="FFFFFF"/>
                </a:solidFill>
                <a:latin typeface="Lato"/>
                <a:ea typeface="Lato"/>
                <a:cs typeface="Lato"/>
                <a:sym typeface="Lato"/>
              </a:rPr>
              <a:t>Yaitu pedoman untuk menentukan penghasilan neto Wajib Pajak, karena WP Orang Pribadi tersebut tidak melakukan pembukuan</a:t>
            </a:r>
            <a:endParaRPr i="0" sz="1800" u="none">
              <a:solidFill>
                <a:srgbClr val="FFFFFF"/>
              </a:solidFill>
              <a:latin typeface="Lato"/>
              <a:ea typeface="Lato"/>
              <a:cs typeface="Lato"/>
              <a:sym typeface="Lato"/>
            </a:endParaRPr>
          </a:p>
        </p:txBody>
      </p:sp>
      <p:sp>
        <p:nvSpPr>
          <p:cNvPr id="263" name="Google Shape;263;p12"/>
          <p:cNvSpPr/>
          <p:nvPr/>
        </p:nvSpPr>
        <p:spPr>
          <a:xfrm>
            <a:off x="500075" y="2436525"/>
            <a:ext cx="8143800" cy="3286200"/>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00000"/>
              </a:lnSpc>
              <a:spcBef>
                <a:spcPts val="0"/>
              </a:spcBef>
              <a:spcAft>
                <a:spcPts val="0"/>
              </a:spcAft>
              <a:buClr>
                <a:srgbClr val="FFFFFF"/>
              </a:buClr>
              <a:buSzPts val="1800"/>
              <a:buFont typeface="Constantia"/>
              <a:buNone/>
            </a:pPr>
            <a:r>
              <a:rPr b="1" i="0" lang="en-US" sz="1800" u="none">
                <a:solidFill>
                  <a:srgbClr val="FFFFFF"/>
                </a:solidFill>
                <a:latin typeface="Lato"/>
                <a:ea typeface="Lato"/>
                <a:cs typeface="Lato"/>
                <a:sym typeface="Lato"/>
              </a:rPr>
              <a:t>Syarat menggunakan Norma Penghitungan Neto:</a:t>
            </a:r>
            <a:endParaRPr b="1" sz="1800">
              <a:latin typeface="Lato"/>
              <a:ea typeface="Lato"/>
              <a:cs typeface="Lato"/>
              <a:sym typeface="Lato"/>
            </a:endParaRPr>
          </a:p>
          <a:p>
            <a:pPr indent="-204299" lvl="0" marL="179999" marR="0" rtl="0" algn="just">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Peredaran Bruto &lt; 1.8 M (sebelum tahun 2008) dan  &lt; 4.8 M (setelah    tahun 2008);</a:t>
            </a:r>
            <a:endParaRPr sz="1800">
              <a:latin typeface="Lato"/>
              <a:ea typeface="Lato"/>
              <a:cs typeface="Lato"/>
              <a:sym typeface="Lato"/>
            </a:endParaRPr>
          </a:p>
          <a:p>
            <a:pPr indent="-204299" lvl="0" marL="179999" marR="0" rtl="0" algn="just">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Memberitahukan kepada DJP;</a:t>
            </a:r>
            <a:endParaRPr sz="1800">
              <a:latin typeface="Lato"/>
              <a:ea typeface="Lato"/>
              <a:cs typeface="Lato"/>
              <a:sym typeface="Lato"/>
            </a:endParaRPr>
          </a:p>
          <a:p>
            <a:pPr indent="-204299" lvl="0" marL="179999" marR="0" rtl="0" algn="just">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Menyelenggarakan pencatatan atas peredaran bruto usaha setiap bulan;</a:t>
            </a:r>
            <a:endParaRPr sz="1800">
              <a:latin typeface="Lato"/>
              <a:ea typeface="Lato"/>
              <a:cs typeface="Lato"/>
              <a:sym typeface="Lato"/>
            </a:endParaRPr>
          </a:p>
          <a:p>
            <a:pPr indent="-204299" lvl="0" marL="179999" marR="0" rtl="0" algn="just">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Dalam hal wajib pajak tidak menyampaikan pemberitahuan dianggap memilih menyelenggarakan pembukuan;</a:t>
            </a:r>
            <a:endParaRPr sz="1800">
              <a:latin typeface="Lato"/>
              <a:ea typeface="Lato"/>
              <a:cs typeface="Lato"/>
              <a:sym typeface="Lato"/>
            </a:endParaRPr>
          </a:p>
          <a:p>
            <a:pPr indent="-204299" lvl="0" marL="179999" marR="0" rtl="0" algn="just">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Jika WP tidak melakukan pencatatan atau pembukuan, maka PPh neto dihitung berdasarkan norma atau cara lain yang ditetapkan Menteri Keuangan</a:t>
            </a:r>
            <a:endParaRPr i="0" sz="1800" u="none">
              <a:solidFill>
                <a:srgbClr val="FFFFFF"/>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13"/>
          <p:cNvSpPr txBox="1"/>
          <p:nvPr/>
        </p:nvSpPr>
        <p:spPr>
          <a:xfrm>
            <a:off x="457200" y="661987"/>
            <a:ext cx="8229600" cy="1189037"/>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600"/>
              <a:buFont typeface="Trebuchet MS"/>
              <a:buNone/>
            </a:pPr>
            <a:r>
              <a:rPr b="1" i="0" lang="en-US" sz="3600" u="none">
                <a:solidFill>
                  <a:schemeClr val="lt1"/>
                </a:solidFill>
                <a:latin typeface="Lato"/>
                <a:ea typeface="Lato"/>
                <a:cs typeface="Lato"/>
                <a:sym typeface="Lato"/>
              </a:rPr>
              <a:t>Penyimpanan Dokumen Pembukuan</a:t>
            </a:r>
            <a:endParaRPr b="1">
              <a:solidFill>
                <a:schemeClr val="lt1"/>
              </a:solidFill>
              <a:latin typeface="Lato"/>
              <a:ea typeface="Lato"/>
              <a:cs typeface="Lato"/>
              <a:sym typeface="Lato"/>
            </a:endParaRPr>
          </a:p>
        </p:txBody>
      </p:sp>
      <p:sp>
        <p:nvSpPr>
          <p:cNvPr id="271" name="Google Shape;271;p13"/>
          <p:cNvSpPr txBox="1"/>
          <p:nvPr/>
        </p:nvSpPr>
        <p:spPr>
          <a:xfrm>
            <a:off x="5934075" y="5986450"/>
            <a:ext cx="27528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Arial"/>
              <a:buNone/>
            </a:pPr>
            <a:r>
              <a:rPr b="0" i="1" lang="en-US" sz="1400" u="none">
                <a:solidFill>
                  <a:srgbClr val="FF0000"/>
                </a:solidFill>
                <a:latin typeface="Arial"/>
                <a:ea typeface="Arial"/>
                <a:cs typeface="Arial"/>
                <a:sym typeface="Arial"/>
              </a:rPr>
              <a:t>*Berdasarkan Pasal 28 UU KUP</a:t>
            </a:r>
            <a:endParaRPr/>
          </a:p>
        </p:txBody>
      </p:sp>
      <p:sp>
        <p:nvSpPr>
          <p:cNvPr id="272" name="Google Shape;272;p13"/>
          <p:cNvSpPr/>
          <p:nvPr/>
        </p:nvSpPr>
        <p:spPr>
          <a:xfrm>
            <a:off x="2590800" y="2867025"/>
            <a:ext cx="1371600" cy="1504950"/>
          </a:xfrm>
          <a:prstGeom prst="homePlate">
            <a:avLst>
              <a:gd fmla="val 50000" name="adj"/>
            </a:avLst>
          </a:prstGeom>
          <a:solidFill>
            <a:schemeClr val="lt2"/>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273" name="Google Shape;273;p13"/>
          <p:cNvSpPr/>
          <p:nvPr/>
        </p:nvSpPr>
        <p:spPr>
          <a:xfrm>
            <a:off x="326075" y="2667000"/>
            <a:ext cx="2133600" cy="19050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Buku, catatan, dan dokumen termasuk hasil pengolahan data </a:t>
            </a:r>
            <a:endParaRPr>
              <a:solidFill>
                <a:schemeClr val="lt1"/>
              </a:solidFill>
              <a:latin typeface="Lato"/>
              <a:ea typeface="Lato"/>
              <a:cs typeface="Lato"/>
              <a:sym typeface="Lato"/>
            </a:endParaRPr>
          </a:p>
        </p:txBody>
      </p:sp>
      <p:sp>
        <p:nvSpPr>
          <p:cNvPr id="274" name="Google Shape;274;p13"/>
          <p:cNvSpPr txBox="1"/>
          <p:nvPr/>
        </p:nvSpPr>
        <p:spPr>
          <a:xfrm>
            <a:off x="4038600" y="3068637"/>
            <a:ext cx="1524000" cy="1203300"/>
          </a:xfrm>
          <a:prstGeom prst="rect">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900" u="none">
                <a:solidFill>
                  <a:schemeClr val="lt1"/>
                </a:solidFill>
                <a:latin typeface="Lato"/>
                <a:ea typeface="Lato"/>
                <a:cs typeface="Lato"/>
                <a:sym typeface="Lato"/>
              </a:rPr>
              <a:t>dasar pembukuan/ pencatatan</a:t>
            </a:r>
            <a:endParaRPr sz="1900">
              <a:solidFill>
                <a:schemeClr val="lt1"/>
              </a:solidFill>
              <a:latin typeface="Lato"/>
              <a:ea typeface="Lato"/>
              <a:cs typeface="Lato"/>
              <a:sym typeface="Lato"/>
            </a:endParaRPr>
          </a:p>
        </p:txBody>
      </p:sp>
      <p:sp>
        <p:nvSpPr>
          <p:cNvPr id="275" name="Google Shape;275;p13"/>
          <p:cNvSpPr/>
          <p:nvPr/>
        </p:nvSpPr>
        <p:spPr>
          <a:xfrm>
            <a:off x="6248400" y="2967037"/>
            <a:ext cx="1905000" cy="703262"/>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10 tahun</a:t>
            </a:r>
            <a:endParaRPr/>
          </a:p>
        </p:txBody>
      </p:sp>
      <p:sp>
        <p:nvSpPr>
          <p:cNvPr id="276" name="Google Shape;276;p13"/>
          <p:cNvSpPr/>
          <p:nvPr/>
        </p:nvSpPr>
        <p:spPr>
          <a:xfrm>
            <a:off x="6248400" y="3770312"/>
            <a:ext cx="1905000" cy="701675"/>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di Indonesia</a:t>
            </a:r>
            <a:endParaRPr/>
          </a:p>
        </p:txBody>
      </p:sp>
      <p:cxnSp>
        <p:nvCxnSpPr>
          <p:cNvPr id="277" name="Google Shape;277;p13"/>
          <p:cNvCxnSpPr>
            <a:stCxn id="274" idx="3"/>
            <a:endCxn id="275" idx="1"/>
          </p:cNvCxnSpPr>
          <p:nvPr/>
        </p:nvCxnSpPr>
        <p:spPr>
          <a:xfrm flipH="1" rot="10800000">
            <a:off x="5562600" y="3318687"/>
            <a:ext cx="685800" cy="3516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278" name="Google Shape;278;p13"/>
          <p:cNvCxnSpPr>
            <a:stCxn id="274" idx="3"/>
            <a:endCxn id="276" idx="1"/>
          </p:cNvCxnSpPr>
          <p:nvPr/>
        </p:nvCxnSpPr>
        <p:spPr>
          <a:xfrm>
            <a:off x="5562600" y="3670287"/>
            <a:ext cx="685800" cy="450900"/>
          </a:xfrm>
          <a:prstGeom prst="bentConnector3">
            <a:avLst>
              <a:gd fmla="val 50000" name="adj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4"/>
          <p:cNvSpPr txBox="1"/>
          <p:nvPr/>
        </p:nvSpPr>
        <p:spPr>
          <a:xfrm>
            <a:off x="323250" y="209075"/>
            <a:ext cx="8497500" cy="1143000"/>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200"/>
              <a:buFont typeface="Trebuchet MS"/>
              <a:buNone/>
            </a:pPr>
            <a:r>
              <a:rPr b="1" i="0" lang="en-US" sz="3300" u="none">
                <a:solidFill>
                  <a:schemeClr val="lt1"/>
                </a:solidFill>
                <a:latin typeface="Lato"/>
                <a:ea typeface="Lato"/>
                <a:cs typeface="Lato"/>
                <a:sym typeface="Lato"/>
              </a:rPr>
              <a:t>Pembukuan dalam Mata Uang Asing dan Rp</a:t>
            </a:r>
            <a:endParaRPr b="1" sz="3300">
              <a:solidFill>
                <a:schemeClr val="lt1"/>
              </a:solidFill>
              <a:latin typeface="Lato"/>
              <a:ea typeface="Lato"/>
              <a:cs typeface="Lato"/>
              <a:sym typeface="Lato"/>
            </a:endParaRPr>
          </a:p>
        </p:txBody>
      </p:sp>
      <p:sp>
        <p:nvSpPr>
          <p:cNvPr id="286" name="Google Shape;286;p14"/>
          <p:cNvSpPr txBox="1"/>
          <p:nvPr/>
        </p:nvSpPr>
        <p:spPr>
          <a:xfrm>
            <a:off x="382587" y="4343400"/>
            <a:ext cx="180900" cy="648600"/>
          </a:xfrm>
          <a:prstGeom prst="rect">
            <a:avLst/>
          </a:prstGeom>
          <a:noFill/>
          <a:ln>
            <a:noFill/>
          </a:ln>
        </p:spPr>
        <p:txBody>
          <a:bodyPr anchorCtr="0" anchor="t" bIns="46800" lIns="90000" spcFirstLastPara="1" rIns="90000" wrap="square" tIns="46800">
            <a:spAutoFit/>
          </a:bodyPr>
          <a:lstStyle/>
          <a:p>
            <a:pPr indent="0" lvl="0" marL="0" marR="0" rtl="0" algn="l">
              <a:lnSpc>
                <a:spcPct val="100000"/>
              </a:lnSpc>
              <a:spcBef>
                <a:spcPts val="0"/>
              </a:spcBef>
              <a:spcAft>
                <a:spcPts val="0"/>
              </a:spcAft>
              <a:buClr>
                <a:schemeClr val="lt1"/>
              </a:buClr>
              <a:buSzPts val="1800"/>
              <a:buFont typeface="Arial"/>
              <a:buNone/>
            </a:pPr>
            <a:r>
              <a:t/>
            </a:r>
            <a:endParaRPr i="0" sz="1800" u="none">
              <a:solidFill>
                <a:srgbClr val="000000"/>
              </a:solidFill>
              <a:latin typeface="Lato"/>
              <a:ea typeface="Lato"/>
              <a:cs typeface="Lato"/>
              <a:sym typeface="Lato"/>
            </a:endParaRPr>
          </a:p>
          <a:p>
            <a:pPr indent="0" lvl="0" marL="0" marR="0" rtl="0" algn="l">
              <a:lnSpc>
                <a:spcPct val="100000"/>
              </a:lnSpc>
              <a:spcBef>
                <a:spcPts val="0"/>
              </a:spcBef>
              <a:spcAft>
                <a:spcPts val="0"/>
              </a:spcAft>
              <a:buNone/>
            </a:pPr>
            <a:r>
              <a:t/>
            </a:r>
            <a:endParaRPr i="0" sz="1800" u="none">
              <a:solidFill>
                <a:srgbClr val="000000"/>
              </a:solidFill>
              <a:latin typeface="Lato"/>
              <a:ea typeface="Lato"/>
              <a:cs typeface="Lato"/>
              <a:sym typeface="Lato"/>
            </a:endParaRPr>
          </a:p>
        </p:txBody>
      </p:sp>
      <p:sp>
        <p:nvSpPr>
          <p:cNvPr id="287" name="Google Shape;287;p14"/>
          <p:cNvSpPr txBox="1"/>
          <p:nvPr/>
        </p:nvSpPr>
        <p:spPr>
          <a:xfrm>
            <a:off x="5327650" y="6062662"/>
            <a:ext cx="3567000" cy="4779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Arial"/>
              <a:buNone/>
            </a:pPr>
            <a:r>
              <a:rPr i="1" lang="en-US" sz="1400" u="none">
                <a:solidFill>
                  <a:srgbClr val="FF0000"/>
                </a:solidFill>
                <a:latin typeface="Lato"/>
                <a:ea typeface="Lato"/>
                <a:cs typeface="Lato"/>
                <a:sym typeface="Lato"/>
              </a:rPr>
              <a:t>*Berdasarkan PMK No. 196/PMK.03/2007 </a:t>
            </a:r>
            <a:endParaRPr>
              <a:latin typeface="Lato"/>
              <a:ea typeface="Lato"/>
              <a:cs typeface="Lato"/>
              <a:sym typeface="Lato"/>
            </a:endParaRPr>
          </a:p>
          <a:p>
            <a:pPr indent="0" lvl="0" marL="0" marR="0" rtl="0" algn="l">
              <a:lnSpc>
                <a:spcPct val="80000"/>
              </a:lnSpc>
              <a:spcBef>
                <a:spcPts val="300"/>
              </a:spcBef>
              <a:spcAft>
                <a:spcPts val="0"/>
              </a:spcAft>
              <a:buClr>
                <a:srgbClr val="FF0000"/>
              </a:buClr>
              <a:buSzPts val="1400"/>
              <a:buFont typeface="Arial"/>
              <a:buNone/>
            </a:pPr>
            <a:r>
              <a:rPr i="1" lang="en-US" sz="1400" u="none">
                <a:solidFill>
                  <a:srgbClr val="FF0000"/>
                </a:solidFill>
                <a:latin typeface="Lato"/>
                <a:ea typeface="Lato"/>
                <a:cs typeface="Lato"/>
                <a:sym typeface="Lato"/>
              </a:rPr>
              <a:t>Jo. PMK No. 24/PMK.11/2012</a:t>
            </a:r>
            <a:endParaRPr>
              <a:latin typeface="Lato"/>
              <a:ea typeface="Lato"/>
              <a:cs typeface="Lato"/>
              <a:sym typeface="Lato"/>
            </a:endParaRPr>
          </a:p>
        </p:txBody>
      </p:sp>
      <p:sp>
        <p:nvSpPr>
          <p:cNvPr id="288" name="Google Shape;288;p14"/>
          <p:cNvSpPr txBox="1"/>
          <p:nvPr/>
        </p:nvSpPr>
        <p:spPr>
          <a:xfrm>
            <a:off x="875513" y="1280287"/>
            <a:ext cx="7620000" cy="952500"/>
          </a:xfrm>
          <a:prstGeom prst="rect">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700"/>
              <a:buFont typeface="Arial"/>
              <a:buNone/>
            </a:pPr>
            <a:r>
              <a:rPr i="0" lang="en-US" sz="1700" u="none">
                <a:solidFill>
                  <a:schemeClr val="dk1"/>
                </a:solidFill>
                <a:latin typeface="Lato"/>
                <a:ea typeface="Lato"/>
                <a:cs typeface="Lato"/>
                <a:sym typeface="Lato"/>
              </a:rPr>
              <a:t>WP dapat menyelenggarakan pembukuan dengan menggunakan Bahasa Inggris dan satuan mata uang Dollar AS:</a:t>
            </a:r>
            <a:endParaRPr>
              <a:solidFill>
                <a:schemeClr val="dk1"/>
              </a:solidFill>
              <a:latin typeface="Lato"/>
              <a:ea typeface="Lato"/>
              <a:cs typeface="Lato"/>
              <a:sym typeface="Lato"/>
            </a:endParaRPr>
          </a:p>
        </p:txBody>
      </p:sp>
      <p:sp>
        <p:nvSpPr>
          <p:cNvPr id="289" name="Google Shape;289;p14"/>
          <p:cNvSpPr/>
          <p:nvPr/>
        </p:nvSpPr>
        <p:spPr>
          <a:xfrm>
            <a:off x="1692275" y="2365374"/>
            <a:ext cx="2747963" cy="6858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WP dalam rangka PMA</a:t>
            </a:r>
            <a:endParaRPr>
              <a:solidFill>
                <a:schemeClr val="lt1"/>
              </a:solidFill>
              <a:latin typeface="Lato"/>
              <a:ea typeface="Lato"/>
              <a:cs typeface="Lato"/>
              <a:sym typeface="Lato"/>
            </a:endParaRPr>
          </a:p>
        </p:txBody>
      </p:sp>
      <p:sp>
        <p:nvSpPr>
          <p:cNvPr id="290" name="Google Shape;290;p14"/>
          <p:cNvSpPr/>
          <p:nvPr/>
        </p:nvSpPr>
        <p:spPr>
          <a:xfrm>
            <a:off x="4625975" y="3087687"/>
            <a:ext cx="2749550" cy="4699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Bentuk Usaha Tetap</a:t>
            </a:r>
            <a:endParaRPr>
              <a:solidFill>
                <a:schemeClr val="lt1"/>
              </a:solidFill>
              <a:latin typeface="Lato"/>
              <a:ea typeface="Lato"/>
              <a:cs typeface="Lato"/>
              <a:sym typeface="Lato"/>
            </a:endParaRPr>
          </a:p>
        </p:txBody>
      </p:sp>
      <p:sp>
        <p:nvSpPr>
          <p:cNvPr id="291" name="Google Shape;291;p14"/>
          <p:cNvSpPr/>
          <p:nvPr/>
        </p:nvSpPr>
        <p:spPr>
          <a:xfrm>
            <a:off x="1692275" y="3087687"/>
            <a:ext cx="2747963" cy="4699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WP Kontraktor KKS</a:t>
            </a:r>
            <a:endParaRPr>
              <a:solidFill>
                <a:schemeClr val="lt1"/>
              </a:solidFill>
              <a:latin typeface="Lato"/>
              <a:ea typeface="Lato"/>
              <a:cs typeface="Lato"/>
              <a:sym typeface="Lato"/>
            </a:endParaRPr>
          </a:p>
        </p:txBody>
      </p:sp>
      <p:sp>
        <p:nvSpPr>
          <p:cNvPr id="292" name="Google Shape;292;p14"/>
          <p:cNvSpPr/>
          <p:nvPr/>
        </p:nvSpPr>
        <p:spPr>
          <a:xfrm>
            <a:off x="4625975" y="2365374"/>
            <a:ext cx="2749550" cy="6858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WP dalam rangka Kontrak Karya</a:t>
            </a:r>
            <a:endParaRPr>
              <a:solidFill>
                <a:schemeClr val="lt1"/>
              </a:solidFill>
              <a:latin typeface="Lato"/>
              <a:ea typeface="Lato"/>
              <a:cs typeface="Lato"/>
              <a:sym typeface="Lato"/>
            </a:endParaRPr>
          </a:p>
        </p:txBody>
      </p:sp>
      <p:sp>
        <p:nvSpPr>
          <p:cNvPr id="293" name="Google Shape;293;p14"/>
          <p:cNvSpPr/>
          <p:nvPr/>
        </p:nvSpPr>
        <p:spPr>
          <a:xfrm>
            <a:off x="1600200" y="3624262"/>
            <a:ext cx="5865813" cy="434975"/>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Kontrak Investasi Kolektif (KIK)</a:t>
            </a:r>
            <a:endParaRPr>
              <a:solidFill>
                <a:schemeClr val="lt1"/>
              </a:solidFill>
              <a:latin typeface="Lato"/>
              <a:ea typeface="Lato"/>
              <a:cs typeface="Lato"/>
              <a:sym typeface="Lato"/>
            </a:endParaRPr>
          </a:p>
        </p:txBody>
      </p:sp>
      <p:sp>
        <p:nvSpPr>
          <p:cNvPr id="294" name="Google Shape;294;p14"/>
          <p:cNvSpPr/>
          <p:nvPr/>
        </p:nvSpPr>
        <p:spPr>
          <a:xfrm>
            <a:off x="1600200" y="4097337"/>
            <a:ext cx="5865813" cy="466725"/>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WP yg mendaftarkan emisi sahamnya di bursa efek LN</a:t>
            </a:r>
            <a:endParaRPr>
              <a:solidFill>
                <a:schemeClr val="lt1"/>
              </a:solidFill>
              <a:latin typeface="Lato"/>
              <a:ea typeface="Lato"/>
              <a:cs typeface="Lato"/>
              <a:sym typeface="Lato"/>
            </a:endParaRPr>
          </a:p>
        </p:txBody>
      </p:sp>
      <p:sp>
        <p:nvSpPr>
          <p:cNvPr id="295" name="Google Shape;295;p14"/>
          <p:cNvSpPr/>
          <p:nvPr/>
        </p:nvSpPr>
        <p:spPr>
          <a:xfrm>
            <a:off x="762000" y="4637087"/>
            <a:ext cx="7847013" cy="466725"/>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WP yang berafiliasi langsung dengan perusahaan induk di luar negeri</a:t>
            </a:r>
            <a:endParaRPr>
              <a:solidFill>
                <a:schemeClr val="lt1"/>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5"/>
          <p:cNvSpPr/>
          <p:nvPr/>
        </p:nvSpPr>
        <p:spPr>
          <a:xfrm>
            <a:off x="642937" y="871537"/>
            <a:ext cx="7858125" cy="2200275"/>
          </a:xfrm>
          <a:prstGeom prst="roundRect">
            <a:avLst>
              <a:gd fmla="val 16667" name="adj"/>
            </a:avLst>
          </a:prstGeom>
          <a:noFill/>
          <a:ln cap="flat" cmpd="sng" w="762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Syarat pembukuan bahasa Asing dan mata uang selain rupiah:</a:t>
            </a:r>
            <a:endParaRPr sz="1900">
              <a:latin typeface="Lato"/>
              <a:ea typeface="Lato"/>
              <a:cs typeface="Lato"/>
              <a:sym typeface="Lato"/>
            </a:endParaRPr>
          </a:p>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 Bahasa Asing Bahasa Inggris</a:t>
            </a:r>
            <a:endParaRPr sz="1900">
              <a:latin typeface="Lato"/>
              <a:ea typeface="Lato"/>
              <a:cs typeface="Lato"/>
              <a:sym typeface="Lato"/>
            </a:endParaRPr>
          </a:p>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 Mata Uang dolar Amerika Serikat</a:t>
            </a:r>
            <a:endParaRPr sz="1900">
              <a:latin typeface="Lato"/>
              <a:ea typeface="Lato"/>
              <a:cs typeface="Lato"/>
              <a:sym typeface="Lato"/>
            </a:endParaRPr>
          </a:p>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 Mendapat </a:t>
            </a:r>
            <a:r>
              <a:rPr lang="en-US" sz="1900">
                <a:solidFill>
                  <a:srgbClr val="FFFFFF"/>
                </a:solidFill>
                <a:latin typeface="Lato"/>
                <a:ea typeface="Lato"/>
                <a:cs typeface="Lato"/>
                <a:sym typeface="Lato"/>
              </a:rPr>
              <a:t>Izin</a:t>
            </a:r>
            <a:r>
              <a:rPr i="0" lang="en-US" sz="1900" u="none">
                <a:solidFill>
                  <a:srgbClr val="FFFFFF"/>
                </a:solidFill>
                <a:latin typeface="Lato"/>
                <a:ea typeface="Lato"/>
                <a:cs typeface="Lato"/>
                <a:sym typeface="Lato"/>
              </a:rPr>
              <a:t> Menteri Keuangan</a:t>
            </a:r>
            <a:endParaRPr i="0" sz="1900" u="none">
              <a:solidFill>
                <a:srgbClr val="FFFFFF"/>
              </a:solidFill>
              <a:latin typeface="Lato"/>
              <a:ea typeface="Lato"/>
              <a:cs typeface="Lato"/>
              <a:sym typeface="Lato"/>
            </a:endParaRPr>
          </a:p>
        </p:txBody>
      </p:sp>
      <p:sp>
        <p:nvSpPr>
          <p:cNvPr id="302" name="Google Shape;302;p15"/>
          <p:cNvSpPr/>
          <p:nvPr/>
        </p:nvSpPr>
        <p:spPr>
          <a:xfrm>
            <a:off x="601662" y="3600450"/>
            <a:ext cx="7858125" cy="1979612"/>
          </a:xfrm>
          <a:prstGeom prst="roundRect">
            <a:avLst>
              <a:gd fmla="val 16667" name="adj"/>
            </a:avLst>
          </a:prstGeom>
          <a:noFill/>
          <a:ln cap="flat" cmpd="sng" w="762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Mengajukan surat permohonan kepada Kepala Kantor Wilayah DJP atau Kepala KPP (KK&amp;KKS) paling lambat 3 bulan :</a:t>
            </a:r>
            <a:endParaRPr sz="1900">
              <a:latin typeface="Lato"/>
              <a:ea typeface="Lato"/>
              <a:cs typeface="Lato"/>
              <a:sym typeface="Lato"/>
            </a:endParaRPr>
          </a:p>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 Sebelum tahun buku diselenggarakan</a:t>
            </a:r>
            <a:endParaRPr sz="1900">
              <a:latin typeface="Lato"/>
              <a:ea typeface="Lato"/>
              <a:cs typeface="Lato"/>
              <a:sym typeface="Lato"/>
            </a:endParaRPr>
          </a:p>
          <a:p>
            <a:pPr indent="0" lvl="0" marL="0" marR="0" rtl="0" algn="just">
              <a:lnSpc>
                <a:spcPct val="115000"/>
              </a:lnSpc>
              <a:spcBef>
                <a:spcPts val="0"/>
              </a:spcBef>
              <a:spcAft>
                <a:spcPts val="0"/>
              </a:spcAft>
              <a:buClr>
                <a:srgbClr val="FFFFFF"/>
              </a:buClr>
              <a:buSzPts val="2000"/>
              <a:buFont typeface="Constantia"/>
              <a:buNone/>
            </a:pPr>
            <a:r>
              <a:rPr i="0" lang="en-US" sz="1900" u="none">
                <a:solidFill>
                  <a:srgbClr val="FFFFFF"/>
                </a:solidFill>
                <a:latin typeface="Lato"/>
                <a:ea typeface="Lato"/>
                <a:cs typeface="Lato"/>
                <a:sym typeface="Lato"/>
              </a:rPr>
              <a:t>- Sejak tanggal pendirian bagi Wajib Pajak baru</a:t>
            </a:r>
            <a:endParaRPr sz="1900">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173ee913474_1_0"/>
          <p:cNvSpPr/>
          <p:nvPr/>
        </p:nvSpPr>
        <p:spPr>
          <a:xfrm>
            <a:off x="2438400" y="1143000"/>
            <a:ext cx="2819394" cy="4343382"/>
          </a:xfrm>
          <a:custGeom>
            <a:rect b="b" l="l" r="r" t="t"/>
            <a:pathLst>
              <a:path extrusionOk="0" h="21600" w="21600">
                <a:moveTo>
                  <a:pt x="16200" y="0"/>
                </a:moveTo>
                <a:lnTo>
                  <a:pt x="16200" y="2976"/>
                </a:lnTo>
                <a:lnTo>
                  <a:pt x="3375" y="2976"/>
                </a:lnTo>
                <a:lnTo>
                  <a:pt x="3375" y="18624"/>
                </a:lnTo>
                <a:lnTo>
                  <a:pt x="16200" y="18624"/>
                </a:lnTo>
                <a:lnTo>
                  <a:pt x="16200" y="21600"/>
                </a:lnTo>
                <a:lnTo>
                  <a:pt x="21600" y="10800"/>
                </a:lnTo>
                <a:close/>
              </a:path>
              <a:path extrusionOk="0" h="21600" w="21600">
                <a:moveTo>
                  <a:pt x="1350" y="2976"/>
                </a:moveTo>
                <a:lnTo>
                  <a:pt x="1350" y="18624"/>
                </a:lnTo>
                <a:lnTo>
                  <a:pt x="2700" y="18624"/>
                </a:lnTo>
                <a:lnTo>
                  <a:pt x="2700" y="2976"/>
                </a:lnTo>
                <a:close/>
              </a:path>
              <a:path extrusionOk="0" h="21600" w="21600">
                <a:moveTo>
                  <a:pt x="0" y="2976"/>
                </a:moveTo>
                <a:lnTo>
                  <a:pt x="0" y="18624"/>
                </a:lnTo>
                <a:lnTo>
                  <a:pt x="675" y="18624"/>
                </a:lnTo>
                <a:lnTo>
                  <a:pt x="675" y="2976"/>
                </a:lnTo>
                <a:close/>
              </a:path>
            </a:pathLst>
          </a:custGeom>
          <a:solidFill>
            <a:schemeClr val="lt1"/>
          </a:solidFill>
          <a:ln cap="flat" cmpd="sng" w="9525">
            <a:solidFill>
              <a:srgbClr val="000000"/>
            </a:solidFill>
            <a:prstDash val="solid"/>
            <a:miter lim="524288"/>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10" name="Google Shape;310;g173ee913474_1_0"/>
          <p:cNvSpPr txBox="1"/>
          <p:nvPr/>
        </p:nvSpPr>
        <p:spPr>
          <a:xfrm>
            <a:off x="381000" y="381000"/>
            <a:ext cx="8229600" cy="990600"/>
          </a:xfrm>
          <a:prstGeom prst="rect">
            <a:avLst/>
          </a:prstGeom>
          <a:noFill/>
          <a:ln>
            <a:noFill/>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600"/>
              <a:buFont typeface="Trebuchet MS"/>
              <a:buNone/>
            </a:pPr>
            <a:r>
              <a:rPr b="1" i="0" lang="en-US" sz="4000" u="none">
                <a:solidFill>
                  <a:schemeClr val="lt1"/>
                </a:solidFill>
                <a:latin typeface="Lato"/>
                <a:ea typeface="Lato"/>
                <a:cs typeface="Lato"/>
                <a:sym typeface="Lato"/>
              </a:rPr>
              <a:t>SANKSI-SANKSI</a:t>
            </a:r>
            <a:endParaRPr b="1" sz="1800">
              <a:solidFill>
                <a:schemeClr val="lt1"/>
              </a:solidFill>
              <a:latin typeface="Lato"/>
              <a:ea typeface="Lato"/>
              <a:cs typeface="Lato"/>
              <a:sym typeface="Lato"/>
            </a:endParaRPr>
          </a:p>
        </p:txBody>
      </p:sp>
      <p:sp>
        <p:nvSpPr>
          <p:cNvPr id="311" name="Google Shape;311;g173ee913474_1_0"/>
          <p:cNvSpPr txBox="1"/>
          <p:nvPr/>
        </p:nvSpPr>
        <p:spPr>
          <a:xfrm>
            <a:off x="5934075" y="5986450"/>
            <a:ext cx="28941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Arial"/>
              <a:buNone/>
            </a:pPr>
            <a:r>
              <a:rPr b="0" i="1" lang="en-US" sz="1400" u="none">
                <a:solidFill>
                  <a:srgbClr val="FF0000"/>
                </a:solidFill>
                <a:latin typeface="Arial"/>
                <a:ea typeface="Arial"/>
                <a:cs typeface="Arial"/>
                <a:sym typeface="Arial"/>
              </a:rPr>
              <a:t>*Berdasarkan Pasal 39 UU KUP</a:t>
            </a:r>
            <a:endParaRPr/>
          </a:p>
        </p:txBody>
      </p:sp>
      <p:sp>
        <p:nvSpPr>
          <p:cNvPr id="312" name="Google Shape;312;g173ee913474_1_0"/>
          <p:cNvSpPr/>
          <p:nvPr/>
        </p:nvSpPr>
        <p:spPr>
          <a:xfrm>
            <a:off x="5334000" y="1905000"/>
            <a:ext cx="3657600" cy="914400"/>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b="0" i="0" lang="en-US" sz="1800" u="none">
                <a:solidFill>
                  <a:schemeClr val="lt1"/>
                </a:solidFill>
                <a:latin typeface="Trebuchet MS"/>
                <a:ea typeface="Trebuchet MS"/>
                <a:cs typeface="Trebuchet MS"/>
                <a:sym typeface="Trebuchet MS"/>
              </a:rPr>
              <a:t>menimbulkan kerugian pada pendapatan negara</a:t>
            </a:r>
            <a:endParaRPr>
              <a:solidFill>
                <a:schemeClr val="lt1"/>
              </a:solidFill>
            </a:endParaRPr>
          </a:p>
        </p:txBody>
      </p:sp>
      <p:grpSp>
        <p:nvGrpSpPr>
          <p:cNvPr id="313" name="Google Shape;313;g173ee913474_1_0"/>
          <p:cNvGrpSpPr/>
          <p:nvPr/>
        </p:nvGrpSpPr>
        <p:grpSpPr>
          <a:xfrm>
            <a:off x="152400" y="1471613"/>
            <a:ext cx="4286250" cy="3676650"/>
            <a:chOff x="96" y="927"/>
            <a:chExt cx="2700" cy="2316"/>
          </a:xfrm>
        </p:grpSpPr>
        <p:sp>
          <p:nvSpPr>
            <p:cNvPr id="314" name="Google Shape;314;g173ee913474_1_0"/>
            <p:cNvSpPr txBox="1"/>
            <p:nvPr/>
          </p:nvSpPr>
          <p:spPr>
            <a:xfrm>
              <a:off x="242" y="1012"/>
              <a:ext cx="2400" cy="600"/>
            </a:xfrm>
            <a:prstGeom prst="rect">
              <a:avLst/>
            </a:prstGeom>
            <a:solidFill>
              <a:schemeClr val="lt2"/>
            </a:solidFill>
            <a:ln cap="flat" cmpd="sng" w="38100">
              <a:solidFill>
                <a:schemeClr val="accent1"/>
              </a:solidFill>
              <a:prstDash val="solid"/>
              <a:miter lim="800000"/>
              <a:headEnd len="sm" w="sm" type="none"/>
              <a:tailEnd len="sm" w="sm" type="none"/>
            </a:ln>
          </p:spPr>
          <p:txBody>
            <a:bodyPr anchorCtr="0" anchor="b" bIns="46800" lIns="90000" spcFirstLastPara="1" rIns="90000" wrap="square" tIns="46800">
              <a:noAutofit/>
            </a:bodyPr>
            <a:lstStyle/>
            <a:p>
              <a:pPr indent="-191599" lvl="0" marL="179999" marR="0" rtl="0" algn="l">
                <a:lnSpc>
                  <a:spcPct val="100000"/>
                </a:lnSpc>
                <a:spcBef>
                  <a:spcPts val="0"/>
                </a:spcBef>
                <a:spcAft>
                  <a:spcPts val="0"/>
                </a:spcAft>
                <a:buClr>
                  <a:srgbClr val="000000"/>
                </a:buClr>
                <a:buSzPts val="1600"/>
                <a:buFont typeface="Trebuchet MS"/>
                <a:buChar char="-"/>
              </a:pPr>
              <a:r>
                <a:rPr b="0" i="0" lang="en-US" sz="1600" u="none">
                  <a:solidFill>
                    <a:srgbClr val="000000"/>
                  </a:solidFill>
                  <a:latin typeface="Trebuchet MS"/>
                  <a:ea typeface="Trebuchet MS"/>
                  <a:cs typeface="Trebuchet MS"/>
                  <a:sym typeface="Trebuchet MS"/>
                </a:rPr>
                <a:t>memperlihatkan pembukuan atau pencatatan yang palsu</a:t>
              </a:r>
              <a:endParaRPr/>
            </a:p>
          </p:txBody>
        </p:sp>
        <p:sp>
          <p:nvSpPr>
            <p:cNvPr id="315" name="Google Shape;315;g173ee913474_1_0"/>
            <p:cNvSpPr txBox="1"/>
            <p:nvPr/>
          </p:nvSpPr>
          <p:spPr>
            <a:xfrm>
              <a:off x="242" y="2643"/>
              <a:ext cx="2400" cy="600"/>
            </a:xfrm>
            <a:prstGeom prst="rect">
              <a:avLst/>
            </a:prstGeom>
            <a:solidFill>
              <a:schemeClr val="lt2"/>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191599" lvl="0" marL="179999" marR="0" rtl="0" algn="l">
                <a:lnSpc>
                  <a:spcPct val="100000"/>
                </a:lnSpc>
                <a:spcBef>
                  <a:spcPts val="0"/>
                </a:spcBef>
                <a:spcAft>
                  <a:spcPts val="0"/>
                </a:spcAft>
                <a:buClr>
                  <a:srgbClr val="000000"/>
                </a:buClr>
                <a:buSzPts val="1600"/>
                <a:buFont typeface="Trebuchet MS"/>
                <a:buChar char="-"/>
              </a:pPr>
              <a:r>
                <a:rPr b="0" i="0" lang="en-US" sz="1600" u="none">
                  <a:solidFill>
                    <a:srgbClr val="000000"/>
                  </a:solidFill>
                  <a:latin typeface="Trebuchet MS"/>
                  <a:ea typeface="Trebuchet MS"/>
                  <a:cs typeface="Trebuchet MS"/>
                  <a:sym typeface="Trebuchet MS"/>
                </a:rPr>
                <a:t>tidak menyimpan buku, catatan, atau dokumen yang menjadi dasar pembukuan atau pencatatan</a:t>
              </a:r>
              <a:endParaRPr/>
            </a:p>
          </p:txBody>
        </p:sp>
        <p:sp>
          <p:nvSpPr>
            <p:cNvPr id="316" name="Google Shape;316;g173ee913474_1_0"/>
            <p:cNvSpPr txBox="1"/>
            <p:nvPr/>
          </p:nvSpPr>
          <p:spPr>
            <a:xfrm>
              <a:off x="240" y="1683"/>
              <a:ext cx="2400" cy="900"/>
            </a:xfrm>
            <a:prstGeom prst="rect">
              <a:avLst/>
            </a:prstGeom>
            <a:solidFill>
              <a:schemeClr val="lt2"/>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191599" lvl="0" marL="179999" marR="0" rtl="0" algn="l">
                <a:lnSpc>
                  <a:spcPct val="100000"/>
                </a:lnSpc>
                <a:spcBef>
                  <a:spcPts val="0"/>
                </a:spcBef>
                <a:spcAft>
                  <a:spcPts val="0"/>
                </a:spcAft>
                <a:buSzPts val="1600"/>
                <a:buFont typeface="Trebuchet MS"/>
                <a:buChar char="-"/>
              </a:pPr>
              <a:r>
                <a:rPr b="0" i="0" lang="en-US" sz="1600" u="none">
                  <a:solidFill>
                    <a:srgbClr val="000000"/>
                  </a:solidFill>
                  <a:latin typeface="Trebuchet MS"/>
                  <a:ea typeface="Trebuchet MS"/>
                  <a:cs typeface="Trebuchet MS"/>
                  <a:sym typeface="Trebuchet MS"/>
                </a:rPr>
                <a:t>tidak menyelenggarakan pembukuan</a:t>
              </a:r>
              <a:r>
                <a:rPr lang="en-US" sz="1600">
                  <a:latin typeface="Trebuchet MS"/>
                  <a:ea typeface="Trebuchet MS"/>
                  <a:cs typeface="Trebuchet MS"/>
                  <a:sym typeface="Trebuchet MS"/>
                </a:rPr>
                <a:t> </a:t>
              </a:r>
              <a:r>
                <a:rPr b="0" i="0" lang="en-US" sz="1600" u="none">
                  <a:solidFill>
                    <a:srgbClr val="000000"/>
                  </a:solidFill>
                  <a:latin typeface="Trebuchet MS"/>
                  <a:ea typeface="Trebuchet MS"/>
                  <a:cs typeface="Trebuchet MS"/>
                  <a:sym typeface="Trebuchet MS"/>
                </a:rPr>
                <a:t>atau pencatatan di Indonesia</a:t>
              </a:r>
              <a:endParaRPr/>
            </a:p>
            <a:p>
              <a:pPr indent="-191599" lvl="0" marL="179999" marR="0" rtl="0" algn="l">
                <a:lnSpc>
                  <a:spcPct val="100000"/>
                </a:lnSpc>
                <a:spcBef>
                  <a:spcPts val="0"/>
                </a:spcBef>
                <a:spcAft>
                  <a:spcPts val="0"/>
                </a:spcAft>
                <a:buSzPts val="1600"/>
                <a:buFont typeface="Trebuchet MS"/>
                <a:buChar char="-"/>
              </a:pPr>
              <a:r>
                <a:rPr b="0" i="0" lang="en-US" sz="1600" u="none">
                  <a:solidFill>
                    <a:srgbClr val="000000"/>
                  </a:solidFill>
                  <a:latin typeface="Trebuchet MS"/>
                  <a:ea typeface="Trebuchet MS"/>
                  <a:cs typeface="Trebuchet MS"/>
                  <a:sym typeface="Trebuchet MS"/>
                </a:rPr>
                <a:t>tidak memperhatikan atau tidak</a:t>
              </a:r>
              <a:r>
                <a:rPr lang="en-US" sz="1600">
                  <a:latin typeface="Trebuchet MS"/>
                  <a:ea typeface="Trebuchet MS"/>
                  <a:cs typeface="Trebuchet MS"/>
                  <a:sym typeface="Trebuchet MS"/>
                </a:rPr>
                <a:t> </a:t>
              </a:r>
              <a:r>
                <a:rPr b="0" i="0" lang="en-US" sz="1600" u="none">
                  <a:solidFill>
                    <a:srgbClr val="000000"/>
                  </a:solidFill>
                  <a:latin typeface="Trebuchet MS"/>
                  <a:ea typeface="Trebuchet MS"/>
                  <a:cs typeface="Trebuchet MS"/>
                  <a:sym typeface="Trebuchet MS"/>
                </a:rPr>
                <a:t>meminjamkan buku, catatan, atau</a:t>
              </a:r>
              <a:r>
                <a:rPr lang="en-US" sz="1600">
                  <a:latin typeface="Trebuchet MS"/>
                  <a:ea typeface="Trebuchet MS"/>
                  <a:cs typeface="Trebuchet MS"/>
                  <a:sym typeface="Trebuchet MS"/>
                </a:rPr>
                <a:t> </a:t>
              </a:r>
              <a:r>
                <a:rPr b="0" i="0" lang="en-US" sz="1600" u="none">
                  <a:solidFill>
                    <a:srgbClr val="000000"/>
                  </a:solidFill>
                  <a:latin typeface="Trebuchet MS"/>
                  <a:ea typeface="Trebuchet MS"/>
                  <a:cs typeface="Trebuchet MS"/>
                  <a:sym typeface="Trebuchet MS"/>
                </a:rPr>
                <a:t>dokumen lain</a:t>
              </a:r>
              <a:endParaRPr/>
            </a:p>
          </p:txBody>
        </p:sp>
        <p:sp>
          <p:nvSpPr>
            <p:cNvPr id="317" name="Google Shape;317;g173ee913474_1_0"/>
            <p:cNvSpPr/>
            <p:nvPr/>
          </p:nvSpPr>
          <p:spPr>
            <a:xfrm>
              <a:off x="96" y="927"/>
              <a:ext cx="2700" cy="300"/>
            </a:xfrm>
            <a:prstGeom prst="flowChartAlternateProcess">
              <a:avLst/>
            </a:prstGeom>
            <a:solidFill>
              <a:schemeClr val="accent1"/>
            </a:solidFill>
            <a:ln cap="flat" cmpd="sng" w="38100">
              <a:solidFill>
                <a:schemeClr val="lt2"/>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Setiap orang yang dengan sengaja: </a:t>
              </a:r>
              <a:endParaRPr/>
            </a:p>
          </p:txBody>
        </p:sp>
      </p:grpSp>
      <p:sp>
        <p:nvSpPr>
          <p:cNvPr id="318" name="Google Shape;318;g173ee913474_1_0"/>
          <p:cNvSpPr/>
          <p:nvPr/>
        </p:nvSpPr>
        <p:spPr>
          <a:xfrm>
            <a:off x="5334000" y="4114800"/>
            <a:ext cx="3657600" cy="5859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600"/>
              <a:buFont typeface="Trebuchet MS"/>
              <a:buNone/>
            </a:pPr>
            <a:r>
              <a:rPr b="0" i="0" lang="en-US" sz="1600" u="none">
                <a:solidFill>
                  <a:schemeClr val="lt1"/>
                </a:solidFill>
                <a:latin typeface="Trebuchet MS"/>
                <a:ea typeface="Trebuchet MS"/>
                <a:cs typeface="Trebuchet MS"/>
                <a:sym typeface="Trebuchet MS"/>
              </a:rPr>
              <a:t>dipidana dengan pidana penjara </a:t>
            </a:r>
            <a:endParaRPr>
              <a:solidFill>
                <a:schemeClr val="lt1"/>
              </a:solidFill>
            </a:endParaRPr>
          </a:p>
          <a:p>
            <a:pPr indent="0" lvl="0" marL="0" marR="0" rtl="0" algn="l">
              <a:lnSpc>
                <a:spcPct val="100000"/>
              </a:lnSpc>
              <a:spcBef>
                <a:spcPts val="0"/>
              </a:spcBef>
              <a:spcAft>
                <a:spcPts val="0"/>
              </a:spcAft>
              <a:buClr>
                <a:srgbClr val="000000"/>
              </a:buClr>
              <a:buSzPts val="1600"/>
              <a:buFont typeface="Trebuchet MS"/>
              <a:buNone/>
            </a:pPr>
            <a:r>
              <a:rPr b="0" i="0" lang="en-US" sz="1600" u="none">
                <a:solidFill>
                  <a:schemeClr val="lt1"/>
                </a:solidFill>
                <a:latin typeface="Trebuchet MS"/>
                <a:ea typeface="Trebuchet MS"/>
                <a:cs typeface="Trebuchet MS"/>
                <a:sym typeface="Trebuchet MS"/>
              </a:rPr>
              <a:t>6 bulan - 6 tahun</a:t>
            </a:r>
            <a:endParaRPr>
              <a:solidFill>
                <a:schemeClr val="lt1"/>
              </a:solidFill>
            </a:endParaRPr>
          </a:p>
        </p:txBody>
      </p:sp>
      <p:sp>
        <p:nvSpPr>
          <p:cNvPr id="319" name="Google Shape;319;g173ee913474_1_0"/>
          <p:cNvSpPr/>
          <p:nvPr/>
        </p:nvSpPr>
        <p:spPr>
          <a:xfrm>
            <a:off x="5334000" y="4796712"/>
            <a:ext cx="3657600" cy="6333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600"/>
              <a:buFont typeface="Trebuchet MS"/>
              <a:buNone/>
            </a:pPr>
            <a:r>
              <a:rPr b="0" i="0" lang="en-US" sz="1600" u="none">
                <a:solidFill>
                  <a:schemeClr val="lt1"/>
                </a:solidFill>
                <a:latin typeface="Trebuchet MS"/>
                <a:ea typeface="Trebuchet MS"/>
                <a:cs typeface="Trebuchet MS"/>
                <a:sym typeface="Trebuchet MS"/>
              </a:rPr>
              <a:t>dan denda 2-4x jumlah pajak terutang yang tidak/kurang dibayar</a:t>
            </a:r>
            <a:endParaRPr>
              <a:solidFill>
                <a:schemeClr val="lt1"/>
              </a:solidFill>
            </a:endParaRPr>
          </a:p>
        </p:txBody>
      </p:sp>
      <p:cxnSp>
        <p:nvCxnSpPr>
          <p:cNvPr id="320" name="Google Shape;320;g173ee913474_1_0"/>
          <p:cNvCxnSpPr/>
          <p:nvPr/>
        </p:nvCxnSpPr>
        <p:spPr>
          <a:xfrm>
            <a:off x="7162800" y="2971800"/>
            <a:ext cx="0" cy="1047000"/>
          </a:xfrm>
          <a:prstGeom prst="straightConnector1">
            <a:avLst/>
          </a:prstGeom>
          <a:noFill/>
          <a:ln cap="flat" cmpd="sng" w="38100">
            <a:solidFill>
              <a:schemeClr val="dk2"/>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g173ee913474_2_1"/>
          <p:cNvSpPr txBox="1"/>
          <p:nvPr>
            <p:ph type="title"/>
          </p:nvPr>
        </p:nvSpPr>
        <p:spPr>
          <a:xfrm>
            <a:off x="775350" y="1734900"/>
            <a:ext cx="7593300" cy="3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US" sz="6000">
                <a:solidFill>
                  <a:schemeClr val="accent1"/>
                </a:solidFill>
                <a:latin typeface="Lato"/>
                <a:ea typeface="Lato"/>
                <a:cs typeface="Lato"/>
                <a:sym typeface="Lato"/>
              </a:rPr>
              <a:t>TERIMAKASIH</a:t>
            </a:r>
            <a:endParaRPr b="1" sz="6000">
              <a:solidFill>
                <a:schemeClr val="accent1"/>
              </a:solidFill>
              <a:latin typeface="Lato"/>
              <a:ea typeface="Lato"/>
              <a:cs typeface="Lato"/>
              <a:sym typeface="Lato"/>
            </a:endParaRPr>
          </a:p>
          <a:p>
            <a:pPr indent="0" lvl="0" marL="0" rtl="0" algn="ctr">
              <a:spcBef>
                <a:spcPts val="0"/>
              </a:spcBef>
              <a:spcAft>
                <a:spcPts val="0"/>
              </a:spcAft>
              <a:buNone/>
            </a:pPr>
            <a:r>
              <a:t/>
            </a:r>
            <a:endParaRPr b="1" sz="32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HP 08122397235</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juan.tritax@gmail.com</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website:</a:t>
            </a:r>
            <a:r>
              <a:rPr b="1" lang="en-US" sz="2100">
                <a:solidFill>
                  <a:schemeClr val="accent1"/>
                </a:solidFill>
                <a:uFill>
                  <a:noFill/>
                </a:uFill>
                <a:latin typeface="Lato"/>
                <a:ea typeface="Lato"/>
                <a:cs typeface="Lato"/>
                <a:sym typeface="Lato"/>
                <a:hlinkClick r:id="rId3">
                  <a:extLst>
                    <a:ext uri="{A12FA001-AC4F-418D-AE19-62706E023703}">
                      <ahyp:hlinkClr val="tx"/>
                    </a:ext>
                  </a:extLst>
                </a:hlinkClick>
              </a:rPr>
              <a:t> </a:t>
            </a:r>
            <a:r>
              <a:rPr b="1" lang="en-US" sz="2100" u="sng">
                <a:solidFill>
                  <a:schemeClr val="accent1"/>
                </a:solidFill>
                <a:latin typeface="Lato"/>
                <a:ea typeface="Lato"/>
                <a:cs typeface="Lato"/>
                <a:sym typeface="Lato"/>
                <a:hlinkClick r:id="rId4">
                  <a:extLst>
                    <a:ext uri="{A12FA001-AC4F-418D-AE19-62706E023703}">
                      <ahyp:hlinkClr val="tx"/>
                    </a:ext>
                  </a:extLst>
                </a:hlinkClick>
              </a:rPr>
              <a:t>RDE.TRIACT.CO.ID</a:t>
            </a:r>
            <a:endParaRPr b="1" sz="2100" u="sng">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instagram: tritaxconsulting</a:t>
            </a:r>
            <a:endParaRPr b="1" sz="3200">
              <a:solidFill>
                <a:schemeClr val="accent1"/>
              </a:solidFill>
              <a:latin typeface="Lato"/>
              <a:ea typeface="Lato"/>
              <a:cs typeface="Lato"/>
              <a:sym typeface="Lato"/>
            </a:endParaRPr>
          </a:p>
        </p:txBody>
      </p:sp>
      <p:pic>
        <p:nvPicPr>
          <p:cNvPr id="327" name="Google Shape;327;g173ee913474_2_1"/>
          <p:cNvPicPr preferRelativeResize="0"/>
          <p:nvPr/>
        </p:nvPicPr>
        <p:blipFill>
          <a:blip r:embed="rId5">
            <a:alphaModFix/>
          </a:blip>
          <a:stretch>
            <a:fillRect/>
          </a:stretch>
        </p:blipFill>
        <p:spPr>
          <a:xfrm>
            <a:off x="152400" y="5885100"/>
            <a:ext cx="2648599" cy="854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C2D42"/>
      </a:dk1>
      <a:lt1>
        <a:srgbClr val="FFFFFF"/>
      </a:lt1>
      <a:dk2>
        <a:srgbClr val="D9D9D9"/>
      </a:dk2>
      <a:lt2>
        <a:srgbClr val="5CBEC5"/>
      </a:lt2>
      <a:accent1>
        <a:srgbClr val="EC7307"/>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2009-01-30T01:00:10Z</dcterms:created>
  <dc:creator>Direktorat PP I</dc:creator>
</cp:coreProperties>
</file>