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y="6858000" cx="9144000"/>
  <p:notesSz cx="6858000" cy="9144000"/>
  <p:embeddedFontLst>
    <p:embeddedFont>
      <p:font typeface="Montserrat"/>
      <p:regular r:id="rId21"/>
      <p:bold r:id="rId22"/>
      <p:italic r:id="rId23"/>
      <p:boldItalic r:id="rId24"/>
    </p:embeddedFont>
    <p:embeddedFont>
      <p:font typeface="Lato"/>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http://customooxmlschemas.google.com/">
      <go:slidesCustomData xmlns:go="http://customooxmlschemas.google.com/" r:id="rId29" roundtripDataSignature="AMtx7mgRKo0d4YrTwUPW/N+5EWdCvcPmr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CBDE4F7-31B9-491C-9FFC-B0EC44962FFD}">
  <a:tblStyle styleId="{FCBDE4F7-31B9-491C-9FFC-B0EC44962FFD}"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Montserrat-bold.fntdata"/><Relationship Id="rId21" Type="http://schemas.openxmlformats.org/officeDocument/2006/relationships/font" Target="fonts/Montserrat-regular.fntdata"/><Relationship Id="rId24" Type="http://schemas.openxmlformats.org/officeDocument/2006/relationships/font" Target="fonts/Montserrat-boldItalic.fntdata"/><Relationship Id="rId23" Type="http://schemas.openxmlformats.org/officeDocument/2006/relationships/font" Target="fonts/Montserrat-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Lato-bold.fntdata"/><Relationship Id="rId25" Type="http://schemas.openxmlformats.org/officeDocument/2006/relationships/font" Target="fonts/Lato-regular.fntdata"/><Relationship Id="rId28" Type="http://schemas.openxmlformats.org/officeDocument/2006/relationships/font" Target="fonts/Lato-boldItalic.fntdata"/><Relationship Id="rId27" Type="http://schemas.openxmlformats.org/officeDocument/2006/relationships/font" Target="fonts/Lato-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customschemas.google.com/relationships/presentationmetadata" Target="metadata"/><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2" name="Google Shape;142;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 name="Google Shape;149;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12b69e3c286_0_30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9" name="Google Shape;159;g12b69e3c286_0_3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12b69e3c286_0_3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g12b69e3c286_0_3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2b69e3c286_0_3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g12b69e3c286_0_3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12b69e3c286_0_32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g12b69e3c286_0_3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12b69e3c286_0_3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g12b69e3c286_0_3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12b69e3c286_0_3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g12b69e3c286_0_3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12b69e3c286_0_3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7" name="Google Shape;197;g12b69e3c286_0_3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2" name="Google Shape;212;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213" name="Google Shape;213;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2b69e3c286_0_1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12b69e3c286_0_1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g12b69e3c286_0_160: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g12b69e3c286_0_4"/>
          <p:cNvSpPr/>
          <p:nvPr/>
        </p:nvSpPr>
        <p:spPr>
          <a:xfrm rot="5400000">
            <a:off x="7226400" y="274573"/>
            <a:ext cx="21915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 name="Google Shape;15;g12b69e3c286_0_4"/>
          <p:cNvGrpSpPr/>
          <p:nvPr/>
        </p:nvGrpSpPr>
        <p:grpSpPr>
          <a:xfrm>
            <a:off x="0" y="654"/>
            <a:ext cx="5153705" cy="6845694"/>
            <a:chOff x="0" y="75"/>
            <a:chExt cx="5153705" cy="5152950"/>
          </a:xfrm>
        </p:grpSpPr>
        <p:sp>
          <p:nvSpPr>
            <p:cNvPr id="16" name="Google Shape;16;g12b69e3c286_0_4"/>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g12b69e3c286_0_4"/>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g12b69e3c286_0_4"/>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g12b69e3c286_0_4"/>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 name="Google Shape;20;g12b69e3c286_0_4"/>
          <p:cNvSpPr txBox="1"/>
          <p:nvPr>
            <p:ph type="ctrTitle"/>
          </p:nvPr>
        </p:nvSpPr>
        <p:spPr>
          <a:xfrm>
            <a:off x="3537150" y="2104533"/>
            <a:ext cx="5017500" cy="21051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1" name="Google Shape;21;g12b69e3c286_0_4"/>
          <p:cNvSpPr txBox="1"/>
          <p:nvPr>
            <p:ph idx="1" type="subTitle"/>
          </p:nvPr>
        </p:nvSpPr>
        <p:spPr>
          <a:xfrm>
            <a:off x="5083950" y="5233233"/>
            <a:ext cx="3470700" cy="674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22" name="Google Shape;22;g12b69e3c286_0_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grpSp>
        <p:nvGrpSpPr>
          <p:cNvPr id="24" name="Google Shape;24;g12b69e3c286_0_14"/>
          <p:cNvGrpSpPr/>
          <p:nvPr/>
        </p:nvGrpSpPr>
        <p:grpSpPr>
          <a:xfrm>
            <a:off x="4406400" y="0"/>
            <a:ext cx="4737600" cy="6857248"/>
            <a:chOff x="4406400" y="0"/>
            <a:chExt cx="4737600" cy="5143065"/>
          </a:xfrm>
        </p:grpSpPr>
        <p:sp>
          <p:nvSpPr>
            <p:cNvPr id="25" name="Google Shape;25;g12b69e3c286_0_14"/>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g12b69e3c286_0_14"/>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g12b69e3c286_0_14"/>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g12b69e3c286_0_14"/>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g12b69e3c286_0_14"/>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g12b69e3c286_0_14"/>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g12b69e3c286_0_14"/>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g12b69e3c286_0_14"/>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g12b69e3c286_0_14"/>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g12b69e3c286_0_14"/>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g12b69e3c286_0_14"/>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g12b69e3c286_0_14"/>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g12b69e3c286_0_14"/>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g12b69e3c286_0_14"/>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g12b69e3c286_0_14"/>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g12b69e3c286_0_14"/>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g12b69e3c286_0_14"/>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g12b69e3c286_0_14"/>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3" name="Google Shape;43;g12b69e3c286_0_14"/>
          <p:cNvSpPr txBox="1"/>
          <p:nvPr>
            <p:ph type="title"/>
          </p:nvPr>
        </p:nvSpPr>
        <p:spPr>
          <a:xfrm>
            <a:off x="823850" y="2737333"/>
            <a:ext cx="4587000" cy="15315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4" name="Google Shape;44;g12b69e3c286_0_1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5" name="Shape 45"/>
        <p:cNvGrpSpPr/>
        <p:nvPr/>
      </p:nvGrpSpPr>
      <p:grpSpPr>
        <a:xfrm>
          <a:off x="0" y="0"/>
          <a:ext cx="0" cy="0"/>
          <a:chOff x="0" y="0"/>
          <a:chExt cx="0" cy="0"/>
        </a:xfrm>
      </p:grpSpPr>
      <p:grpSp>
        <p:nvGrpSpPr>
          <p:cNvPr id="46" name="Google Shape;46;g12b69e3c286_0_36"/>
          <p:cNvGrpSpPr/>
          <p:nvPr/>
        </p:nvGrpSpPr>
        <p:grpSpPr>
          <a:xfrm>
            <a:off x="0" y="507989"/>
            <a:ext cx="1037850" cy="1355016"/>
            <a:chOff x="0" y="381001"/>
            <a:chExt cx="1037850" cy="1016287"/>
          </a:xfrm>
        </p:grpSpPr>
        <p:sp>
          <p:nvSpPr>
            <p:cNvPr id="47" name="Google Shape;47;g12b69e3c286_0_3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g12b69e3c286_0_3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 name="Google Shape;49;g12b69e3c286_0_36"/>
          <p:cNvSpPr txBox="1"/>
          <p:nvPr>
            <p:ph type="title"/>
          </p:nvPr>
        </p:nvSpPr>
        <p:spPr>
          <a:xfrm>
            <a:off x="1297500" y="525000"/>
            <a:ext cx="7038900" cy="12189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0" name="Google Shape;50;g12b69e3c286_0_36"/>
          <p:cNvSpPr txBox="1"/>
          <p:nvPr>
            <p:ph idx="1" type="body"/>
          </p:nvPr>
        </p:nvSpPr>
        <p:spPr>
          <a:xfrm>
            <a:off x="1297500" y="2090067"/>
            <a:ext cx="7038900" cy="38817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1" name="Google Shape;51;g12b69e3c286_0_3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2" name="Shape 52"/>
        <p:cNvGrpSpPr/>
        <p:nvPr/>
      </p:nvGrpSpPr>
      <p:grpSpPr>
        <a:xfrm>
          <a:off x="0" y="0"/>
          <a:ext cx="0" cy="0"/>
          <a:chOff x="0" y="0"/>
          <a:chExt cx="0" cy="0"/>
        </a:xfrm>
      </p:grpSpPr>
      <p:grpSp>
        <p:nvGrpSpPr>
          <p:cNvPr id="53" name="Google Shape;53;g12b69e3c286_0_43"/>
          <p:cNvGrpSpPr/>
          <p:nvPr/>
        </p:nvGrpSpPr>
        <p:grpSpPr>
          <a:xfrm>
            <a:off x="0" y="507989"/>
            <a:ext cx="1037850" cy="1355016"/>
            <a:chOff x="0" y="381001"/>
            <a:chExt cx="1037850" cy="1016287"/>
          </a:xfrm>
        </p:grpSpPr>
        <p:sp>
          <p:nvSpPr>
            <p:cNvPr id="54" name="Google Shape;54;g12b69e3c286_0_43"/>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g12b69e3c286_0_43"/>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6" name="Google Shape;56;g12b69e3c286_0_43"/>
          <p:cNvSpPr txBox="1"/>
          <p:nvPr>
            <p:ph type="title"/>
          </p:nvPr>
        </p:nvSpPr>
        <p:spPr>
          <a:xfrm>
            <a:off x="1297500" y="525000"/>
            <a:ext cx="7038900" cy="12189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7" name="Google Shape;57;g12b69e3c286_0_43"/>
          <p:cNvSpPr txBox="1"/>
          <p:nvPr>
            <p:ph idx="1" type="body"/>
          </p:nvPr>
        </p:nvSpPr>
        <p:spPr>
          <a:xfrm>
            <a:off x="1297500" y="2090067"/>
            <a:ext cx="3403200" cy="38817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8" name="Google Shape;58;g12b69e3c286_0_43"/>
          <p:cNvSpPr txBox="1"/>
          <p:nvPr>
            <p:ph idx="2" type="body"/>
          </p:nvPr>
        </p:nvSpPr>
        <p:spPr>
          <a:xfrm>
            <a:off x="4933221" y="2090067"/>
            <a:ext cx="3403200" cy="38817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9" name="Google Shape;59;g12b69e3c286_0_4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 name="Shape 60"/>
        <p:cNvGrpSpPr/>
        <p:nvPr/>
      </p:nvGrpSpPr>
      <p:grpSpPr>
        <a:xfrm>
          <a:off x="0" y="0"/>
          <a:ext cx="0" cy="0"/>
          <a:chOff x="0" y="0"/>
          <a:chExt cx="0" cy="0"/>
        </a:xfrm>
      </p:grpSpPr>
      <p:grpSp>
        <p:nvGrpSpPr>
          <p:cNvPr id="61" name="Google Shape;61;g12b69e3c286_0_51"/>
          <p:cNvGrpSpPr/>
          <p:nvPr/>
        </p:nvGrpSpPr>
        <p:grpSpPr>
          <a:xfrm>
            <a:off x="0" y="507989"/>
            <a:ext cx="1037850" cy="1355016"/>
            <a:chOff x="0" y="381001"/>
            <a:chExt cx="1037850" cy="1016287"/>
          </a:xfrm>
        </p:grpSpPr>
        <p:sp>
          <p:nvSpPr>
            <p:cNvPr id="62" name="Google Shape;62;g12b69e3c286_0_51"/>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g12b69e3c286_0_51"/>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4" name="Google Shape;64;g12b69e3c286_0_51"/>
          <p:cNvSpPr txBox="1"/>
          <p:nvPr>
            <p:ph type="title"/>
          </p:nvPr>
        </p:nvSpPr>
        <p:spPr>
          <a:xfrm>
            <a:off x="1297500" y="525000"/>
            <a:ext cx="7038900" cy="12189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5" name="Google Shape;65;g12b69e3c286_0_5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6" name="Shape 66"/>
        <p:cNvGrpSpPr/>
        <p:nvPr/>
      </p:nvGrpSpPr>
      <p:grpSpPr>
        <a:xfrm>
          <a:off x="0" y="0"/>
          <a:ext cx="0" cy="0"/>
          <a:chOff x="0" y="0"/>
          <a:chExt cx="0" cy="0"/>
        </a:xfrm>
      </p:grpSpPr>
      <p:grpSp>
        <p:nvGrpSpPr>
          <p:cNvPr id="67" name="Google Shape;67;g12b69e3c286_0_57"/>
          <p:cNvGrpSpPr/>
          <p:nvPr/>
        </p:nvGrpSpPr>
        <p:grpSpPr>
          <a:xfrm>
            <a:off x="0" y="507989"/>
            <a:ext cx="1037850" cy="1355016"/>
            <a:chOff x="0" y="381001"/>
            <a:chExt cx="1037850" cy="1016287"/>
          </a:xfrm>
        </p:grpSpPr>
        <p:sp>
          <p:nvSpPr>
            <p:cNvPr id="68" name="Google Shape;68;g12b69e3c286_0_5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g12b69e3c286_0_5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0" name="Google Shape;70;g12b69e3c286_0_57"/>
          <p:cNvSpPr txBox="1"/>
          <p:nvPr>
            <p:ph type="title"/>
          </p:nvPr>
        </p:nvSpPr>
        <p:spPr>
          <a:xfrm>
            <a:off x="1297500" y="525000"/>
            <a:ext cx="3798900" cy="19908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71" name="Google Shape;71;g12b69e3c286_0_57"/>
          <p:cNvSpPr txBox="1"/>
          <p:nvPr>
            <p:ph idx="1" type="body"/>
          </p:nvPr>
        </p:nvSpPr>
        <p:spPr>
          <a:xfrm>
            <a:off x="1297500" y="2630067"/>
            <a:ext cx="3798900" cy="322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72" name="Google Shape;72;g12b69e3c286_0_5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3" name="Shape 73"/>
        <p:cNvGrpSpPr/>
        <p:nvPr/>
      </p:nvGrpSpPr>
      <p:grpSpPr>
        <a:xfrm>
          <a:off x="0" y="0"/>
          <a:ext cx="0" cy="0"/>
          <a:chOff x="0" y="0"/>
          <a:chExt cx="0" cy="0"/>
        </a:xfrm>
      </p:grpSpPr>
      <p:grpSp>
        <p:nvGrpSpPr>
          <p:cNvPr id="74" name="Google Shape;74;g12b69e3c286_0_64"/>
          <p:cNvGrpSpPr/>
          <p:nvPr/>
        </p:nvGrpSpPr>
        <p:grpSpPr>
          <a:xfrm>
            <a:off x="4406400" y="0"/>
            <a:ext cx="4737600" cy="6857829"/>
            <a:chOff x="4406400" y="0"/>
            <a:chExt cx="4737600" cy="5143500"/>
          </a:xfrm>
        </p:grpSpPr>
        <p:sp>
          <p:nvSpPr>
            <p:cNvPr id="75" name="Google Shape;75;g12b69e3c286_0_64"/>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g12b69e3c286_0_64"/>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g12b69e3c286_0_64"/>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g12b69e3c286_0_64"/>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g12b69e3c286_0_64"/>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g12b69e3c286_0_64"/>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g12b69e3c286_0_64"/>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g12b69e3c286_0_64"/>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g12b69e3c286_0_64"/>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g12b69e3c286_0_64"/>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g12b69e3c286_0_64"/>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g12b69e3c286_0_64"/>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g12b69e3c286_0_64"/>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g12b69e3c286_0_64"/>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g12b69e3c286_0_64"/>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g12b69e3c286_0_64"/>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g12b69e3c286_0_64"/>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g12b69e3c286_0_64"/>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g12b69e3c286_0_64"/>
          <p:cNvSpPr txBox="1"/>
          <p:nvPr>
            <p:ph type="title"/>
          </p:nvPr>
        </p:nvSpPr>
        <p:spPr>
          <a:xfrm>
            <a:off x="823850" y="1155700"/>
            <a:ext cx="4587000" cy="4694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4" name="Google Shape;94;g12b69e3c286_0_6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5" name="Shape 95"/>
        <p:cNvGrpSpPr/>
        <p:nvPr/>
      </p:nvGrpSpPr>
      <p:grpSpPr>
        <a:xfrm>
          <a:off x="0" y="0"/>
          <a:ext cx="0" cy="0"/>
          <a:chOff x="0" y="0"/>
          <a:chExt cx="0" cy="0"/>
        </a:xfrm>
      </p:grpSpPr>
      <p:grpSp>
        <p:nvGrpSpPr>
          <p:cNvPr id="96" name="Google Shape;96;g12b69e3c286_0_86"/>
          <p:cNvGrpSpPr/>
          <p:nvPr/>
        </p:nvGrpSpPr>
        <p:grpSpPr>
          <a:xfrm>
            <a:off x="0" y="507989"/>
            <a:ext cx="1037850" cy="1355016"/>
            <a:chOff x="0" y="381001"/>
            <a:chExt cx="1037850" cy="1016287"/>
          </a:xfrm>
        </p:grpSpPr>
        <p:sp>
          <p:nvSpPr>
            <p:cNvPr id="97" name="Google Shape;97;g12b69e3c286_0_8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g12b69e3c286_0_8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 name="Google Shape;99;g12b69e3c286_0_86"/>
          <p:cNvSpPr txBox="1"/>
          <p:nvPr>
            <p:ph type="title"/>
          </p:nvPr>
        </p:nvSpPr>
        <p:spPr>
          <a:xfrm>
            <a:off x="1297500" y="2211100"/>
            <a:ext cx="3036300" cy="23355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100" name="Google Shape;100;g12b69e3c286_0_86"/>
          <p:cNvSpPr txBox="1"/>
          <p:nvPr>
            <p:ph idx="1" type="subTitle"/>
          </p:nvPr>
        </p:nvSpPr>
        <p:spPr>
          <a:xfrm>
            <a:off x="1297500" y="4717333"/>
            <a:ext cx="3036300" cy="674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01" name="Google Shape;101;g12b69e3c286_0_86"/>
          <p:cNvSpPr txBox="1"/>
          <p:nvPr>
            <p:ph idx="2" type="body"/>
          </p:nvPr>
        </p:nvSpPr>
        <p:spPr>
          <a:xfrm>
            <a:off x="4648200" y="2262133"/>
            <a:ext cx="3676800" cy="3129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02" name="Google Shape;102;g12b69e3c286_0_8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3" name="Shape 103"/>
        <p:cNvGrpSpPr/>
        <p:nvPr/>
      </p:nvGrpSpPr>
      <p:grpSpPr>
        <a:xfrm>
          <a:off x="0" y="0"/>
          <a:ext cx="0" cy="0"/>
          <a:chOff x="0" y="0"/>
          <a:chExt cx="0" cy="0"/>
        </a:xfrm>
      </p:grpSpPr>
      <p:grpSp>
        <p:nvGrpSpPr>
          <p:cNvPr id="104" name="Google Shape;104;g12b69e3c286_0_94"/>
          <p:cNvGrpSpPr/>
          <p:nvPr/>
        </p:nvGrpSpPr>
        <p:grpSpPr>
          <a:xfrm>
            <a:off x="0" y="5504636"/>
            <a:ext cx="698925" cy="912853"/>
            <a:chOff x="0" y="3785672"/>
            <a:chExt cx="698925" cy="684657"/>
          </a:xfrm>
        </p:grpSpPr>
        <p:sp>
          <p:nvSpPr>
            <p:cNvPr id="105" name="Google Shape;105;g12b69e3c286_0_94"/>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g12b69e3c286_0_94"/>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7" name="Google Shape;107;g12b69e3c286_0_94"/>
          <p:cNvSpPr txBox="1"/>
          <p:nvPr>
            <p:ph idx="1" type="body"/>
          </p:nvPr>
        </p:nvSpPr>
        <p:spPr>
          <a:xfrm>
            <a:off x="812725" y="5740500"/>
            <a:ext cx="6936000" cy="6984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8" name="Google Shape;108;g12b69e3c286_0_9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9" name="Shape 109"/>
        <p:cNvGrpSpPr/>
        <p:nvPr/>
      </p:nvGrpSpPr>
      <p:grpSpPr>
        <a:xfrm>
          <a:off x="0" y="0"/>
          <a:ext cx="0" cy="0"/>
          <a:chOff x="0" y="0"/>
          <a:chExt cx="0" cy="0"/>
        </a:xfrm>
      </p:grpSpPr>
      <p:grpSp>
        <p:nvGrpSpPr>
          <p:cNvPr id="110" name="Google Shape;110;g12b69e3c286_0_100"/>
          <p:cNvGrpSpPr/>
          <p:nvPr/>
        </p:nvGrpSpPr>
        <p:grpSpPr>
          <a:xfrm>
            <a:off x="4406400" y="0"/>
            <a:ext cx="4737600" cy="6857248"/>
            <a:chOff x="4406400" y="0"/>
            <a:chExt cx="4737600" cy="5143065"/>
          </a:xfrm>
        </p:grpSpPr>
        <p:sp>
          <p:nvSpPr>
            <p:cNvPr id="111" name="Google Shape;111;g12b69e3c286_0_100"/>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g12b69e3c286_0_100"/>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g12b69e3c286_0_100"/>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g12b69e3c286_0_100"/>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g12b69e3c286_0_100"/>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g12b69e3c286_0_100"/>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12b69e3c286_0_100"/>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g12b69e3c286_0_100"/>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g12b69e3c286_0_100"/>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g12b69e3c286_0_100"/>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g12b69e3c286_0_100"/>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g12b69e3c286_0_100"/>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g12b69e3c286_0_100"/>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g12b69e3c286_0_100"/>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g12b69e3c286_0_100"/>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g12b69e3c286_0_100"/>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g12b69e3c286_0_100"/>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g12b69e3c286_0_100"/>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9" name="Google Shape;129;g12b69e3c286_0_100"/>
          <p:cNvSpPr txBox="1"/>
          <p:nvPr>
            <p:ph hasCustomPrompt="1" type="title"/>
          </p:nvPr>
        </p:nvSpPr>
        <p:spPr>
          <a:xfrm>
            <a:off x="823850" y="1712900"/>
            <a:ext cx="4776000" cy="1734300"/>
          </a:xfrm>
          <a:prstGeom prst="rect">
            <a:avLst/>
          </a:prstGeom>
        </p:spPr>
        <p:txBody>
          <a:bodyPr anchorCtr="0" anchor="t" bIns="91425" lIns="91425" spcFirstLastPara="1" rIns="91425" wrap="square" tIns="91425">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30" name="Google Shape;130;g12b69e3c286_0_100"/>
          <p:cNvSpPr txBox="1"/>
          <p:nvPr>
            <p:ph idx="1" type="body"/>
          </p:nvPr>
        </p:nvSpPr>
        <p:spPr>
          <a:xfrm>
            <a:off x="823850" y="3524166"/>
            <a:ext cx="4776000" cy="1625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31" name="Google Shape;131;g12b69e3c286_0_10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2" name="Shape 132"/>
        <p:cNvGrpSpPr/>
        <p:nvPr/>
      </p:nvGrpSpPr>
      <p:grpSpPr>
        <a:xfrm>
          <a:off x="0" y="0"/>
          <a:ext cx="0" cy="0"/>
          <a:chOff x="0" y="0"/>
          <a:chExt cx="0" cy="0"/>
        </a:xfrm>
      </p:grpSpPr>
      <p:sp>
        <p:nvSpPr>
          <p:cNvPr id="133" name="Google Shape;133;g12b69e3c286_0_12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4" name="Shape 134"/>
        <p:cNvGrpSpPr/>
        <p:nvPr/>
      </p:nvGrpSpPr>
      <p:grpSpPr>
        <a:xfrm>
          <a:off x="0" y="0"/>
          <a:ext cx="0" cy="0"/>
          <a:chOff x="0" y="0"/>
          <a:chExt cx="0" cy="0"/>
        </a:xfrm>
      </p:grpSpPr>
      <p:sp>
        <p:nvSpPr>
          <p:cNvPr id="135" name="Google Shape;135;g12b69e3c286_0_125"/>
          <p:cNvSpPr txBox="1"/>
          <p:nvPr>
            <p:ph idx="1" type="body"/>
          </p:nvPr>
        </p:nvSpPr>
        <p:spPr>
          <a:xfrm>
            <a:off x="457200" y="1481328"/>
            <a:ext cx="8229600" cy="4526100"/>
          </a:xfrm>
          <a:prstGeom prst="rect">
            <a:avLst/>
          </a:prstGeom>
          <a:noFill/>
          <a:ln>
            <a:noFill/>
          </a:ln>
        </p:spPr>
        <p:txBody>
          <a:bodyPr anchorCtr="0" anchor="t" bIns="45700" lIns="91425" spcFirstLastPara="1" rIns="91425" wrap="square" tIns="45700">
            <a:normAutofit/>
          </a:bodyPr>
          <a:lstStyle>
            <a:lvl1pPr indent="-306324" lvl="0" marL="457200" rtl="0" algn="l">
              <a:spcBef>
                <a:spcPts val="400"/>
              </a:spcBef>
              <a:spcAft>
                <a:spcPts val="0"/>
              </a:spcAft>
              <a:buSzPts val="1224"/>
              <a:buChar char="●"/>
              <a:defRPr/>
            </a:lvl1pPr>
            <a:lvl2pPr indent="-342900" lvl="1" marL="914400" rtl="0" algn="l">
              <a:spcBef>
                <a:spcPts val="324"/>
              </a:spcBef>
              <a:spcAft>
                <a:spcPts val="0"/>
              </a:spcAft>
              <a:buSzPts val="1800"/>
              <a:buChar char="○"/>
              <a:defRPr/>
            </a:lvl2pPr>
            <a:lvl3pPr indent="-342900" lvl="2" marL="1371600" rtl="0" algn="l">
              <a:spcBef>
                <a:spcPts val="1200"/>
              </a:spcBef>
              <a:spcAft>
                <a:spcPts val="0"/>
              </a:spcAft>
              <a:buSzPts val="1800"/>
              <a:buChar char="■"/>
              <a:defRPr/>
            </a:lvl3pPr>
            <a:lvl4pPr indent="-342900" lvl="3" marL="1828800" rtl="0" algn="l">
              <a:spcBef>
                <a:spcPts val="1200"/>
              </a:spcBef>
              <a:spcAft>
                <a:spcPts val="0"/>
              </a:spcAft>
              <a:buSzPts val="1800"/>
              <a:buChar char="●"/>
              <a:defRPr/>
            </a:lvl4pPr>
            <a:lvl5pPr indent="-342900" lvl="4" marL="2286000" rtl="0" algn="l">
              <a:spcBef>
                <a:spcPts val="1200"/>
              </a:spcBef>
              <a:spcAft>
                <a:spcPts val="0"/>
              </a:spcAft>
              <a:buSzPts val="1800"/>
              <a:buChar char="○"/>
              <a:defRPr/>
            </a:lvl5pPr>
            <a:lvl6pPr indent="-342900" lvl="5" marL="2743200" rtl="0" algn="l">
              <a:spcBef>
                <a:spcPts val="1200"/>
              </a:spcBef>
              <a:spcAft>
                <a:spcPts val="0"/>
              </a:spcAft>
              <a:buSzPts val="1800"/>
              <a:buChar char="■"/>
              <a:defRPr/>
            </a:lvl6pPr>
            <a:lvl7pPr indent="-342900" lvl="6" marL="3200400" rtl="0" algn="l">
              <a:spcBef>
                <a:spcPts val="1200"/>
              </a:spcBef>
              <a:spcAft>
                <a:spcPts val="0"/>
              </a:spcAft>
              <a:buSzPts val="1800"/>
              <a:buChar char="●"/>
              <a:defRPr/>
            </a:lvl7pPr>
            <a:lvl8pPr indent="-342900" lvl="7" marL="3657600" rtl="0" algn="l">
              <a:spcBef>
                <a:spcPts val="1200"/>
              </a:spcBef>
              <a:spcAft>
                <a:spcPts val="0"/>
              </a:spcAft>
              <a:buSzPts val="1800"/>
              <a:buChar char="○"/>
              <a:defRPr/>
            </a:lvl8pPr>
            <a:lvl9pPr indent="-342900" lvl="8" marL="4114800" rtl="0" algn="l">
              <a:spcBef>
                <a:spcPts val="1200"/>
              </a:spcBef>
              <a:spcAft>
                <a:spcPts val="1200"/>
              </a:spcAft>
              <a:buSzPts val="1800"/>
              <a:buChar char="■"/>
              <a:defRPr/>
            </a:lvl9pPr>
          </a:lstStyle>
          <a:p/>
        </p:txBody>
      </p:sp>
      <p:sp>
        <p:nvSpPr>
          <p:cNvPr id="136" name="Google Shape;136;g12b69e3c286_0_125"/>
          <p:cNvSpPr txBox="1"/>
          <p:nvPr>
            <p:ph idx="10" type="dt"/>
          </p:nvPr>
        </p:nvSpPr>
        <p:spPr>
          <a:xfrm>
            <a:off x="6727032" y="6407944"/>
            <a:ext cx="1920300" cy="3657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7" name="Google Shape;137;g12b69e3c286_0_125"/>
          <p:cNvSpPr txBox="1"/>
          <p:nvPr>
            <p:ph idx="11" type="ftr"/>
          </p:nvPr>
        </p:nvSpPr>
        <p:spPr>
          <a:xfrm>
            <a:off x="4380072" y="6407944"/>
            <a:ext cx="2350800" cy="365100"/>
          </a:xfrm>
          <a:prstGeom prst="rect">
            <a:avLst/>
          </a:prstGeom>
          <a:noFill/>
          <a:ln>
            <a:noFill/>
          </a:ln>
        </p:spPr>
        <p:txBody>
          <a:bodyPr anchorCtr="0" anchor="b"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8" name="Google Shape;138;g12b69e3c286_0_125"/>
          <p:cNvSpPr txBox="1"/>
          <p:nvPr>
            <p:ph idx="12" type="sldNum"/>
          </p:nvPr>
        </p:nvSpPr>
        <p:spPr>
          <a:xfrm>
            <a:off x="8647272" y="6407944"/>
            <a:ext cx="365700" cy="365100"/>
          </a:xfrm>
          <a:prstGeom prst="rect">
            <a:avLst/>
          </a:prstGeom>
          <a:noFill/>
          <a:ln>
            <a:noFill/>
          </a:ln>
        </p:spPr>
        <p:txBody>
          <a:bodyPr anchorCtr="0" anchor="b" bIns="45700" lIns="91425" spcFirstLastPara="1" rIns="91425" wrap="square" tIns="45700">
            <a:norm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9" name="Google Shape;139;g12b69e3c286_0_1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0" algn="l">
              <a:spcBef>
                <a:spcPts val="0"/>
              </a:spcBef>
              <a:spcAft>
                <a:spcPts val="0"/>
              </a:spcAft>
              <a:buClr>
                <a:schemeClr val="dk2"/>
              </a:buClr>
              <a:buSzPts val="1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9" name="Shape 9"/>
        <p:cNvGrpSpPr/>
        <p:nvPr/>
      </p:nvGrpSpPr>
      <p:grpSpPr>
        <a:xfrm>
          <a:off x="0" y="0"/>
          <a:ext cx="0" cy="0"/>
          <a:chOff x="0" y="0"/>
          <a:chExt cx="0" cy="0"/>
        </a:xfrm>
      </p:grpSpPr>
      <p:sp>
        <p:nvSpPr>
          <p:cNvPr id="10" name="Google Shape;10;g12b69e3c286_0_0"/>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11" name="Google Shape;11;g12b69e3c286_0_0"/>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12" name="Google Shape;12;g12b69e3c286_0_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slide" Target="/ppt/slides/slide10.xml"/><Relationship Id="rId4" Type="http://schemas.openxmlformats.org/officeDocument/2006/relationships/slide" Target="/ppt/slides/slide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slide" Target="/ppt/slid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slide" Target="/ppt/slid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slide" Target="/ppt/slid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slide" Target="/ppt/slides/slid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hyperlink" Target="http://rde.triact.co.id/" TargetMode="External"/><Relationship Id="rId4" Type="http://schemas.openxmlformats.org/officeDocument/2006/relationships/hyperlink" Target="http://rde.triact.co.id/" TargetMode="External"/><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
          <p:cNvSpPr txBox="1"/>
          <p:nvPr>
            <p:ph type="ctrTitle"/>
          </p:nvPr>
        </p:nvSpPr>
        <p:spPr>
          <a:xfrm>
            <a:off x="3537150" y="2104533"/>
            <a:ext cx="5017500" cy="21051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Clr>
                <a:schemeClr val="dk2"/>
              </a:buClr>
              <a:buSzPts val="5400"/>
              <a:buFont typeface="Lucida Sans"/>
              <a:buNone/>
            </a:pPr>
            <a:r>
              <a:rPr b="1" lang="en-US" sz="5000"/>
              <a:t>SANKSI PERPAJAKAN</a:t>
            </a:r>
            <a:endParaRPr b="1" sz="5200"/>
          </a:p>
        </p:txBody>
      </p:sp>
      <p:sp>
        <p:nvSpPr>
          <p:cNvPr id="145" name="Google Shape;145;p1"/>
          <p:cNvSpPr txBox="1"/>
          <p:nvPr/>
        </p:nvSpPr>
        <p:spPr>
          <a:xfrm>
            <a:off x="5236350" y="5385625"/>
            <a:ext cx="3655500" cy="674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US" sz="1600">
                <a:solidFill>
                  <a:srgbClr val="FFFFFF"/>
                </a:solidFill>
                <a:latin typeface="Lato"/>
                <a:ea typeface="Lato"/>
                <a:cs typeface="Lato"/>
                <a:sym typeface="Lato"/>
              </a:rPr>
              <a:t>JUAN KASMA, S.E., M.AK., CPA., BKP</a:t>
            </a:r>
            <a:endParaRPr sz="1600">
              <a:solidFill>
                <a:srgbClr val="FFFFFF"/>
              </a:solidFill>
              <a:latin typeface="Lato"/>
              <a:ea typeface="Lato"/>
              <a:cs typeface="Lato"/>
              <a:sym typeface="Lato"/>
            </a:endParaRPr>
          </a:p>
        </p:txBody>
      </p:sp>
      <p:pic>
        <p:nvPicPr>
          <p:cNvPr id="146" name="Google Shape;146;p1"/>
          <p:cNvPicPr preferRelativeResize="0"/>
          <p:nvPr/>
        </p:nvPicPr>
        <p:blipFill>
          <a:blip r:embed="rId3">
            <a:alphaModFix/>
          </a:blip>
          <a:stretch>
            <a:fillRect/>
          </a:stretch>
        </p:blipFill>
        <p:spPr>
          <a:xfrm>
            <a:off x="5083950" y="328850"/>
            <a:ext cx="3725200" cy="1194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
          <p:cNvSpPr txBox="1"/>
          <p:nvPr>
            <p:ph idx="1" type="body"/>
          </p:nvPr>
        </p:nvSpPr>
        <p:spPr>
          <a:xfrm>
            <a:off x="714348" y="2071678"/>
            <a:ext cx="8229600" cy="3233700"/>
          </a:xfrm>
          <a:prstGeom prst="rect">
            <a:avLst/>
          </a:prstGeom>
          <a:noFill/>
          <a:ln>
            <a:noFill/>
          </a:ln>
        </p:spPr>
        <p:txBody>
          <a:bodyPr anchorCtr="0" anchor="t" bIns="45700" lIns="91425" spcFirstLastPara="1" rIns="91425" wrap="square" tIns="45700">
            <a:normAutofit/>
          </a:bodyPr>
          <a:lstStyle/>
          <a:p>
            <a:pPr indent="-497586" lvl="0" marL="624078" rtl="0" algn="l">
              <a:spcBef>
                <a:spcPts val="0"/>
              </a:spcBef>
              <a:spcAft>
                <a:spcPts val="0"/>
              </a:spcAft>
              <a:buClr>
                <a:schemeClr val="accent1"/>
              </a:buClr>
              <a:buSzPts val="3000"/>
              <a:buAutoNum type="arabicPeriod"/>
            </a:pPr>
            <a:r>
              <a:rPr lang="en-US" sz="3000">
                <a:solidFill>
                  <a:schemeClr val="accent1"/>
                </a:solidFill>
              </a:rPr>
              <a:t>Bunga </a:t>
            </a:r>
            <a:endParaRPr sz="3000">
              <a:solidFill>
                <a:schemeClr val="accent1"/>
              </a:solidFill>
            </a:endParaRPr>
          </a:p>
          <a:p>
            <a:pPr indent="-497586" lvl="0" marL="624078" rtl="0" algn="l">
              <a:spcBef>
                <a:spcPts val="400"/>
              </a:spcBef>
              <a:spcAft>
                <a:spcPts val="0"/>
              </a:spcAft>
              <a:buClr>
                <a:schemeClr val="accent1"/>
              </a:buClr>
              <a:buSzPts val="3000"/>
              <a:buAutoNum type="arabicPeriod"/>
            </a:pPr>
            <a:r>
              <a:rPr lang="en-US" sz="3000">
                <a:solidFill>
                  <a:schemeClr val="accent1"/>
                </a:solidFill>
              </a:rPr>
              <a:t>Kenaikan</a:t>
            </a:r>
            <a:endParaRPr sz="3000">
              <a:solidFill>
                <a:schemeClr val="accent1"/>
              </a:solidFill>
            </a:endParaRPr>
          </a:p>
          <a:p>
            <a:pPr indent="-497586" lvl="0" marL="624078" rtl="0" algn="l">
              <a:spcBef>
                <a:spcPts val="400"/>
              </a:spcBef>
              <a:spcAft>
                <a:spcPts val="0"/>
              </a:spcAft>
              <a:buClr>
                <a:schemeClr val="accent1"/>
              </a:buClr>
              <a:buSzPts val="3000"/>
              <a:buAutoNum type="arabicPeriod"/>
            </a:pPr>
            <a:r>
              <a:rPr lang="en-US" sz="3000">
                <a:solidFill>
                  <a:schemeClr val="accent1"/>
                </a:solidFill>
              </a:rPr>
              <a:t>Denda</a:t>
            </a:r>
            <a:endParaRPr sz="3000">
              <a:solidFill>
                <a:schemeClr val="accent1"/>
              </a:solidFill>
            </a:endParaRPr>
          </a:p>
          <a:p>
            <a:pPr indent="-497586" lvl="0" marL="624078" rtl="0" algn="l">
              <a:spcBef>
                <a:spcPts val="400"/>
              </a:spcBef>
              <a:spcAft>
                <a:spcPts val="0"/>
              </a:spcAft>
              <a:buClr>
                <a:schemeClr val="accent1"/>
              </a:buClr>
              <a:buSzPts val="3000"/>
              <a:buAutoNum type="arabicPeriod"/>
            </a:pPr>
            <a:r>
              <a:rPr lang="en-US" sz="3000">
                <a:solidFill>
                  <a:schemeClr val="accent1"/>
                </a:solidFill>
              </a:rPr>
              <a:t>Pidana</a:t>
            </a:r>
            <a:endParaRPr sz="3000">
              <a:solidFill>
                <a:schemeClr val="accent1"/>
              </a:solidFill>
            </a:endParaRPr>
          </a:p>
          <a:p>
            <a:pPr indent="-514350" lvl="0" marL="624078" rtl="0" algn="l">
              <a:spcBef>
                <a:spcPts val="400"/>
              </a:spcBef>
              <a:spcAft>
                <a:spcPts val="0"/>
              </a:spcAft>
              <a:buSzPts val="3264"/>
              <a:buNone/>
            </a:pPr>
            <a:r>
              <a:t/>
            </a:r>
            <a:endParaRPr sz="3000">
              <a:solidFill>
                <a:schemeClr val="accent1"/>
              </a:solidFill>
            </a:endParaRPr>
          </a:p>
        </p:txBody>
      </p:sp>
      <p:sp>
        <p:nvSpPr>
          <p:cNvPr id="152" name="Google Shape;152;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6000"/>
              <a:buFont typeface="Lucida Sans"/>
              <a:buNone/>
            </a:pPr>
            <a:r>
              <a:rPr b="1" lang="en-US" sz="5000"/>
              <a:t>Jenis </a:t>
            </a:r>
            <a:r>
              <a:rPr b="1" lang="en-US" sz="5000"/>
              <a:t>Sanksi Perpajakan</a:t>
            </a:r>
            <a:endParaRPr b="1" sz="5000"/>
          </a:p>
        </p:txBody>
      </p:sp>
      <p:sp>
        <p:nvSpPr>
          <p:cNvPr id="153" name="Google Shape;153;p2">
            <a:hlinkClick/>
          </p:cNvPr>
          <p:cNvSpPr/>
          <p:nvPr/>
        </p:nvSpPr>
        <p:spPr>
          <a:xfrm>
            <a:off x="2952744" y="2281230"/>
            <a:ext cx="357300" cy="214200"/>
          </a:xfrm>
          <a:prstGeom prst="flowChartConnector">
            <a:avLst/>
          </a:prstGeom>
          <a:solidFill>
            <a:schemeClr val="accent1"/>
          </a:solidFill>
          <a:ln cap="flat" cmpd="thickThin" w="55000">
            <a:solidFill>
              <a:srgbClr val="20768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154" name="Google Shape;154;p2">
            <a:hlinkClick/>
          </p:cNvPr>
          <p:cNvSpPr/>
          <p:nvPr/>
        </p:nvSpPr>
        <p:spPr>
          <a:xfrm>
            <a:off x="3438524" y="2838448"/>
            <a:ext cx="357300" cy="214200"/>
          </a:xfrm>
          <a:prstGeom prst="flowChartConnector">
            <a:avLst/>
          </a:prstGeom>
          <a:solidFill>
            <a:schemeClr val="accent1"/>
          </a:solidFill>
          <a:ln cap="flat" cmpd="thickThin" w="55000">
            <a:solidFill>
              <a:srgbClr val="20768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155" name="Google Shape;155;p2">
            <a:hlinkClick action="ppaction://hlinksldjump" r:id="rId3"/>
          </p:cNvPr>
          <p:cNvSpPr/>
          <p:nvPr/>
        </p:nvSpPr>
        <p:spPr>
          <a:xfrm>
            <a:off x="2800344" y="3395666"/>
            <a:ext cx="357300" cy="214200"/>
          </a:xfrm>
          <a:prstGeom prst="flowChartConnector">
            <a:avLst/>
          </a:prstGeom>
          <a:solidFill>
            <a:schemeClr val="accent1"/>
          </a:solidFill>
          <a:ln cap="flat" cmpd="thickThin" w="55000">
            <a:solidFill>
              <a:srgbClr val="20768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156" name="Google Shape;156;p2">
            <a:hlinkClick action="ppaction://hlinksldjump" r:id="rId4"/>
          </p:cNvPr>
          <p:cNvSpPr/>
          <p:nvPr/>
        </p:nvSpPr>
        <p:spPr>
          <a:xfrm>
            <a:off x="2947982" y="3952884"/>
            <a:ext cx="357300" cy="214200"/>
          </a:xfrm>
          <a:prstGeom prst="flowChartConnector">
            <a:avLst/>
          </a:prstGeom>
          <a:solidFill>
            <a:schemeClr val="accent1"/>
          </a:solidFill>
          <a:ln cap="flat" cmpd="thickThin" w="55000">
            <a:solidFill>
              <a:srgbClr val="20768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graphicFrame>
        <p:nvGraphicFramePr>
          <p:cNvPr id="161" name="Google Shape;161;g12b69e3c286_0_309"/>
          <p:cNvGraphicFramePr/>
          <p:nvPr/>
        </p:nvGraphicFramePr>
        <p:xfrm>
          <a:off x="285720" y="785793"/>
          <a:ext cx="3000000" cy="3000000"/>
        </p:xfrm>
        <a:graphic>
          <a:graphicData uri="http://schemas.openxmlformats.org/drawingml/2006/table">
            <a:tbl>
              <a:tblPr>
                <a:noFill/>
                <a:tableStyleId>{FCBDE4F7-31B9-491C-9FFC-B0EC44962FFD}</a:tableStyleId>
              </a:tblPr>
              <a:tblGrid>
                <a:gridCol w="436025"/>
                <a:gridCol w="3217025"/>
                <a:gridCol w="1562700"/>
                <a:gridCol w="2583450"/>
                <a:gridCol w="844825"/>
              </a:tblGrid>
              <a:tr h="470925">
                <a:tc>
                  <a:txBody>
                    <a:bodyPr/>
                    <a:lstStyle/>
                    <a:p>
                      <a:pPr indent="0" lvl="0" marL="0" marR="0" rtl="0" algn="ctr">
                        <a:lnSpc>
                          <a:spcPct val="115000"/>
                        </a:lnSpc>
                        <a:spcBef>
                          <a:spcPts val="0"/>
                        </a:spcBef>
                        <a:spcAft>
                          <a:spcPts val="0"/>
                        </a:spcAft>
                        <a:buNone/>
                      </a:pPr>
                      <a:r>
                        <a:rPr b="1" lang="en-US" sz="1500" u="none" cap="none" strike="noStrike">
                          <a:solidFill>
                            <a:schemeClr val="lt1"/>
                          </a:solidFill>
                          <a:latin typeface="Lato"/>
                          <a:ea typeface="Lato"/>
                          <a:cs typeface="Lato"/>
                          <a:sym typeface="Lato"/>
                        </a:rPr>
                        <a:t>No</a:t>
                      </a:r>
                      <a:endParaRPr sz="1500"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b="1" lang="en-US" sz="1500" u="none" cap="none" strike="noStrike">
                          <a:solidFill>
                            <a:schemeClr val="lt1"/>
                          </a:solidFill>
                          <a:latin typeface="Lato"/>
                          <a:ea typeface="Lato"/>
                          <a:cs typeface="Lato"/>
                          <a:sym typeface="Lato"/>
                        </a:rPr>
                        <a:t>Sanksi</a:t>
                      </a:r>
                      <a:r>
                        <a:rPr b="1" lang="en-US" sz="1500">
                          <a:solidFill>
                            <a:schemeClr val="lt1"/>
                          </a:solidFill>
                          <a:latin typeface="Lato"/>
                          <a:ea typeface="Lato"/>
                          <a:cs typeface="Lato"/>
                          <a:sym typeface="Lato"/>
                        </a:rPr>
                        <a:t> </a:t>
                      </a:r>
                      <a:r>
                        <a:rPr b="1" lang="en-US" sz="1500" u="none" cap="none" strike="noStrike">
                          <a:solidFill>
                            <a:schemeClr val="lt1"/>
                          </a:solidFill>
                          <a:latin typeface="Lato"/>
                          <a:ea typeface="Lato"/>
                          <a:cs typeface="Lato"/>
                          <a:sym typeface="Lato"/>
                        </a:rPr>
                        <a:t>Atas</a:t>
                      </a:r>
                      <a:endParaRPr sz="1500"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b="1" lang="en-US" sz="1500" u="none" cap="none" strike="noStrike">
                          <a:solidFill>
                            <a:schemeClr val="lt1"/>
                          </a:solidFill>
                          <a:latin typeface="Lato"/>
                          <a:ea typeface="Lato"/>
                          <a:cs typeface="Lato"/>
                          <a:sym typeface="Lato"/>
                        </a:rPr>
                        <a:t>Dasar Hukum</a:t>
                      </a:r>
                      <a:endParaRPr sz="1500"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b="1" lang="en-US" sz="1500" u="none" cap="none" strike="noStrike">
                          <a:solidFill>
                            <a:schemeClr val="lt1"/>
                          </a:solidFill>
                          <a:latin typeface="Lato"/>
                          <a:ea typeface="Lato"/>
                          <a:cs typeface="Lato"/>
                          <a:sym typeface="Lato"/>
                        </a:rPr>
                        <a:t>Dasa</a:t>
                      </a:r>
                      <a:r>
                        <a:rPr b="1" lang="en-US" sz="1500">
                          <a:solidFill>
                            <a:schemeClr val="lt1"/>
                          </a:solidFill>
                          <a:latin typeface="Lato"/>
                          <a:ea typeface="Lato"/>
                          <a:cs typeface="Lato"/>
                          <a:sym typeface="Lato"/>
                        </a:rPr>
                        <a:t>r </a:t>
                      </a:r>
                      <a:r>
                        <a:rPr b="1" lang="en-US" sz="1500" u="none" cap="none" strike="noStrike">
                          <a:solidFill>
                            <a:schemeClr val="lt1"/>
                          </a:solidFill>
                          <a:latin typeface="Lato"/>
                          <a:ea typeface="Lato"/>
                          <a:cs typeface="Lato"/>
                          <a:sym typeface="Lato"/>
                        </a:rPr>
                        <a:t> Perhitungan</a:t>
                      </a:r>
                      <a:endParaRPr sz="1500"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b="1" lang="en-US" sz="1500" u="none" cap="none" strike="noStrike">
                          <a:solidFill>
                            <a:schemeClr val="lt1"/>
                          </a:solidFill>
                          <a:latin typeface="Lato"/>
                          <a:ea typeface="Lato"/>
                          <a:cs typeface="Lato"/>
                          <a:sym typeface="Lato"/>
                        </a:rPr>
                        <a:t>Produk Hukum</a:t>
                      </a:r>
                      <a:endParaRPr sz="1500"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1738100">
                <a:tc>
                  <a:txBody>
                    <a:bodyPr/>
                    <a:lstStyle/>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1.</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203200" lvl="0" marL="285750" marR="0" rtl="0" algn="just">
                        <a:lnSpc>
                          <a:spcPct val="115000"/>
                        </a:lnSpc>
                        <a:spcBef>
                          <a:spcPts val="0"/>
                        </a:spcBef>
                        <a:spcAft>
                          <a:spcPts val="0"/>
                        </a:spcAft>
                        <a:buClr>
                          <a:schemeClr val="lt1"/>
                        </a:buClr>
                        <a:buSzPts val="1400"/>
                        <a:buFont typeface="Lato"/>
                        <a:buAutoNum type="alphaLcPeriod"/>
                      </a:pPr>
                      <a:r>
                        <a:rPr lang="en-US" u="none" cap="none" strike="noStrike">
                          <a:solidFill>
                            <a:schemeClr val="lt1"/>
                          </a:solidFill>
                          <a:latin typeface="Lato"/>
                          <a:ea typeface="Lato"/>
                          <a:cs typeface="Lato"/>
                          <a:sym typeface="Lato"/>
                        </a:rPr>
                        <a:t>Terlambat setor (melampaui batas waktu)</a:t>
                      </a:r>
                      <a:endParaRPr>
                        <a:solidFill>
                          <a:schemeClr val="lt1"/>
                        </a:solidFill>
                        <a:latin typeface="Lato"/>
                        <a:ea typeface="Lato"/>
                        <a:cs typeface="Lato"/>
                        <a:sym typeface="Lato"/>
                      </a:endParaRPr>
                    </a:p>
                    <a:p>
                      <a:pPr indent="-203200" lvl="0" marL="285750" marR="0" rtl="0" algn="just">
                        <a:lnSpc>
                          <a:spcPct val="115000"/>
                        </a:lnSpc>
                        <a:spcBef>
                          <a:spcPts val="0"/>
                        </a:spcBef>
                        <a:spcAft>
                          <a:spcPts val="0"/>
                        </a:spcAft>
                        <a:buClr>
                          <a:schemeClr val="lt1"/>
                        </a:buClr>
                        <a:buSzPts val="1400"/>
                        <a:buFont typeface="Lato"/>
                        <a:buAutoNum type="alphaLcPeriod"/>
                      </a:pPr>
                      <a:r>
                        <a:rPr lang="en-US" u="none" cap="none" strike="noStrike">
                          <a:solidFill>
                            <a:schemeClr val="lt1"/>
                          </a:solidFill>
                          <a:latin typeface="Lato"/>
                          <a:ea typeface="Lato"/>
                          <a:cs typeface="Lato"/>
                          <a:sym typeface="Lato"/>
                        </a:rPr>
                        <a:t>PPh dalam tahun berjalan tidak/kurang dibayar</a:t>
                      </a:r>
                      <a:endParaRPr>
                        <a:solidFill>
                          <a:schemeClr val="lt1"/>
                        </a:solidFill>
                        <a:latin typeface="Lato"/>
                        <a:ea typeface="Lato"/>
                        <a:cs typeface="Lato"/>
                        <a:sym typeface="Lato"/>
                      </a:endParaRPr>
                    </a:p>
                    <a:p>
                      <a:pPr indent="-203200" lvl="0" marL="285750" marR="0" rtl="0" algn="just">
                        <a:lnSpc>
                          <a:spcPct val="115000"/>
                        </a:lnSpc>
                        <a:spcBef>
                          <a:spcPts val="0"/>
                        </a:spcBef>
                        <a:spcAft>
                          <a:spcPts val="0"/>
                        </a:spcAft>
                        <a:buClr>
                          <a:schemeClr val="lt1"/>
                        </a:buClr>
                        <a:buSzPts val="1400"/>
                        <a:buFont typeface="Lato"/>
                        <a:buAutoNum type="alphaLcPeriod"/>
                      </a:pPr>
                      <a:r>
                        <a:rPr lang="en-US" u="none" cap="none" strike="noStrike">
                          <a:solidFill>
                            <a:schemeClr val="lt1"/>
                          </a:solidFill>
                          <a:latin typeface="Lato"/>
                          <a:ea typeface="Lato"/>
                          <a:cs typeface="Lato"/>
                          <a:sym typeface="Lato"/>
                        </a:rPr>
                        <a:t>SPT terdapat kekurangan akibat salah tulis/salah hitung</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Ps. 9 ayat (2a) Masa</a:t>
                      </a:r>
                      <a:endParaRPr>
                        <a:solidFill>
                          <a:schemeClr val="lt1"/>
                        </a:solidFill>
                        <a:latin typeface="Lato"/>
                        <a:ea typeface="Lato"/>
                        <a:cs typeface="Lato"/>
                        <a:sym typeface="Lato"/>
                      </a:endParaRPr>
                    </a:p>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Ps. 9 ayat (2b) Tahunan</a:t>
                      </a:r>
                      <a:endParaRPr u="none" cap="none" strike="noStrike">
                        <a:solidFill>
                          <a:schemeClr val="lt1"/>
                        </a:solidFill>
                        <a:latin typeface="Lato"/>
                        <a:ea typeface="Lato"/>
                        <a:cs typeface="Lato"/>
                        <a:sym typeface="Lato"/>
                      </a:endParaRPr>
                    </a:p>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Ps. 14 ayat (3) (Kurang setor, Penelitian)</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203200" lvl="0" marL="171450" marR="0" rtl="0" algn="just">
                        <a:lnSpc>
                          <a:spcPct val="115000"/>
                        </a:lnSpc>
                        <a:spcBef>
                          <a:spcPts val="0"/>
                        </a:spcBef>
                        <a:spcAft>
                          <a:spcPts val="0"/>
                        </a:spcAft>
                        <a:buClr>
                          <a:schemeClr val="lt1"/>
                        </a:buClr>
                        <a:buSzPts val="1400"/>
                        <a:buFont typeface="Lato"/>
                        <a:buChar char="∙"/>
                      </a:pPr>
                      <a:r>
                        <a:rPr lang="en-US" u="none" cap="none" strike="noStrike">
                          <a:solidFill>
                            <a:schemeClr val="lt1"/>
                          </a:solidFill>
                          <a:latin typeface="Lato"/>
                          <a:ea typeface="Lato"/>
                          <a:cs typeface="Lato"/>
                          <a:sym typeface="Lato"/>
                        </a:rPr>
                        <a:t>tanggal jatuh tempo pembayaran  s.d tanggal pembayaran</a:t>
                      </a:r>
                      <a:endParaRPr>
                        <a:solidFill>
                          <a:schemeClr val="lt1"/>
                        </a:solidFill>
                        <a:latin typeface="Lato"/>
                        <a:ea typeface="Lato"/>
                        <a:cs typeface="Lato"/>
                        <a:sym typeface="Lato"/>
                      </a:endParaRPr>
                    </a:p>
                    <a:p>
                      <a:pPr indent="-203200" lvl="0" marL="171450" marR="0" rtl="0" algn="just">
                        <a:lnSpc>
                          <a:spcPct val="115000"/>
                        </a:lnSpc>
                        <a:spcBef>
                          <a:spcPts val="0"/>
                        </a:spcBef>
                        <a:spcAft>
                          <a:spcPts val="0"/>
                        </a:spcAft>
                        <a:buClr>
                          <a:schemeClr val="lt1"/>
                        </a:buClr>
                        <a:buSzPts val="1400"/>
                        <a:buFont typeface="Lato"/>
                        <a:buChar char="∙"/>
                      </a:pPr>
                      <a:r>
                        <a:rPr lang="en-US" u="none" cap="none" strike="noStrike">
                          <a:solidFill>
                            <a:schemeClr val="lt1"/>
                          </a:solidFill>
                          <a:latin typeface="Lato"/>
                          <a:ea typeface="Lato"/>
                          <a:cs typeface="Lato"/>
                          <a:sym typeface="Lato"/>
                        </a:rPr>
                        <a:t>sejak saat terutangnya pajak s.d diterbitkannya STP  </a:t>
                      </a:r>
                      <a:r>
                        <a:rPr lang="en-US">
                          <a:solidFill>
                            <a:schemeClr val="lt1"/>
                          </a:solidFill>
                          <a:latin typeface="Lato"/>
                          <a:ea typeface="Lato"/>
                          <a:cs typeface="Lato"/>
                          <a:sym typeface="Lato"/>
                        </a:rPr>
                        <a:t>dengan tarif bunga ditentukan Menteri Keuangan</a:t>
                      </a:r>
                      <a:r>
                        <a:rPr lang="en-US" u="none" cap="none" strike="noStrike">
                          <a:solidFill>
                            <a:schemeClr val="lt1"/>
                          </a:solidFill>
                          <a:latin typeface="Lato"/>
                          <a:ea typeface="Lato"/>
                          <a:cs typeface="Lato"/>
                          <a:sym typeface="Lato"/>
                        </a:rPr>
                        <a:t> perbulan (max 24 bln u/ Ps 14 ayat 3) </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STP</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975725">
                <a:tc>
                  <a:txBody>
                    <a:bodyPr/>
                    <a:lstStyle/>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2.</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u="none" cap="none" strike="noStrike">
                          <a:solidFill>
                            <a:schemeClr val="lt1"/>
                          </a:solidFill>
                          <a:latin typeface="Lato"/>
                          <a:ea typeface="Lato"/>
                          <a:cs typeface="Lato"/>
                          <a:sym typeface="Lato"/>
                        </a:rPr>
                        <a:t>Kurang Bayar  karena pembetulan SPT</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400"/>
                        <a:buFont typeface="Times New Roman"/>
                        <a:buNone/>
                      </a:pPr>
                      <a:r>
                        <a:rPr lang="en-US" u="none" cap="none" strike="noStrike">
                          <a:solidFill>
                            <a:schemeClr val="lt1"/>
                          </a:solidFill>
                          <a:latin typeface="Lato"/>
                          <a:ea typeface="Lato"/>
                          <a:cs typeface="Lato"/>
                          <a:sym typeface="Lato"/>
                        </a:rPr>
                        <a:t>Ps. 8 ayat (2) </a:t>
                      </a:r>
                      <a:r>
                        <a:rPr i="0" lang="en-US" u="none" cap="none" strike="noStrike">
                          <a:solidFill>
                            <a:schemeClr val="lt1"/>
                          </a:solidFill>
                          <a:latin typeface="Lato"/>
                          <a:ea typeface="Lato"/>
                          <a:cs typeface="Lato"/>
                          <a:sym typeface="Lato"/>
                        </a:rPr>
                        <a:t>Tahunan</a:t>
                      </a:r>
                      <a:endParaRPr u="none" cap="none" strike="noStrike">
                        <a:solidFill>
                          <a:schemeClr val="lt1"/>
                        </a:solidFill>
                        <a:latin typeface="Lato"/>
                        <a:ea typeface="Lato"/>
                        <a:cs typeface="Lato"/>
                        <a:sym typeface="Lato"/>
                      </a:endParaRPr>
                    </a:p>
                    <a:p>
                      <a:pPr indent="0" lvl="0" marL="0" marR="0" rtl="0" algn="ctr">
                        <a:lnSpc>
                          <a:spcPct val="115000"/>
                        </a:lnSpc>
                        <a:spcBef>
                          <a:spcPts val="0"/>
                        </a:spcBef>
                        <a:spcAft>
                          <a:spcPts val="0"/>
                        </a:spcAft>
                        <a:buClr>
                          <a:schemeClr val="dk1"/>
                        </a:buClr>
                        <a:buSzPts val="1400"/>
                        <a:buFont typeface="Times New Roman"/>
                        <a:buNone/>
                      </a:pPr>
                      <a:r>
                        <a:rPr lang="en-US" u="none" cap="none" strike="noStrike">
                          <a:solidFill>
                            <a:schemeClr val="lt1"/>
                          </a:solidFill>
                          <a:latin typeface="Lato"/>
                          <a:ea typeface="Lato"/>
                          <a:cs typeface="Lato"/>
                          <a:sym typeface="Lato"/>
                        </a:rPr>
                        <a:t>Ps. 8 ayat (2a) </a:t>
                      </a:r>
                      <a:r>
                        <a:rPr i="0" lang="en-US" u="none" cap="none" strike="noStrike">
                          <a:solidFill>
                            <a:schemeClr val="lt1"/>
                          </a:solidFill>
                          <a:latin typeface="Lato"/>
                          <a:ea typeface="Lato"/>
                          <a:cs typeface="Lato"/>
                          <a:sym typeface="Lato"/>
                        </a:rPr>
                        <a:t>Masa</a:t>
                      </a:r>
                      <a:endParaRPr i="0"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a:solidFill>
                            <a:schemeClr val="lt1"/>
                          </a:solidFill>
                          <a:latin typeface="Lato"/>
                          <a:ea typeface="Lato"/>
                          <a:cs typeface="Lato"/>
                          <a:sym typeface="Lato"/>
                        </a:rPr>
                        <a:t>Tarif bunga perbulan yang dihitung dari tanggal jatuh tempo pembayaran s.d tanggal pembayaran</a:t>
                      </a:r>
                      <a:endParaRPr>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STP</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1247375">
                <a:tc>
                  <a:txBody>
                    <a:bodyPr/>
                    <a:lstStyle/>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3.</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203200" lvl="0" marL="228600" marR="0" rtl="0" algn="just">
                        <a:lnSpc>
                          <a:spcPct val="115000"/>
                        </a:lnSpc>
                        <a:spcBef>
                          <a:spcPts val="0"/>
                        </a:spcBef>
                        <a:spcAft>
                          <a:spcPts val="0"/>
                        </a:spcAft>
                        <a:buClr>
                          <a:schemeClr val="lt1"/>
                        </a:buClr>
                        <a:buSzPts val="1400"/>
                        <a:buFont typeface="Lato"/>
                        <a:buAutoNum type="alphaLcPeriod"/>
                      </a:pPr>
                      <a:r>
                        <a:rPr lang="en-US" u="none" cap="none" strike="noStrike">
                          <a:solidFill>
                            <a:schemeClr val="lt1"/>
                          </a:solidFill>
                          <a:latin typeface="Lato"/>
                          <a:ea typeface="Lato"/>
                          <a:cs typeface="Lato"/>
                          <a:sym typeface="Lato"/>
                        </a:rPr>
                        <a:t>Apabila berdasarkan hasil pemeriksaan atau keterangan lain pajak terutang tidak atau kurang dibayar;</a:t>
                      </a:r>
                      <a:endParaRPr>
                        <a:solidFill>
                          <a:schemeClr val="lt1"/>
                        </a:solidFill>
                        <a:latin typeface="Lato"/>
                        <a:ea typeface="Lato"/>
                        <a:cs typeface="Lato"/>
                        <a:sym typeface="Lato"/>
                      </a:endParaRPr>
                    </a:p>
                    <a:p>
                      <a:pPr indent="-203200" lvl="0" marL="228600" marR="0" rtl="0" algn="just">
                        <a:lnSpc>
                          <a:spcPct val="115000"/>
                        </a:lnSpc>
                        <a:spcBef>
                          <a:spcPts val="0"/>
                        </a:spcBef>
                        <a:spcAft>
                          <a:spcPts val="0"/>
                        </a:spcAft>
                        <a:buClr>
                          <a:schemeClr val="lt1"/>
                        </a:buClr>
                        <a:buSzPts val="1400"/>
                        <a:buFont typeface="Lato"/>
                        <a:buAutoNum type="alphaLcPeriod"/>
                      </a:pPr>
                      <a:r>
                        <a:rPr lang="en-US" u="none" cap="none" strike="noStrike">
                          <a:solidFill>
                            <a:schemeClr val="lt1"/>
                          </a:solidFill>
                          <a:latin typeface="Lato"/>
                          <a:ea typeface="Lato"/>
                          <a:cs typeface="Lato"/>
                          <a:sym typeface="Lato"/>
                        </a:rPr>
                        <a:t>Apabila dikukuhkan jabatan</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Ps. 13 ayat (2)</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a:solidFill>
                            <a:schemeClr val="lt1"/>
                          </a:solidFill>
                          <a:latin typeface="Lato"/>
                          <a:ea typeface="Lato"/>
                          <a:cs typeface="Lato"/>
                          <a:sym typeface="Lato"/>
                        </a:rPr>
                        <a:t>Tarif bunga per bulan sejak saat terutang s.d diterbitkannya SKPKB max 24 bulan</a:t>
                      </a:r>
                      <a:endParaRPr>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SKPKB</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971725">
                <a:tc>
                  <a:txBody>
                    <a:bodyPr/>
                    <a:lstStyle/>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4.</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u="none" cap="none" strike="noStrike">
                          <a:solidFill>
                            <a:schemeClr val="lt1"/>
                          </a:solidFill>
                          <a:latin typeface="Lato"/>
                          <a:ea typeface="Lato"/>
                          <a:cs typeface="Lato"/>
                          <a:sym typeface="Lato"/>
                        </a:rPr>
                        <a:t>WP dipidana karena melakukan tindak pidana perpajakan setelah lewat waktu </a:t>
                      </a:r>
                      <a:r>
                        <a:rPr lang="en-US">
                          <a:solidFill>
                            <a:schemeClr val="lt1"/>
                          </a:solidFill>
                          <a:latin typeface="Lato"/>
                          <a:ea typeface="Lato"/>
                          <a:cs typeface="Lato"/>
                          <a:sym typeface="Lato"/>
                        </a:rPr>
                        <a:t>daluwarsa</a:t>
                      </a:r>
                      <a:r>
                        <a:rPr lang="en-US" u="none" cap="none" strike="noStrike">
                          <a:solidFill>
                            <a:schemeClr val="lt1"/>
                          </a:solidFill>
                          <a:latin typeface="Lato"/>
                          <a:ea typeface="Lato"/>
                          <a:cs typeface="Lato"/>
                          <a:sym typeface="Lato"/>
                        </a:rPr>
                        <a:t> penetapan</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Ps. 15 ayat (4)</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u="none" cap="none" strike="noStrike">
                          <a:solidFill>
                            <a:schemeClr val="lt1"/>
                          </a:solidFill>
                          <a:latin typeface="Lato"/>
                          <a:ea typeface="Lato"/>
                          <a:cs typeface="Lato"/>
                          <a:sym typeface="Lato"/>
                        </a:rPr>
                        <a:t>48% (empat puluh delapan persen) dari jumlah pajak yang tidak atau kurang dibayar</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SKPKB / SKPKBT</a:t>
                      </a:r>
                      <a:endParaRPr u="none" cap="none" strike="noStrike">
                        <a:solidFill>
                          <a:schemeClr val="lt1"/>
                        </a:solidFill>
                        <a:latin typeface="Lato"/>
                        <a:ea typeface="Lato"/>
                        <a:cs typeface="Lato"/>
                        <a:sym typeface="Lato"/>
                      </a:endParaRPr>
                    </a:p>
                  </a:txBody>
                  <a:tcPr marT="0" marB="0" marR="56800" marL="568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bl>
          </a:graphicData>
        </a:graphic>
      </p:graphicFrame>
      <p:sp>
        <p:nvSpPr>
          <p:cNvPr id="162" name="Google Shape;162;g12b69e3c286_0_309"/>
          <p:cNvSpPr txBox="1"/>
          <p:nvPr>
            <p:ph type="title"/>
          </p:nvPr>
        </p:nvSpPr>
        <p:spPr>
          <a:xfrm>
            <a:off x="152400" y="-203712"/>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6000"/>
              <a:buFont typeface="Lucida Sans"/>
              <a:buNone/>
            </a:pPr>
            <a:r>
              <a:rPr b="1" lang="en-US" sz="3000"/>
              <a:t>Sanksi Bunga</a:t>
            </a:r>
            <a:endParaRPr b="1" sz="3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graphicFrame>
        <p:nvGraphicFramePr>
          <p:cNvPr id="167" name="Google Shape;167;g12b69e3c286_0_314"/>
          <p:cNvGraphicFramePr/>
          <p:nvPr/>
        </p:nvGraphicFramePr>
        <p:xfrm>
          <a:off x="571472" y="428605"/>
          <a:ext cx="3000000" cy="3000000"/>
        </p:xfrm>
        <a:graphic>
          <a:graphicData uri="http://schemas.openxmlformats.org/drawingml/2006/table">
            <a:tbl>
              <a:tblPr>
                <a:noFill/>
                <a:tableStyleId>{FCBDE4F7-31B9-491C-9FFC-B0EC44962FFD}</a:tableStyleId>
              </a:tblPr>
              <a:tblGrid>
                <a:gridCol w="464075"/>
                <a:gridCol w="2600275"/>
                <a:gridCol w="1361675"/>
                <a:gridCol w="2697100"/>
                <a:gridCol w="1020800"/>
              </a:tblGrid>
              <a:tr h="654225">
                <a:tc>
                  <a:txBody>
                    <a:bodyPr/>
                    <a:lstStyle/>
                    <a:p>
                      <a:pPr indent="0" lvl="0" marL="0" marR="0" rtl="0" algn="ctr">
                        <a:lnSpc>
                          <a:spcPct val="115000"/>
                        </a:lnSpc>
                        <a:spcBef>
                          <a:spcPts val="0"/>
                        </a:spcBef>
                        <a:spcAft>
                          <a:spcPts val="0"/>
                        </a:spcAft>
                        <a:buNone/>
                      </a:pPr>
                      <a:r>
                        <a:rPr b="1" lang="en-US" sz="1500" u="none" cap="none" strike="noStrike">
                          <a:solidFill>
                            <a:schemeClr val="lt1"/>
                          </a:solidFill>
                          <a:latin typeface="Lato"/>
                          <a:ea typeface="Lato"/>
                          <a:cs typeface="Lato"/>
                          <a:sym typeface="Lato"/>
                        </a:rPr>
                        <a:t>No</a:t>
                      </a:r>
                      <a:endParaRPr sz="1500"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b="1" lang="en-US" sz="1500" u="none" cap="none" strike="noStrike">
                          <a:solidFill>
                            <a:schemeClr val="lt1"/>
                          </a:solidFill>
                          <a:latin typeface="Lato"/>
                          <a:ea typeface="Lato"/>
                          <a:cs typeface="Lato"/>
                          <a:sym typeface="Lato"/>
                        </a:rPr>
                        <a:t>Sanksi Atas</a:t>
                      </a:r>
                      <a:endParaRPr sz="1500"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b="1" lang="en-US" sz="1500" u="none" cap="none" strike="noStrike">
                          <a:solidFill>
                            <a:schemeClr val="lt1"/>
                          </a:solidFill>
                          <a:latin typeface="Lato"/>
                          <a:ea typeface="Lato"/>
                          <a:cs typeface="Lato"/>
                          <a:sym typeface="Lato"/>
                        </a:rPr>
                        <a:t>Dasar Hukum</a:t>
                      </a:r>
                      <a:endParaRPr sz="1500"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b="1" lang="en-US" sz="1500" u="none" cap="none" strike="noStrike">
                          <a:solidFill>
                            <a:schemeClr val="lt1"/>
                          </a:solidFill>
                          <a:latin typeface="Lato"/>
                          <a:ea typeface="Lato"/>
                          <a:cs typeface="Lato"/>
                          <a:sym typeface="Lato"/>
                        </a:rPr>
                        <a:t>Dasar</a:t>
                      </a:r>
                      <a:r>
                        <a:rPr b="1" lang="en-US" sz="1500">
                          <a:solidFill>
                            <a:schemeClr val="lt1"/>
                          </a:solidFill>
                          <a:latin typeface="Lato"/>
                          <a:ea typeface="Lato"/>
                          <a:cs typeface="Lato"/>
                          <a:sym typeface="Lato"/>
                        </a:rPr>
                        <a:t> </a:t>
                      </a:r>
                      <a:r>
                        <a:rPr b="1" lang="en-US" sz="1500" u="none" cap="none" strike="noStrike">
                          <a:solidFill>
                            <a:schemeClr val="lt1"/>
                          </a:solidFill>
                          <a:latin typeface="Lato"/>
                          <a:ea typeface="Lato"/>
                          <a:cs typeface="Lato"/>
                          <a:sym typeface="Lato"/>
                        </a:rPr>
                        <a:t>Perhitungan</a:t>
                      </a:r>
                      <a:endParaRPr sz="1500"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b="1" lang="en-US" sz="1500" u="none" cap="none" strike="noStrike">
                          <a:solidFill>
                            <a:schemeClr val="lt1"/>
                          </a:solidFill>
                          <a:latin typeface="Lato"/>
                          <a:ea typeface="Lato"/>
                          <a:cs typeface="Lato"/>
                          <a:sym typeface="Lato"/>
                        </a:rPr>
                        <a:t>Produk Hukum</a:t>
                      </a:r>
                      <a:endParaRPr sz="1500"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1308450">
                <a:tc>
                  <a:txBody>
                    <a:bodyPr/>
                    <a:lstStyle/>
                    <a:p>
                      <a:pPr indent="0" lvl="0" marL="0" marR="0" rtl="0" algn="ctr">
                        <a:lnSpc>
                          <a:spcPct val="115000"/>
                        </a:lnSpc>
                        <a:spcBef>
                          <a:spcPts val="0"/>
                        </a:spcBef>
                        <a:spcAft>
                          <a:spcPts val="0"/>
                        </a:spcAft>
                        <a:buNone/>
                      </a:pPr>
                      <a:r>
                        <a:rPr lang="en-US">
                          <a:solidFill>
                            <a:schemeClr val="lt1"/>
                          </a:solidFill>
                          <a:latin typeface="Lato"/>
                          <a:ea typeface="Lato"/>
                          <a:cs typeface="Lato"/>
                          <a:sym typeface="Lato"/>
                        </a:rPr>
                        <a:t>5</a:t>
                      </a:r>
                      <a:r>
                        <a:rPr lang="en-US" u="none" cap="none" strike="noStrike">
                          <a:solidFill>
                            <a:schemeClr val="lt1"/>
                          </a:solidFill>
                          <a:latin typeface="Lato"/>
                          <a:ea typeface="Lato"/>
                          <a:cs typeface="Lato"/>
                          <a:sym typeface="Lato"/>
                        </a:rPr>
                        <a:t>.</a:t>
                      </a:r>
                      <a:endParaRPr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u="none" cap="none" strike="noStrike">
                          <a:solidFill>
                            <a:schemeClr val="lt1"/>
                          </a:solidFill>
                          <a:latin typeface="Lato"/>
                          <a:ea typeface="Lato"/>
                          <a:cs typeface="Lato"/>
                          <a:sym typeface="Lato"/>
                        </a:rPr>
                        <a:t>Terlambat bayar surat ketetapan pajak (bunga penagihan)</a:t>
                      </a:r>
                      <a:endParaRPr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Ps. 19 ayat (1)</a:t>
                      </a:r>
                      <a:endParaRPr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a:solidFill>
                            <a:schemeClr val="lt1"/>
                          </a:solidFill>
                          <a:latin typeface="Lato"/>
                          <a:ea typeface="Lato"/>
                          <a:cs typeface="Lato"/>
                          <a:sym typeface="Lato"/>
                        </a:rPr>
                        <a:t>Tarif bunga per bulan untuk seluruh masa yang dihitung dari tanggal jatuh tempo s.d pelunasan / tanggal diterbitkannya STP</a:t>
                      </a:r>
                      <a:endParaRPr>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u="none" cap="none" strike="noStrike">
                          <a:solidFill>
                            <a:schemeClr val="lt1"/>
                          </a:solidFill>
                          <a:latin typeface="Lato"/>
                          <a:ea typeface="Lato"/>
                          <a:cs typeface="Lato"/>
                          <a:sym typeface="Lato"/>
                        </a:rPr>
                        <a:t>STP</a:t>
                      </a:r>
                      <a:endParaRPr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654225">
                <a:tc>
                  <a:txBody>
                    <a:bodyPr/>
                    <a:lstStyle/>
                    <a:p>
                      <a:pPr indent="0" lvl="0" marL="0" marR="0" rtl="0" algn="ctr">
                        <a:lnSpc>
                          <a:spcPct val="115000"/>
                        </a:lnSpc>
                        <a:spcBef>
                          <a:spcPts val="0"/>
                        </a:spcBef>
                        <a:spcAft>
                          <a:spcPts val="0"/>
                        </a:spcAft>
                        <a:buNone/>
                      </a:pPr>
                      <a:r>
                        <a:rPr lang="en-US">
                          <a:solidFill>
                            <a:schemeClr val="lt1"/>
                          </a:solidFill>
                          <a:latin typeface="Lato"/>
                          <a:ea typeface="Lato"/>
                          <a:cs typeface="Lato"/>
                          <a:sym typeface="Lato"/>
                        </a:rPr>
                        <a:t>6</a:t>
                      </a:r>
                      <a:r>
                        <a:rPr lang="en-US" u="none" cap="none" strike="noStrike">
                          <a:solidFill>
                            <a:schemeClr val="lt1"/>
                          </a:solidFill>
                          <a:latin typeface="Lato"/>
                          <a:ea typeface="Lato"/>
                          <a:cs typeface="Lato"/>
                          <a:sym typeface="Lato"/>
                        </a:rPr>
                        <a:t>.</a:t>
                      </a:r>
                      <a:endParaRPr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u="none" cap="none" strike="noStrike">
                          <a:solidFill>
                            <a:schemeClr val="lt1"/>
                          </a:solidFill>
                          <a:latin typeface="Lato"/>
                          <a:ea typeface="Lato"/>
                          <a:cs typeface="Lato"/>
                          <a:sym typeface="Lato"/>
                        </a:rPr>
                        <a:t>WP diperbolehkan mengangsur atau menunda pembayaran pajak</a:t>
                      </a:r>
                      <a:endParaRPr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Ps. 19 ayat (2)</a:t>
                      </a:r>
                      <a:endParaRPr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a:solidFill>
                            <a:schemeClr val="lt1"/>
                          </a:solidFill>
                          <a:latin typeface="Lato"/>
                          <a:ea typeface="Lato"/>
                          <a:cs typeface="Lato"/>
                          <a:sym typeface="Lato"/>
                        </a:rPr>
                        <a:t>Tarif bunga per bulan dari jumlah pajak yang masih harus dibayar</a:t>
                      </a:r>
                      <a:endParaRPr>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u="none" cap="none" strike="noStrike">
                          <a:solidFill>
                            <a:schemeClr val="lt1"/>
                          </a:solidFill>
                          <a:latin typeface="Lato"/>
                          <a:ea typeface="Lato"/>
                          <a:cs typeface="Lato"/>
                          <a:sym typeface="Lato"/>
                        </a:rPr>
                        <a:t>STP</a:t>
                      </a:r>
                      <a:endParaRPr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1268375">
                <a:tc>
                  <a:txBody>
                    <a:bodyPr/>
                    <a:lstStyle/>
                    <a:p>
                      <a:pPr indent="0" lvl="0" marL="0" marR="0" rtl="0" algn="ctr">
                        <a:lnSpc>
                          <a:spcPct val="115000"/>
                        </a:lnSpc>
                        <a:spcBef>
                          <a:spcPts val="0"/>
                        </a:spcBef>
                        <a:spcAft>
                          <a:spcPts val="0"/>
                        </a:spcAft>
                        <a:buNone/>
                      </a:pPr>
                      <a:r>
                        <a:rPr lang="en-US">
                          <a:solidFill>
                            <a:schemeClr val="lt1"/>
                          </a:solidFill>
                          <a:latin typeface="Lato"/>
                          <a:ea typeface="Lato"/>
                          <a:cs typeface="Lato"/>
                          <a:sym typeface="Lato"/>
                        </a:rPr>
                        <a:t>7</a:t>
                      </a:r>
                      <a:r>
                        <a:rPr lang="en-US" u="none" cap="none" strike="noStrike">
                          <a:solidFill>
                            <a:schemeClr val="lt1"/>
                          </a:solidFill>
                          <a:latin typeface="Lato"/>
                          <a:ea typeface="Lato"/>
                          <a:cs typeface="Lato"/>
                          <a:sym typeface="Lato"/>
                        </a:rPr>
                        <a:t>.</a:t>
                      </a:r>
                      <a:endParaRPr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u="none" cap="none" strike="noStrike">
                          <a:solidFill>
                            <a:schemeClr val="lt1"/>
                          </a:solidFill>
                          <a:latin typeface="Lato"/>
                          <a:ea typeface="Lato"/>
                          <a:cs typeface="Lato"/>
                          <a:sym typeface="Lato"/>
                        </a:rPr>
                        <a:t>Kekurangan pembayaran akibat permohonan perpanjangan jangka waktu (penundaan) penyampaian SPT Tahunan PPh</a:t>
                      </a:r>
                      <a:endParaRPr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u="none" cap="none" strike="noStrike">
                          <a:solidFill>
                            <a:schemeClr val="lt1"/>
                          </a:solidFill>
                          <a:latin typeface="Lato"/>
                          <a:ea typeface="Lato"/>
                          <a:cs typeface="Lato"/>
                          <a:sym typeface="Lato"/>
                        </a:rPr>
                        <a:t>Ps. 19 ayat (3)</a:t>
                      </a:r>
                      <a:endParaRPr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a:solidFill>
                            <a:schemeClr val="lt1"/>
                          </a:solidFill>
                          <a:latin typeface="Lato"/>
                          <a:ea typeface="Lato"/>
                          <a:cs typeface="Lato"/>
                          <a:sym typeface="Lato"/>
                        </a:rPr>
                        <a:t>Tarif bunga per bulan yang dihitung dari batas waktu penyampaian SPT Tahunan s.d tanggal dibayarnya kekurangan pembayaran tsb.</a:t>
                      </a:r>
                      <a:endParaRPr>
                        <a:solidFill>
                          <a:schemeClr val="lt1"/>
                        </a:solidFill>
                        <a:latin typeface="Lato"/>
                        <a:ea typeface="Lato"/>
                        <a:cs typeface="Lato"/>
                        <a:sym typeface="Lato"/>
                      </a:endParaRPr>
                    </a:p>
                    <a:p>
                      <a:pPr indent="0" lvl="0" marL="0" marR="0" rtl="0" algn="just">
                        <a:lnSpc>
                          <a:spcPct val="115000"/>
                        </a:lnSpc>
                        <a:spcBef>
                          <a:spcPts val="0"/>
                        </a:spcBef>
                        <a:spcAft>
                          <a:spcPts val="0"/>
                        </a:spcAft>
                        <a:buNone/>
                      </a:pPr>
                      <a:r>
                        <a:t/>
                      </a:r>
                      <a:endParaRPr>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u="none" cap="none" strike="noStrike">
                          <a:solidFill>
                            <a:schemeClr val="lt1"/>
                          </a:solidFill>
                          <a:latin typeface="Lato"/>
                          <a:ea typeface="Lato"/>
                          <a:cs typeface="Lato"/>
                          <a:sym typeface="Lato"/>
                        </a:rPr>
                        <a:t>STP</a:t>
                      </a:r>
                      <a:endParaRPr u="none" cap="none" strike="noStrike">
                        <a:solidFill>
                          <a:schemeClr val="lt1"/>
                        </a:solidFill>
                        <a:latin typeface="Lato"/>
                        <a:ea typeface="Lato"/>
                        <a:cs typeface="Lato"/>
                        <a:sym typeface="Lato"/>
                      </a:endParaRPr>
                    </a:p>
                  </a:txBody>
                  <a:tcPr marT="0" marB="0" marR="68575" marL="685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g12b69e3c286_0_318"/>
          <p:cNvSpPr txBox="1"/>
          <p:nvPr>
            <p:ph type="title"/>
          </p:nvPr>
        </p:nvSpPr>
        <p:spPr>
          <a:xfrm>
            <a:off x="457200" y="274638"/>
            <a:ext cx="8229600" cy="77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b="1" lang="en-US"/>
              <a:t>Contoh Hitungan STP atas Bunga</a:t>
            </a:r>
            <a:endParaRPr b="1"/>
          </a:p>
        </p:txBody>
      </p:sp>
      <p:sp>
        <p:nvSpPr>
          <p:cNvPr id="173" name="Google Shape;173;g12b69e3c286_0_318"/>
          <p:cNvSpPr/>
          <p:nvPr/>
        </p:nvSpPr>
        <p:spPr>
          <a:xfrm>
            <a:off x="539552" y="1196752"/>
            <a:ext cx="8208900" cy="2016300"/>
          </a:xfrm>
          <a:prstGeom prst="rect">
            <a:avLst/>
          </a:prstGeom>
          <a:solidFill>
            <a:schemeClr val="lt2"/>
          </a:solidFill>
          <a:ln cap="flat" cmpd="thickThin"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None/>
            </a:pPr>
            <a:r>
              <a:rPr lang="en-US" sz="1700">
                <a:solidFill>
                  <a:schemeClr val="dk1"/>
                </a:solidFill>
                <a:latin typeface="Lucida Sans"/>
                <a:ea typeface="Lucida Sans"/>
                <a:cs typeface="Lucida Sans"/>
                <a:sym typeface="Lucida Sans"/>
              </a:rPr>
              <a:t>Tahun Pajak 2021 kewajiban PPh Pasal 25 PT ABC sebesar Rp.200.000.000/bulan. Untuk Masa Mei 2021 PT ABC melakukan pembayaran PPh Pasal 25, pada tanggal 18 Juni 2021.  Tarif bunga yang ditetapkan Menteri Keuangan pada bulan Juni 2021 sebesar 0,95%. Maka besarnya STP yang harus diterbitkan sebesar :</a:t>
            </a:r>
            <a:endParaRPr sz="1700">
              <a:solidFill>
                <a:schemeClr val="dk1"/>
              </a:solidFill>
              <a:latin typeface="Lucida Sans"/>
              <a:ea typeface="Lucida Sans"/>
              <a:cs typeface="Lucida Sans"/>
              <a:sym typeface="Lucida Sans"/>
            </a:endParaRPr>
          </a:p>
          <a:p>
            <a:pPr indent="0" lvl="0" marL="0" marR="0" rtl="0" algn="just">
              <a:lnSpc>
                <a:spcPct val="100000"/>
              </a:lnSpc>
              <a:spcBef>
                <a:spcPts val="0"/>
              </a:spcBef>
              <a:spcAft>
                <a:spcPts val="0"/>
              </a:spcAft>
              <a:buNone/>
            </a:pPr>
            <a:r>
              <a:rPr lang="en-US" sz="1700">
                <a:solidFill>
                  <a:schemeClr val="dk1"/>
                </a:solidFill>
                <a:latin typeface="Lucida Sans"/>
                <a:ea typeface="Lucida Sans"/>
                <a:cs typeface="Lucida Sans"/>
                <a:sym typeface="Lucida Sans"/>
              </a:rPr>
              <a:t>0,95% x Rp 200.000.000,- = Rp 1.900.000,-</a:t>
            </a:r>
            <a:endParaRPr sz="1300"/>
          </a:p>
          <a:p>
            <a:pPr indent="0" lvl="0" marL="0" marR="0" rtl="0" algn="just">
              <a:lnSpc>
                <a:spcPct val="100000"/>
              </a:lnSpc>
              <a:spcBef>
                <a:spcPts val="0"/>
              </a:spcBef>
              <a:spcAft>
                <a:spcPts val="0"/>
              </a:spcAft>
              <a:buNone/>
            </a:pPr>
            <a:r>
              <a:rPr i="1" lang="en-US" sz="1100">
                <a:solidFill>
                  <a:srgbClr val="FF0000"/>
                </a:solidFill>
                <a:latin typeface="Lucida Sans"/>
                <a:ea typeface="Lucida Sans"/>
                <a:cs typeface="Lucida Sans"/>
                <a:sym typeface="Lucida Sans"/>
              </a:rPr>
              <a:t>*STP Pasal 9 (2a)</a:t>
            </a:r>
            <a:endParaRPr/>
          </a:p>
        </p:txBody>
      </p:sp>
      <p:sp>
        <p:nvSpPr>
          <p:cNvPr id="174" name="Google Shape;174;g12b69e3c286_0_318"/>
          <p:cNvSpPr/>
          <p:nvPr/>
        </p:nvSpPr>
        <p:spPr>
          <a:xfrm>
            <a:off x="539552" y="3429000"/>
            <a:ext cx="8208900" cy="2880300"/>
          </a:xfrm>
          <a:prstGeom prst="rect">
            <a:avLst/>
          </a:prstGeom>
          <a:solidFill>
            <a:schemeClr val="lt1"/>
          </a:solidFill>
          <a:ln cap="flat" cmpd="thickThin" w="38100">
            <a:solidFill>
              <a:schemeClr val="l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spcBef>
                <a:spcPts val="0"/>
              </a:spcBef>
              <a:spcAft>
                <a:spcPts val="0"/>
              </a:spcAft>
              <a:buNone/>
            </a:pPr>
            <a:r>
              <a:rPr lang="en-US" sz="1700">
                <a:solidFill>
                  <a:schemeClr val="dk1"/>
                </a:solidFill>
                <a:latin typeface="Lucida Sans"/>
                <a:ea typeface="Lucida Sans"/>
                <a:cs typeface="Lucida Sans"/>
                <a:sym typeface="Lucida Sans"/>
              </a:rPr>
              <a:t>SPT PPh Orang Pribadi tahun 2020 dengan status KB Rp3.000.000 dilaporkan tanggal 31 Maret 2021. Setelah dilakukan penelitian oleh AR terdapat salah hitung dan kurang bayar seharusnya adalah Rp4.000.000. Pada tanggal 19 Juni AR menerbitkan STP sebesar :</a:t>
            </a:r>
            <a:endParaRPr sz="1700">
              <a:solidFill>
                <a:schemeClr val="dk1"/>
              </a:solidFill>
              <a:latin typeface="Lucida Sans"/>
              <a:ea typeface="Lucida Sans"/>
              <a:cs typeface="Lucida Sans"/>
              <a:sym typeface="Lucida Sans"/>
            </a:endParaRPr>
          </a:p>
          <a:p>
            <a:pPr indent="0" lvl="0" marL="0" marR="0" rtl="0" algn="just">
              <a:spcBef>
                <a:spcPts val="0"/>
              </a:spcBef>
              <a:spcAft>
                <a:spcPts val="0"/>
              </a:spcAft>
              <a:buNone/>
            </a:pPr>
            <a:r>
              <a:t/>
            </a:r>
            <a:endParaRPr sz="1700">
              <a:solidFill>
                <a:schemeClr val="dk1"/>
              </a:solidFill>
              <a:latin typeface="Lucida Sans"/>
              <a:ea typeface="Lucida Sans"/>
              <a:cs typeface="Lucida Sans"/>
              <a:sym typeface="Lucida Sans"/>
            </a:endParaRPr>
          </a:p>
          <a:p>
            <a:pPr indent="0" lvl="0" marL="0" marR="0" rtl="0" algn="just">
              <a:spcBef>
                <a:spcPts val="0"/>
              </a:spcBef>
              <a:spcAft>
                <a:spcPts val="0"/>
              </a:spcAft>
              <a:buNone/>
            </a:pPr>
            <a:r>
              <a:rPr lang="en-US" sz="1700">
                <a:solidFill>
                  <a:schemeClr val="dk1"/>
                </a:solidFill>
                <a:latin typeface="Lucida Sans"/>
                <a:ea typeface="Lucida Sans"/>
                <a:cs typeface="Lucida Sans"/>
                <a:sym typeface="Lucida Sans"/>
              </a:rPr>
              <a:t>Pokok Pajak						: Rp 1.000.000,-</a:t>
            </a:r>
            <a:endParaRPr sz="1700">
              <a:solidFill>
                <a:schemeClr val="dk1"/>
              </a:solidFill>
              <a:latin typeface="Lucida Sans"/>
              <a:ea typeface="Lucida Sans"/>
              <a:cs typeface="Lucida Sans"/>
              <a:sym typeface="Lucida Sans"/>
            </a:endParaRPr>
          </a:p>
          <a:p>
            <a:pPr indent="0" lvl="0" marL="0" marR="0" rtl="0" algn="just">
              <a:spcBef>
                <a:spcPts val="0"/>
              </a:spcBef>
              <a:spcAft>
                <a:spcPts val="0"/>
              </a:spcAft>
              <a:buNone/>
            </a:pPr>
            <a:r>
              <a:rPr lang="en-US" sz="1700">
                <a:solidFill>
                  <a:schemeClr val="dk1"/>
                </a:solidFill>
                <a:latin typeface="Lucida Sans"/>
                <a:ea typeface="Lucida Sans"/>
                <a:cs typeface="Lucida Sans"/>
                <a:sym typeface="Lucida Sans"/>
              </a:rPr>
              <a:t>Sanksi Bunga:</a:t>
            </a:r>
            <a:endParaRPr sz="1700">
              <a:solidFill>
                <a:schemeClr val="dk1"/>
              </a:solidFill>
              <a:latin typeface="Lucida Sans"/>
              <a:ea typeface="Lucida Sans"/>
              <a:cs typeface="Lucida Sans"/>
              <a:sym typeface="Lucida Sans"/>
            </a:endParaRPr>
          </a:p>
          <a:p>
            <a:pPr indent="457200" lvl="0" marL="0" marR="0" rtl="0" algn="just">
              <a:spcBef>
                <a:spcPts val="0"/>
              </a:spcBef>
              <a:spcAft>
                <a:spcPts val="0"/>
              </a:spcAft>
              <a:buNone/>
            </a:pPr>
            <a:r>
              <a:rPr lang="en-US" sz="1700">
                <a:solidFill>
                  <a:schemeClr val="dk1"/>
                </a:solidFill>
                <a:latin typeface="Lucida Sans"/>
                <a:ea typeface="Lucida Sans"/>
                <a:cs typeface="Lucida Sans"/>
                <a:sym typeface="Lucida Sans"/>
              </a:rPr>
              <a:t>(3 x 0,95% x Rp 1.000.000,-)	: </a:t>
            </a:r>
            <a:r>
              <a:rPr lang="en-US" sz="1700" u="sng">
                <a:solidFill>
                  <a:schemeClr val="dk1"/>
                </a:solidFill>
                <a:latin typeface="Lucida Sans"/>
                <a:ea typeface="Lucida Sans"/>
                <a:cs typeface="Lucida Sans"/>
                <a:sym typeface="Lucida Sans"/>
              </a:rPr>
              <a:t>Rp      28.500,-</a:t>
            </a:r>
            <a:endParaRPr sz="1700" u="sng">
              <a:solidFill>
                <a:schemeClr val="dk1"/>
              </a:solidFill>
              <a:latin typeface="Lucida Sans"/>
              <a:ea typeface="Lucida Sans"/>
              <a:cs typeface="Lucida Sans"/>
              <a:sym typeface="Lucida Sans"/>
            </a:endParaRPr>
          </a:p>
          <a:p>
            <a:pPr indent="0" lvl="0" marL="0" marR="0" rtl="0" algn="just">
              <a:spcBef>
                <a:spcPts val="0"/>
              </a:spcBef>
              <a:spcAft>
                <a:spcPts val="0"/>
              </a:spcAft>
              <a:buNone/>
            </a:pPr>
            <a:r>
              <a:rPr lang="en-US" sz="1700">
                <a:solidFill>
                  <a:schemeClr val="dk1"/>
                </a:solidFill>
                <a:latin typeface="Lucida Sans"/>
                <a:ea typeface="Lucida Sans"/>
                <a:cs typeface="Lucida Sans"/>
                <a:sym typeface="Lucida Sans"/>
              </a:rPr>
              <a:t>Yang harus dibayarkan			: Rp 1.028.500,-</a:t>
            </a:r>
            <a:endParaRPr sz="1800">
              <a:solidFill>
                <a:schemeClr val="dk1"/>
              </a:solidFill>
              <a:latin typeface="Lucida Sans"/>
              <a:ea typeface="Lucida Sans"/>
              <a:cs typeface="Lucida Sans"/>
              <a:sym typeface="Lucida Sans"/>
            </a:endParaRPr>
          </a:p>
          <a:p>
            <a:pPr indent="0" lvl="0" marL="0" marR="0" rtl="0" algn="just">
              <a:spcBef>
                <a:spcPts val="0"/>
              </a:spcBef>
              <a:spcAft>
                <a:spcPts val="0"/>
              </a:spcAft>
              <a:buNone/>
            </a:pPr>
            <a:r>
              <a:t/>
            </a:r>
            <a:endParaRPr i="1" sz="1200">
              <a:solidFill>
                <a:srgbClr val="FF0000"/>
              </a:solidFill>
              <a:latin typeface="Lucida Sans"/>
              <a:ea typeface="Lucida Sans"/>
              <a:cs typeface="Lucida Sans"/>
              <a:sym typeface="Lucida Sans"/>
            </a:endParaRPr>
          </a:p>
          <a:p>
            <a:pPr indent="0" lvl="0" marL="0" marR="0" rtl="0" algn="just">
              <a:spcBef>
                <a:spcPts val="0"/>
              </a:spcBef>
              <a:spcAft>
                <a:spcPts val="0"/>
              </a:spcAft>
              <a:buNone/>
            </a:pPr>
            <a:r>
              <a:rPr i="1" lang="en-US" sz="1200">
                <a:solidFill>
                  <a:srgbClr val="FF0000"/>
                </a:solidFill>
                <a:latin typeface="Lucida Sans"/>
                <a:ea typeface="Lucida Sans"/>
                <a:cs typeface="Lucida Sans"/>
                <a:sym typeface="Lucida Sans"/>
              </a:rPr>
              <a:t>*STP Pasal 14 (3)</a:t>
            </a:r>
            <a:endParaRPr sz="1200">
              <a:solidFill>
                <a:schemeClr val="dk1"/>
              </a:solidFill>
              <a:latin typeface="Lucida Sans"/>
              <a:ea typeface="Lucida Sans"/>
              <a:cs typeface="Lucida Sans"/>
              <a:sym typeface="Lucida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g12b69e3c286_0_324"/>
          <p:cNvSpPr txBox="1"/>
          <p:nvPr>
            <p:ph type="title"/>
          </p:nvPr>
        </p:nvSpPr>
        <p:spPr>
          <a:xfrm>
            <a:off x="457200" y="274638"/>
            <a:ext cx="8229600" cy="77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lang="en-US"/>
              <a:t>Contoh Hitungan STP atas Bunga</a:t>
            </a:r>
            <a:endParaRPr/>
          </a:p>
        </p:txBody>
      </p:sp>
      <p:sp>
        <p:nvSpPr>
          <p:cNvPr id="180" name="Google Shape;180;g12b69e3c286_0_324"/>
          <p:cNvSpPr/>
          <p:nvPr/>
        </p:nvSpPr>
        <p:spPr>
          <a:xfrm>
            <a:off x="251520" y="1052736"/>
            <a:ext cx="8640900" cy="4805100"/>
          </a:xfrm>
          <a:prstGeom prst="rect">
            <a:avLst/>
          </a:prstGeom>
          <a:solidFill>
            <a:schemeClr val="accent1"/>
          </a:solidFill>
          <a:ln cap="flat" cmpd="thickThin" w="3810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spcBef>
                <a:spcPts val="0"/>
              </a:spcBef>
              <a:spcAft>
                <a:spcPts val="0"/>
              </a:spcAft>
              <a:buNone/>
            </a:pPr>
            <a:r>
              <a:rPr lang="en-US" sz="1800">
                <a:solidFill>
                  <a:schemeClr val="dk1"/>
                </a:solidFill>
                <a:latin typeface="Lucida Sans"/>
                <a:ea typeface="Lucida Sans"/>
                <a:cs typeface="Lucida Sans"/>
                <a:sym typeface="Lucida Sans"/>
              </a:rPr>
              <a:t>Jumlah pajak yang masih harus dibayar berdasarkan Surat Ketetapan Pajak Kurang Bayar sebesar Rp 10.000.000,00 yang diterbitkan tanggal 7 Oktober 2021, dengan batas akhir pelunasan tanggal 6 November 2021. Jumlah pembayaran sampai dengan tanggal 6 November 2021 Rp 6.000.000,00. Pada tanggal 1 Desember 2021 diterbitkan Surat Tagihan Pajak dengan perhitungan sebagai berikut:</a:t>
            </a:r>
            <a:endParaRPr sz="1800">
              <a:solidFill>
                <a:schemeClr val="dk1"/>
              </a:solidFill>
              <a:latin typeface="Lucida Sans"/>
              <a:ea typeface="Lucida Sans"/>
              <a:cs typeface="Lucida Sans"/>
              <a:sym typeface="Lucida Sans"/>
            </a:endParaRPr>
          </a:p>
          <a:p>
            <a:pPr indent="0" lvl="0" marL="0" marR="0" rtl="0" algn="just">
              <a:spcBef>
                <a:spcPts val="0"/>
              </a:spcBef>
              <a:spcAft>
                <a:spcPts val="0"/>
              </a:spcAft>
              <a:buNone/>
            </a:pPr>
            <a:r>
              <a:t/>
            </a:r>
            <a:endParaRPr sz="1800">
              <a:solidFill>
                <a:schemeClr val="dk1"/>
              </a:solidFill>
              <a:latin typeface="Lucida Sans"/>
              <a:ea typeface="Lucida Sans"/>
              <a:cs typeface="Lucida Sans"/>
              <a:sym typeface="Lucida Sans"/>
            </a:endParaRPr>
          </a:p>
          <a:p>
            <a:pPr indent="0" lvl="0" marL="0" marR="0" rtl="0" algn="just">
              <a:spcBef>
                <a:spcPts val="0"/>
              </a:spcBef>
              <a:spcAft>
                <a:spcPts val="0"/>
              </a:spcAft>
              <a:buNone/>
            </a:pPr>
            <a:r>
              <a:rPr lang="en-US" sz="1800">
                <a:solidFill>
                  <a:schemeClr val="dk1"/>
                </a:solidFill>
                <a:latin typeface="Lucida Sans"/>
                <a:ea typeface="Lucida Sans"/>
                <a:cs typeface="Lucida Sans"/>
                <a:sym typeface="Lucida Sans"/>
              </a:rPr>
              <a:t>Pajak yang masih harus dibayar		= Rp 10.000.000,00</a:t>
            </a:r>
            <a:endParaRPr sz="1800">
              <a:solidFill>
                <a:schemeClr val="dk1"/>
              </a:solidFill>
              <a:latin typeface="Lucida Sans"/>
              <a:ea typeface="Lucida Sans"/>
              <a:cs typeface="Lucida Sans"/>
              <a:sym typeface="Lucida Sans"/>
            </a:endParaRPr>
          </a:p>
          <a:p>
            <a:pPr indent="0" lvl="0" marL="0" marR="0" rtl="0" algn="just">
              <a:spcBef>
                <a:spcPts val="0"/>
              </a:spcBef>
              <a:spcAft>
                <a:spcPts val="0"/>
              </a:spcAft>
              <a:buNone/>
            </a:pPr>
            <a:r>
              <a:t/>
            </a:r>
            <a:endParaRPr sz="1800">
              <a:solidFill>
                <a:schemeClr val="dk1"/>
              </a:solidFill>
              <a:latin typeface="Lucida Sans"/>
              <a:ea typeface="Lucida Sans"/>
              <a:cs typeface="Lucida Sans"/>
              <a:sym typeface="Lucida Sans"/>
            </a:endParaRPr>
          </a:p>
          <a:p>
            <a:pPr indent="0" lvl="0" marL="0" marR="0" rtl="0" algn="just">
              <a:spcBef>
                <a:spcPts val="0"/>
              </a:spcBef>
              <a:spcAft>
                <a:spcPts val="0"/>
              </a:spcAft>
              <a:buNone/>
            </a:pPr>
            <a:r>
              <a:rPr lang="en-US" sz="1800">
                <a:solidFill>
                  <a:schemeClr val="dk1"/>
                </a:solidFill>
                <a:latin typeface="Lucida Sans"/>
                <a:ea typeface="Lucida Sans"/>
                <a:cs typeface="Lucida Sans"/>
                <a:sym typeface="Lucida Sans"/>
              </a:rPr>
              <a:t>Dibayar s.d jatuh tempo pelunasan	= </a:t>
            </a:r>
            <a:r>
              <a:rPr lang="en-US" sz="1800" u="sng">
                <a:solidFill>
                  <a:schemeClr val="dk1"/>
                </a:solidFill>
                <a:latin typeface="Lucida Sans"/>
                <a:ea typeface="Lucida Sans"/>
                <a:cs typeface="Lucida Sans"/>
                <a:sym typeface="Lucida Sans"/>
              </a:rPr>
              <a:t>Rp   6.000.000,00 </a:t>
            </a:r>
            <a:r>
              <a:rPr lang="en-US" sz="1800">
                <a:solidFill>
                  <a:schemeClr val="dk1"/>
                </a:solidFill>
                <a:latin typeface="Lucida Sans"/>
                <a:ea typeface="Lucida Sans"/>
                <a:cs typeface="Lucida Sans"/>
                <a:sym typeface="Lucida Sans"/>
              </a:rPr>
              <a:t>(-)</a:t>
            </a:r>
            <a:endParaRPr sz="1800">
              <a:solidFill>
                <a:schemeClr val="dk1"/>
              </a:solidFill>
              <a:latin typeface="Lucida Sans"/>
              <a:ea typeface="Lucida Sans"/>
              <a:cs typeface="Lucida Sans"/>
              <a:sym typeface="Lucida Sans"/>
            </a:endParaRPr>
          </a:p>
          <a:p>
            <a:pPr indent="0" lvl="0" marL="0" marR="0" rtl="0" algn="just">
              <a:spcBef>
                <a:spcPts val="0"/>
              </a:spcBef>
              <a:spcAft>
                <a:spcPts val="0"/>
              </a:spcAft>
              <a:buNone/>
            </a:pPr>
            <a:r>
              <a:t/>
            </a:r>
            <a:endParaRPr sz="1800">
              <a:solidFill>
                <a:schemeClr val="dk1"/>
              </a:solidFill>
              <a:latin typeface="Lucida Sans"/>
              <a:ea typeface="Lucida Sans"/>
              <a:cs typeface="Lucida Sans"/>
              <a:sym typeface="Lucida Sans"/>
            </a:endParaRPr>
          </a:p>
          <a:p>
            <a:pPr indent="0" lvl="0" marL="0" marR="0" rtl="0" algn="just">
              <a:spcBef>
                <a:spcPts val="0"/>
              </a:spcBef>
              <a:spcAft>
                <a:spcPts val="0"/>
              </a:spcAft>
              <a:buNone/>
            </a:pPr>
            <a:r>
              <a:rPr lang="en-US" sz="1800">
                <a:solidFill>
                  <a:schemeClr val="dk1"/>
                </a:solidFill>
                <a:latin typeface="Lucida Sans"/>
                <a:ea typeface="Lucida Sans"/>
                <a:cs typeface="Lucida Sans"/>
                <a:sym typeface="Lucida Sans"/>
              </a:rPr>
              <a:t>Kurang dibayar						= Rp   4.000.000,00</a:t>
            </a:r>
            <a:endParaRPr sz="1800">
              <a:solidFill>
                <a:schemeClr val="dk1"/>
              </a:solidFill>
              <a:latin typeface="Lucida Sans"/>
              <a:ea typeface="Lucida Sans"/>
              <a:cs typeface="Lucida Sans"/>
              <a:sym typeface="Lucida Sans"/>
            </a:endParaRPr>
          </a:p>
          <a:p>
            <a:pPr indent="0" lvl="0" marL="0" marR="0" rtl="0" algn="just">
              <a:spcBef>
                <a:spcPts val="0"/>
              </a:spcBef>
              <a:spcAft>
                <a:spcPts val="0"/>
              </a:spcAft>
              <a:buNone/>
            </a:pPr>
            <a:r>
              <a:t/>
            </a:r>
            <a:endParaRPr sz="1800">
              <a:solidFill>
                <a:schemeClr val="dk1"/>
              </a:solidFill>
              <a:latin typeface="Lucida Sans"/>
              <a:ea typeface="Lucida Sans"/>
              <a:cs typeface="Lucida Sans"/>
              <a:sym typeface="Lucida Sans"/>
            </a:endParaRPr>
          </a:p>
          <a:p>
            <a:pPr indent="0" lvl="0" marL="0" marR="0" rtl="0" algn="just">
              <a:spcBef>
                <a:spcPts val="0"/>
              </a:spcBef>
              <a:spcAft>
                <a:spcPts val="0"/>
              </a:spcAft>
              <a:buNone/>
            </a:pPr>
            <a:r>
              <a:rPr lang="en-US" sz="1800">
                <a:solidFill>
                  <a:schemeClr val="dk1"/>
                </a:solidFill>
                <a:latin typeface="Lucida Sans"/>
                <a:ea typeface="Lucida Sans"/>
                <a:cs typeface="Lucida Sans"/>
                <a:sym typeface="Lucida Sans"/>
              </a:rPr>
              <a:t>Bunga 1 (satu) bulan </a:t>
            </a:r>
            <a:endParaRPr sz="1800">
              <a:solidFill>
                <a:schemeClr val="dk1"/>
              </a:solidFill>
              <a:latin typeface="Lucida Sans"/>
              <a:ea typeface="Lucida Sans"/>
              <a:cs typeface="Lucida Sans"/>
              <a:sym typeface="Lucida Sans"/>
            </a:endParaRPr>
          </a:p>
          <a:p>
            <a:pPr indent="457200" lvl="0" marL="0" marR="0" rtl="0" algn="just">
              <a:spcBef>
                <a:spcPts val="0"/>
              </a:spcBef>
              <a:spcAft>
                <a:spcPts val="0"/>
              </a:spcAft>
              <a:buNone/>
            </a:pPr>
            <a:r>
              <a:rPr lang="en-US" sz="1800">
                <a:solidFill>
                  <a:schemeClr val="dk1"/>
                </a:solidFill>
                <a:latin typeface="Lucida Sans"/>
                <a:ea typeface="Lucida Sans"/>
                <a:cs typeface="Lucida Sans"/>
                <a:sym typeface="Lucida Sans"/>
              </a:rPr>
              <a:t>(1 x 0,5% x Rp4.000.000,00) 	= Rp        20.000,00</a:t>
            </a:r>
            <a:endParaRPr sz="1800">
              <a:solidFill>
                <a:schemeClr val="dk1"/>
              </a:solidFill>
              <a:latin typeface="Lucida Sans"/>
              <a:ea typeface="Lucida Sans"/>
              <a:cs typeface="Lucida Sans"/>
              <a:sym typeface="Lucida Sans"/>
            </a:endParaRPr>
          </a:p>
          <a:p>
            <a:pPr indent="0" lvl="0" marL="0" marR="0" rtl="0" algn="just">
              <a:spcBef>
                <a:spcPts val="0"/>
              </a:spcBef>
              <a:spcAft>
                <a:spcPts val="0"/>
              </a:spcAft>
              <a:buNone/>
            </a:pPr>
            <a:r>
              <a:t/>
            </a:r>
            <a:endParaRPr sz="1800">
              <a:solidFill>
                <a:schemeClr val="dk1"/>
              </a:solidFill>
              <a:latin typeface="Lucida Sans"/>
              <a:ea typeface="Lucida Sans"/>
              <a:cs typeface="Lucida Sans"/>
              <a:sym typeface="Lucida Sans"/>
            </a:endParaRPr>
          </a:p>
          <a:p>
            <a:pPr indent="0" lvl="0" marL="0" marR="0" rtl="0" algn="just">
              <a:spcBef>
                <a:spcPts val="0"/>
              </a:spcBef>
              <a:spcAft>
                <a:spcPts val="0"/>
              </a:spcAft>
              <a:buNone/>
            </a:pPr>
            <a:r>
              <a:rPr lang="en-US" sz="1200">
                <a:solidFill>
                  <a:schemeClr val="lt1"/>
                </a:solidFill>
                <a:latin typeface="Lucida Sans"/>
                <a:ea typeface="Lucida Sans"/>
                <a:cs typeface="Lucida Sans"/>
                <a:sym typeface="Lucida Sans"/>
              </a:rPr>
              <a:t>* STP Pasal 19 (1)</a:t>
            </a:r>
            <a:endParaRPr sz="1200">
              <a:solidFill>
                <a:schemeClr val="lt1"/>
              </a:solidFill>
              <a:latin typeface="Lucida Sans"/>
              <a:ea typeface="Lucida Sans"/>
              <a:cs typeface="Lucida Sans"/>
              <a:sym typeface="Lucida Sans"/>
            </a:endParaRPr>
          </a:p>
          <a:p>
            <a:pPr indent="0" lvl="0" marL="0" marR="0" rtl="0" algn="just">
              <a:spcBef>
                <a:spcPts val="0"/>
              </a:spcBef>
              <a:spcAft>
                <a:spcPts val="0"/>
              </a:spcAft>
              <a:buNone/>
            </a:pPr>
            <a:r>
              <a:rPr lang="en-US" sz="1200">
                <a:solidFill>
                  <a:schemeClr val="lt1"/>
                </a:solidFill>
                <a:latin typeface="Lucida Sans"/>
                <a:ea typeface="Lucida Sans"/>
                <a:cs typeface="Lucida Sans"/>
                <a:sym typeface="Lucida Sans"/>
              </a:rPr>
              <a:t>* Tarif bunga perbulan masa Desember 2021 adalah 0,50%</a:t>
            </a:r>
            <a:endParaRPr sz="1200">
              <a:solidFill>
                <a:schemeClr val="lt1"/>
              </a:solidFill>
              <a:latin typeface="Lucida Sans"/>
              <a:ea typeface="Lucida Sans"/>
              <a:cs typeface="Lucida Sans"/>
              <a:sym typeface="Lucida Sans"/>
            </a:endParaRPr>
          </a:p>
        </p:txBody>
      </p:sp>
      <p:sp>
        <p:nvSpPr>
          <p:cNvPr id="181" name="Google Shape;181;g12b69e3c286_0_324">
            <a:hlinkClick action="ppaction://hlinksldjump" r:id="rId3"/>
          </p:cNvPr>
          <p:cNvSpPr/>
          <p:nvPr/>
        </p:nvSpPr>
        <p:spPr>
          <a:xfrm>
            <a:off x="7500958" y="6143644"/>
            <a:ext cx="1000200" cy="714300"/>
          </a:xfrm>
          <a:prstGeom prst="rightArrow">
            <a:avLst>
              <a:gd fmla="val 50000" name="adj1"/>
              <a:gd fmla="val 50000" name="adj2"/>
            </a:avLst>
          </a:prstGeom>
          <a:solidFill>
            <a:schemeClr val="accent1"/>
          </a:solidFill>
          <a:ln cap="flat" cmpd="thickThin" w="55000">
            <a:solidFill>
              <a:srgbClr val="20768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Lucida Sans"/>
                <a:ea typeface="Lucida Sans"/>
                <a:cs typeface="Lucida Sans"/>
                <a:sym typeface="Lucida Sans"/>
              </a:rPr>
              <a:t>back</a:t>
            </a:r>
            <a:endParaRPr sz="1800">
              <a:solidFill>
                <a:schemeClr val="lt1"/>
              </a:solidFill>
              <a:latin typeface="Lucida Sans"/>
              <a:ea typeface="Lucida Sans"/>
              <a:cs typeface="Lucida Sans"/>
              <a:sym typeface="Lucida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g12b69e3c286_0_330"/>
          <p:cNvSpPr txBox="1"/>
          <p:nvPr>
            <p:ph idx="1" type="body"/>
          </p:nvPr>
        </p:nvSpPr>
        <p:spPr>
          <a:xfrm>
            <a:off x="428596" y="1214422"/>
            <a:ext cx="8229600" cy="4526100"/>
          </a:xfrm>
          <a:prstGeom prst="rect">
            <a:avLst/>
          </a:prstGeom>
          <a:noFill/>
          <a:ln>
            <a:noFill/>
          </a:ln>
        </p:spPr>
        <p:txBody>
          <a:bodyPr anchorCtr="0" anchor="t" bIns="45700" lIns="91425" spcFirstLastPara="1" rIns="91425" wrap="square" tIns="45700">
            <a:normAutofit/>
          </a:bodyPr>
          <a:lstStyle/>
          <a:p>
            <a:pPr indent="0" lvl="0" marL="0" rtl="0" algn="just">
              <a:spcBef>
                <a:spcPts val="0"/>
              </a:spcBef>
              <a:spcAft>
                <a:spcPts val="0"/>
              </a:spcAft>
              <a:buNone/>
            </a:pPr>
            <a:r>
              <a:rPr lang="en-US" sz="1900"/>
              <a:t>PT. Tejo telah melaporkan SPT Masa PPN November 2012 pada tanggal 20 Desember 2012 dengan nilai kurang bayar sebesar Rp34.300.000,-. Di bulan  September 2015, PT. Tejo melakukan pembetulan SPT PPN November 2012 karena terdapat penjualan/penyerahaan yang belum dilaporkan sehingga SPT PPN Masa November 2012 menyebabkan kurang bayar bertambah menjadi Rp37.200.00,- dan atas kurang bayar telah disetor pada tanggal 11 September 2015. Atas kejadian tersebut, apa yang diterbitkan oleh KPP dimana PT. Tejo terdaftar!</a:t>
            </a:r>
            <a:endParaRPr sz="1900"/>
          </a:p>
        </p:txBody>
      </p:sp>
      <p:sp>
        <p:nvSpPr>
          <p:cNvPr id="187" name="Google Shape;187;g12b69e3c286_0_330"/>
          <p:cNvSpPr txBox="1"/>
          <p:nvPr>
            <p:ph type="title"/>
          </p:nvPr>
        </p:nvSpPr>
        <p:spPr>
          <a:xfrm>
            <a:off x="457200" y="274638"/>
            <a:ext cx="8229600" cy="77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b="1" lang="en-US"/>
              <a:t>Hitung STP atas Bunga dibawah ini!</a:t>
            </a:r>
            <a:endParaRPr b="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g12b69e3c286_0_335"/>
          <p:cNvSpPr/>
          <p:nvPr/>
        </p:nvSpPr>
        <p:spPr>
          <a:xfrm>
            <a:off x="0" y="0"/>
            <a:ext cx="1263600" cy="338700"/>
          </a:xfrm>
          <a:prstGeom prst="rect">
            <a:avLst/>
          </a:prstGeom>
          <a:noFill/>
          <a:ln>
            <a:noFill/>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1600"/>
              <a:buFont typeface="Arial"/>
              <a:buNone/>
            </a:pPr>
            <a:r>
              <a:rPr b="1" i="0" lang="en-US" sz="1600" u="sng" cap="none" strike="noStrike">
                <a:solidFill>
                  <a:schemeClr val="dk1"/>
                </a:solidFill>
                <a:latin typeface="Arial"/>
                <a:ea typeface="Arial"/>
                <a:cs typeface="Arial"/>
                <a:sym typeface="Arial"/>
              </a:rPr>
              <a:t>KENAIKAN</a:t>
            </a:r>
            <a:endParaRPr b="0" i="0" sz="1600" u="none" cap="none" strike="noStrike">
              <a:solidFill>
                <a:schemeClr val="dk1"/>
              </a:solidFill>
              <a:latin typeface="Arial"/>
              <a:ea typeface="Arial"/>
              <a:cs typeface="Arial"/>
              <a:sym typeface="Arial"/>
            </a:endParaRPr>
          </a:p>
        </p:txBody>
      </p:sp>
      <p:graphicFrame>
        <p:nvGraphicFramePr>
          <p:cNvPr id="193" name="Google Shape;193;g12b69e3c286_0_335"/>
          <p:cNvGraphicFramePr/>
          <p:nvPr/>
        </p:nvGraphicFramePr>
        <p:xfrm>
          <a:off x="179512" y="942255"/>
          <a:ext cx="3000000" cy="3000000"/>
        </p:xfrm>
        <a:graphic>
          <a:graphicData uri="http://schemas.openxmlformats.org/drawingml/2006/table">
            <a:tbl>
              <a:tblPr>
                <a:noFill/>
                <a:tableStyleId>{FCBDE4F7-31B9-491C-9FFC-B0EC44962FFD}</a:tableStyleId>
              </a:tblPr>
              <a:tblGrid>
                <a:gridCol w="389675"/>
                <a:gridCol w="3897700"/>
                <a:gridCol w="1272125"/>
                <a:gridCol w="2250275"/>
                <a:gridCol w="903200"/>
              </a:tblGrid>
              <a:tr h="530725">
                <a:tc>
                  <a:txBody>
                    <a:bodyPr/>
                    <a:lstStyle/>
                    <a:p>
                      <a:pPr indent="0" lvl="0" marL="0" marR="0" rtl="0" algn="ctr">
                        <a:lnSpc>
                          <a:spcPct val="115000"/>
                        </a:lnSpc>
                        <a:spcBef>
                          <a:spcPts val="0"/>
                        </a:spcBef>
                        <a:spcAft>
                          <a:spcPts val="0"/>
                        </a:spcAft>
                        <a:buNone/>
                      </a:pPr>
                      <a:r>
                        <a:rPr b="1" lang="en-US" sz="1600" u="none" cap="none" strike="noStrike">
                          <a:solidFill>
                            <a:schemeClr val="lt1"/>
                          </a:solidFill>
                          <a:latin typeface="Lato"/>
                          <a:ea typeface="Lato"/>
                          <a:cs typeface="Lato"/>
                          <a:sym typeface="Lato"/>
                        </a:rPr>
                        <a:t>No</a:t>
                      </a:r>
                      <a:r>
                        <a:rPr lang="en-US" sz="1600" u="none" cap="none" strike="noStrike">
                          <a:solidFill>
                            <a:schemeClr val="lt1"/>
                          </a:solidFill>
                          <a:latin typeface="Lato"/>
                          <a:ea typeface="Lato"/>
                          <a:cs typeface="Lato"/>
                          <a:sym typeface="Lato"/>
                        </a:rPr>
                        <a:t> </a:t>
                      </a:r>
                      <a:endParaRPr sz="16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b="1" lang="en-US" sz="1600" u="none" cap="none" strike="noStrike">
                          <a:solidFill>
                            <a:schemeClr val="lt1"/>
                          </a:solidFill>
                          <a:latin typeface="Lato"/>
                          <a:ea typeface="Lato"/>
                          <a:cs typeface="Lato"/>
                          <a:sym typeface="Lato"/>
                        </a:rPr>
                        <a:t>Sanksi</a:t>
                      </a:r>
                      <a:r>
                        <a:rPr b="1" lang="en-US" sz="1600">
                          <a:solidFill>
                            <a:schemeClr val="lt1"/>
                          </a:solidFill>
                          <a:latin typeface="Lato"/>
                          <a:ea typeface="Lato"/>
                          <a:cs typeface="Lato"/>
                          <a:sym typeface="Lato"/>
                        </a:rPr>
                        <a:t> </a:t>
                      </a:r>
                      <a:r>
                        <a:rPr b="1" lang="en-US" sz="1600" u="none" cap="none" strike="noStrike">
                          <a:solidFill>
                            <a:schemeClr val="lt1"/>
                          </a:solidFill>
                          <a:latin typeface="Lato"/>
                          <a:ea typeface="Lato"/>
                          <a:cs typeface="Lato"/>
                          <a:sym typeface="Lato"/>
                        </a:rPr>
                        <a:t>Atas</a:t>
                      </a:r>
                      <a:r>
                        <a:rPr lang="en-US" sz="1600" u="none" cap="none" strike="noStrike">
                          <a:solidFill>
                            <a:schemeClr val="lt1"/>
                          </a:solidFill>
                          <a:latin typeface="Lato"/>
                          <a:ea typeface="Lato"/>
                          <a:cs typeface="Lato"/>
                          <a:sym typeface="Lato"/>
                        </a:rPr>
                        <a:t> </a:t>
                      </a:r>
                      <a:endParaRPr sz="16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b="1" lang="en-US" sz="1600" u="none" cap="none" strike="noStrike">
                          <a:solidFill>
                            <a:schemeClr val="lt1"/>
                          </a:solidFill>
                          <a:latin typeface="Lato"/>
                          <a:ea typeface="Lato"/>
                          <a:cs typeface="Lato"/>
                          <a:sym typeface="Lato"/>
                        </a:rPr>
                        <a:t>Dasar Hukum</a:t>
                      </a:r>
                      <a:r>
                        <a:rPr lang="en-US" sz="1600" u="none" cap="none" strike="noStrike">
                          <a:solidFill>
                            <a:schemeClr val="lt1"/>
                          </a:solidFill>
                          <a:latin typeface="Lato"/>
                          <a:ea typeface="Lato"/>
                          <a:cs typeface="Lato"/>
                          <a:sym typeface="Lato"/>
                        </a:rPr>
                        <a:t> </a:t>
                      </a:r>
                      <a:endParaRPr sz="16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b="1" lang="en-US" sz="1600" u="none" cap="none" strike="noStrike">
                          <a:solidFill>
                            <a:schemeClr val="lt1"/>
                          </a:solidFill>
                          <a:latin typeface="Lato"/>
                          <a:ea typeface="Lato"/>
                          <a:cs typeface="Lato"/>
                          <a:sym typeface="Lato"/>
                        </a:rPr>
                        <a:t>Dasar Perhitungan</a:t>
                      </a:r>
                      <a:r>
                        <a:rPr lang="en-US" sz="1600" u="none" cap="none" strike="noStrike">
                          <a:solidFill>
                            <a:schemeClr val="lt1"/>
                          </a:solidFill>
                          <a:latin typeface="Lato"/>
                          <a:ea typeface="Lato"/>
                          <a:cs typeface="Lato"/>
                          <a:sym typeface="Lato"/>
                        </a:rPr>
                        <a:t> </a:t>
                      </a:r>
                      <a:endParaRPr sz="16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b="1" lang="en-US" sz="1600" u="none" cap="none" strike="noStrike">
                          <a:solidFill>
                            <a:schemeClr val="lt1"/>
                          </a:solidFill>
                          <a:latin typeface="Lato"/>
                          <a:ea typeface="Lato"/>
                          <a:cs typeface="Lato"/>
                          <a:sym typeface="Lato"/>
                        </a:rPr>
                        <a:t>Produk Hukum</a:t>
                      </a:r>
                      <a:r>
                        <a:rPr lang="en-US" sz="1600" u="none" cap="none" strike="noStrike">
                          <a:solidFill>
                            <a:schemeClr val="lt1"/>
                          </a:solidFill>
                          <a:latin typeface="Lato"/>
                          <a:ea typeface="Lato"/>
                          <a:cs typeface="Lato"/>
                          <a:sym typeface="Lato"/>
                        </a:rPr>
                        <a:t> </a:t>
                      </a:r>
                      <a:endParaRPr sz="16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530725">
                <a:tc rowSpan="3">
                  <a:txBody>
                    <a:bodyPr/>
                    <a:lstStyle/>
                    <a:p>
                      <a:pPr indent="0" lvl="0" marL="0" marR="0" rtl="0" algn="l">
                        <a:lnSpc>
                          <a:spcPct val="115000"/>
                        </a:lnSpc>
                        <a:spcBef>
                          <a:spcPts val="0"/>
                        </a:spcBef>
                        <a:spcAft>
                          <a:spcPts val="0"/>
                        </a:spcAft>
                        <a:buNone/>
                      </a:pPr>
                      <a:r>
                        <a:rPr lang="en-US" sz="1500" u="none" cap="none" strike="noStrike">
                          <a:solidFill>
                            <a:schemeClr val="lt1"/>
                          </a:solidFill>
                          <a:latin typeface="Lato"/>
                          <a:ea typeface="Lato"/>
                          <a:cs typeface="Lato"/>
                          <a:sym typeface="Lato"/>
                        </a:rPr>
                        <a:t>1. </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209550" lvl="0" marL="285750" marR="0" rtl="0" algn="just">
                        <a:lnSpc>
                          <a:spcPct val="115000"/>
                        </a:lnSpc>
                        <a:spcBef>
                          <a:spcPts val="0"/>
                        </a:spcBef>
                        <a:spcAft>
                          <a:spcPts val="0"/>
                        </a:spcAft>
                        <a:buClr>
                          <a:schemeClr val="lt1"/>
                        </a:buClr>
                        <a:buSzPts val="1500"/>
                        <a:buFont typeface="Lato"/>
                        <a:buChar char="●"/>
                      </a:pPr>
                      <a:r>
                        <a:rPr lang="en-US" sz="1500" u="none" cap="none" strike="noStrike">
                          <a:solidFill>
                            <a:schemeClr val="lt1"/>
                          </a:solidFill>
                          <a:latin typeface="Lato"/>
                          <a:ea typeface="Lato"/>
                          <a:cs typeface="Lato"/>
                          <a:sym typeface="Lato"/>
                        </a:rPr>
                        <a:t>SPT tidak disampaikan pada waktunya walaupun telah ditegur </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rowSpan="3">
                  <a:txBody>
                    <a:bodyPr/>
                    <a:lstStyle/>
                    <a:p>
                      <a:pPr indent="0" lvl="0" marL="0" marR="0" rtl="0" algn="ctr">
                        <a:lnSpc>
                          <a:spcPct val="115000"/>
                        </a:lnSpc>
                        <a:spcBef>
                          <a:spcPts val="0"/>
                        </a:spcBef>
                        <a:spcAft>
                          <a:spcPts val="0"/>
                        </a:spcAft>
                        <a:buNone/>
                      </a:pPr>
                      <a:r>
                        <a:rPr lang="en-US" sz="1500" u="none" cap="none" strike="noStrike">
                          <a:solidFill>
                            <a:schemeClr val="lt1"/>
                          </a:solidFill>
                          <a:latin typeface="Lato"/>
                          <a:ea typeface="Lato"/>
                          <a:cs typeface="Lato"/>
                          <a:sym typeface="Lato"/>
                        </a:rPr>
                        <a:t>Ps. 13 ayat (3)</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rowSpan="3">
                  <a:txBody>
                    <a:bodyPr/>
                    <a:lstStyle/>
                    <a:p>
                      <a:pPr indent="-336550" lvl="0" marL="342900" marR="0" rtl="0" algn="just">
                        <a:lnSpc>
                          <a:spcPct val="115000"/>
                        </a:lnSpc>
                        <a:spcBef>
                          <a:spcPts val="0"/>
                        </a:spcBef>
                        <a:spcAft>
                          <a:spcPts val="0"/>
                        </a:spcAft>
                        <a:buClr>
                          <a:schemeClr val="lt1"/>
                        </a:buClr>
                        <a:buSzPts val="1500"/>
                        <a:buFont typeface="Lato"/>
                        <a:buChar char="∙"/>
                      </a:pPr>
                      <a:r>
                        <a:rPr lang="en-US" sz="1500">
                          <a:solidFill>
                            <a:schemeClr val="lt1"/>
                          </a:solidFill>
                          <a:latin typeface="Lato"/>
                          <a:ea typeface="Lato"/>
                          <a:cs typeface="Lato"/>
                          <a:sym typeface="Lato"/>
                        </a:rPr>
                        <a:t>75</a:t>
                      </a:r>
                      <a:r>
                        <a:rPr lang="en-US" sz="1500" u="none" cap="none" strike="noStrike">
                          <a:solidFill>
                            <a:schemeClr val="lt1"/>
                          </a:solidFill>
                          <a:latin typeface="Lato"/>
                          <a:ea typeface="Lato"/>
                          <a:cs typeface="Lato"/>
                          <a:sym typeface="Lato"/>
                        </a:rPr>
                        <a:t>% dari pajak yang tidak atau kurang dibayar </a:t>
                      </a:r>
                      <a:endParaRPr sz="1500" u="none" cap="none" strike="noStrike">
                        <a:solidFill>
                          <a:schemeClr val="lt1"/>
                        </a:solidFill>
                        <a:latin typeface="Lato"/>
                        <a:ea typeface="Lato"/>
                        <a:cs typeface="Lato"/>
                        <a:sym typeface="Lato"/>
                      </a:endParaRPr>
                    </a:p>
                    <a:p>
                      <a:pPr indent="-336550" lvl="0" marL="342900" marR="0" rtl="0" algn="just">
                        <a:lnSpc>
                          <a:spcPct val="115000"/>
                        </a:lnSpc>
                        <a:spcBef>
                          <a:spcPts val="1000"/>
                        </a:spcBef>
                        <a:spcAft>
                          <a:spcPts val="0"/>
                        </a:spcAft>
                        <a:buClr>
                          <a:schemeClr val="lt1"/>
                        </a:buClr>
                        <a:buSzPts val="1500"/>
                        <a:buFont typeface="Lato"/>
                        <a:buChar char="∙"/>
                      </a:pPr>
                      <a:r>
                        <a:rPr lang="en-US" sz="1500">
                          <a:solidFill>
                            <a:schemeClr val="lt1"/>
                          </a:solidFill>
                          <a:latin typeface="Lato"/>
                          <a:ea typeface="Lato"/>
                          <a:cs typeface="Lato"/>
                          <a:sym typeface="Lato"/>
                        </a:rPr>
                        <a:t>75</a:t>
                      </a:r>
                      <a:r>
                        <a:rPr lang="en-US" sz="1500" u="none" cap="none" strike="noStrike">
                          <a:solidFill>
                            <a:schemeClr val="lt1"/>
                          </a:solidFill>
                          <a:latin typeface="Lato"/>
                          <a:ea typeface="Lato"/>
                          <a:cs typeface="Lato"/>
                          <a:sym typeface="Lato"/>
                        </a:rPr>
                        <a:t>% untuk PPh Pemotongan dan Pemungutan serta PPN</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rowSpan="3">
                  <a:txBody>
                    <a:bodyPr/>
                    <a:lstStyle/>
                    <a:p>
                      <a:pPr indent="0" lvl="0" marL="0" marR="0" rtl="0" algn="ctr">
                        <a:lnSpc>
                          <a:spcPct val="115000"/>
                        </a:lnSpc>
                        <a:spcBef>
                          <a:spcPts val="0"/>
                        </a:spcBef>
                        <a:spcAft>
                          <a:spcPts val="0"/>
                        </a:spcAft>
                        <a:buNone/>
                      </a:pPr>
                      <a:r>
                        <a:rPr lang="en-US" sz="1500" u="none" cap="none" strike="noStrike">
                          <a:solidFill>
                            <a:schemeClr val="lt1"/>
                          </a:solidFill>
                          <a:latin typeface="Lato"/>
                          <a:ea typeface="Lato"/>
                          <a:cs typeface="Lato"/>
                          <a:sym typeface="Lato"/>
                        </a:rPr>
                        <a:t>SKPKB </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259850">
                <a:tc vMerge="1"/>
                <a:tc>
                  <a:txBody>
                    <a:bodyPr/>
                    <a:lstStyle/>
                    <a:p>
                      <a:pPr indent="-209550" lvl="0" marL="285750" marR="0" rtl="0" algn="just">
                        <a:lnSpc>
                          <a:spcPct val="115000"/>
                        </a:lnSpc>
                        <a:spcBef>
                          <a:spcPts val="0"/>
                        </a:spcBef>
                        <a:spcAft>
                          <a:spcPts val="0"/>
                        </a:spcAft>
                        <a:buClr>
                          <a:schemeClr val="lt1"/>
                        </a:buClr>
                        <a:buSzPts val="1500"/>
                        <a:buFont typeface="Lato"/>
                        <a:buChar char="●"/>
                      </a:pPr>
                      <a:r>
                        <a:rPr lang="en-US" sz="1500" u="none" cap="none" strike="noStrike">
                          <a:solidFill>
                            <a:schemeClr val="lt1"/>
                          </a:solidFill>
                          <a:latin typeface="Lato"/>
                          <a:ea typeface="Lato"/>
                          <a:cs typeface="Lato"/>
                          <a:sym typeface="Lato"/>
                        </a:rPr>
                        <a:t>WP tidak melaksanakan Pasal 28 dan 29 UU KUP </a:t>
                      </a:r>
                      <a:endParaRPr sz="1500">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c vMerge="1"/>
                <a:tc vMerge="1"/>
              </a:tr>
              <a:tr h="1217300">
                <a:tc vMerge="1"/>
                <a:tc>
                  <a:txBody>
                    <a:bodyPr/>
                    <a:lstStyle/>
                    <a:p>
                      <a:pPr indent="-209550" lvl="0" marL="285750" marR="0" rtl="0" algn="just">
                        <a:lnSpc>
                          <a:spcPct val="115000"/>
                        </a:lnSpc>
                        <a:spcBef>
                          <a:spcPts val="0"/>
                        </a:spcBef>
                        <a:spcAft>
                          <a:spcPts val="0"/>
                        </a:spcAft>
                        <a:buClr>
                          <a:schemeClr val="lt1"/>
                        </a:buClr>
                        <a:buSzPts val="1500"/>
                        <a:buFont typeface="Lato"/>
                        <a:buChar char="●"/>
                      </a:pPr>
                      <a:r>
                        <a:rPr lang="en-US" sz="1500" u="none" cap="none" strike="noStrike">
                          <a:solidFill>
                            <a:schemeClr val="lt1"/>
                          </a:solidFill>
                          <a:latin typeface="Lato"/>
                          <a:ea typeface="Lato"/>
                          <a:cs typeface="Lato"/>
                          <a:sym typeface="Lato"/>
                        </a:rPr>
                        <a:t>PPN/PPnBM tidak seharusnya dikompensasikan kelebihan pajaknya atau tidak seharusnya dikenakan tarif 0% </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c vMerge="1"/>
                <a:tc vMerge="1"/>
              </a:tr>
              <a:tr h="801625">
                <a:tc>
                  <a:txBody>
                    <a:bodyPr/>
                    <a:lstStyle/>
                    <a:p>
                      <a:pPr indent="0" lvl="0" marL="0" marR="0" rtl="0" algn="l">
                        <a:lnSpc>
                          <a:spcPct val="115000"/>
                        </a:lnSpc>
                        <a:spcBef>
                          <a:spcPts val="0"/>
                        </a:spcBef>
                        <a:spcAft>
                          <a:spcPts val="0"/>
                        </a:spcAft>
                        <a:buNone/>
                      </a:pPr>
                      <a:r>
                        <a:rPr lang="en-US" sz="1500">
                          <a:solidFill>
                            <a:schemeClr val="lt1"/>
                          </a:solidFill>
                          <a:latin typeface="Lato"/>
                          <a:ea typeface="Lato"/>
                          <a:cs typeface="Lato"/>
                          <a:sym typeface="Lato"/>
                        </a:rPr>
                        <a:t>2</a:t>
                      </a:r>
                      <a:r>
                        <a:rPr lang="en-US" sz="1500" u="none" cap="none" strike="noStrike">
                          <a:solidFill>
                            <a:schemeClr val="lt1"/>
                          </a:solidFill>
                          <a:latin typeface="Lato"/>
                          <a:ea typeface="Lato"/>
                          <a:cs typeface="Lato"/>
                          <a:sym typeface="Lato"/>
                        </a:rPr>
                        <a:t>. </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sz="1500" u="none" cap="none" strike="noStrike">
                          <a:solidFill>
                            <a:schemeClr val="lt1"/>
                          </a:solidFill>
                          <a:latin typeface="Lato"/>
                          <a:ea typeface="Lato"/>
                          <a:cs typeface="Lato"/>
                          <a:sym typeface="Lato"/>
                        </a:rPr>
                        <a:t>pemeriksaan post audit setelah dikeluarkan keputusan Pengembalian Pendahuluan Kelebihan Pajak </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sz="1500" u="none" cap="none" strike="noStrike">
                          <a:solidFill>
                            <a:schemeClr val="lt1"/>
                          </a:solidFill>
                          <a:latin typeface="Lato"/>
                          <a:ea typeface="Lato"/>
                          <a:cs typeface="Lato"/>
                          <a:sym typeface="Lato"/>
                        </a:rPr>
                        <a:t>Ps. 17C ay (5) </a:t>
                      </a:r>
                      <a:endParaRPr sz="1500" u="none" cap="none" strike="noStrike">
                        <a:solidFill>
                          <a:schemeClr val="lt1"/>
                        </a:solidFill>
                        <a:latin typeface="Lato"/>
                        <a:ea typeface="Lato"/>
                        <a:cs typeface="Lato"/>
                        <a:sym typeface="Lato"/>
                      </a:endParaRPr>
                    </a:p>
                    <a:p>
                      <a:pPr indent="0" lvl="0" marL="0" marR="0" rtl="0" algn="ctr">
                        <a:lnSpc>
                          <a:spcPct val="115000"/>
                        </a:lnSpc>
                        <a:spcBef>
                          <a:spcPts val="0"/>
                        </a:spcBef>
                        <a:spcAft>
                          <a:spcPts val="0"/>
                        </a:spcAft>
                        <a:buNone/>
                      </a:pPr>
                      <a:r>
                        <a:rPr lang="en-US" sz="1500" u="none" cap="none" strike="noStrike">
                          <a:solidFill>
                            <a:schemeClr val="lt1"/>
                          </a:solidFill>
                          <a:latin typeface="Lato"/>
                          <a:ea typeface="Lato"/>
                          <a:cs typeface="Lato"/>
                          <a:sym typeface="Lato"/>
                        </a:rPr>
                        <a:t>Ps 17D ay (5) </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sz="1500" u="none" cap="none" strike="noStrike">
                          <a:solidFill>
                            <a:schemeClr val="lt1"/>
                          </a:solidFill>
                          <a:latin typeface="Lato"/>
                          <a:ea typeface="Lato"/>
                          <a:cs typeface="Lato"/>
                          <a:sym typeface="Lato"/>
                        </a:rPr>
                        <a:t>100%  dari jumlah kekurangan pembayaran pajak </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sz="1500" u="none" cap="none" strike="noStrike">
                          <a:solidFill>
                            <a:schemeClr val="lt1"/>
                          </a:solidFill>
                          <a:latin typeface="Lato"/>
                          <a:ea typeface="Lato"/>
                          <a:cs typeface="Lato"/>
                          <a:sym typeface="Lato"/>
                        </a:rPr>
                        <a:t>SKPKB </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1343400">
                <a:tc>
                  <a:txBody>
                    <a:bodyPr/>
                    <a:lstStyle/>
                    <a:p>
                      <a:pPr indent="0" lvl="0" marL="0" marR="0" rtl="0" algn="l">
                        <a:lnSpc>
                          <a:spcPct val="115000"/>
                        </a:lnSpc>
                        <a:spcBef>
                          <a:spcPts val="0"/>
                        </a:spcBef>
                        <a:spcAft>
                          <a:spcPts val="0"/>
                        </a:spcAft>
                        <a:buNone/>
                      </a:pPr>
                      <a:r>
                        <a:rPr lang="en-US" sz="1500">
                          <a:solidFill>
                            <a:schemeClr val="lt1"/>
                          </a:solidFill>
                          <a:latin typeface="Lato"/>
                          <a:ea typeface="Lato"/>
                          <a:cs typeface="Lato"/>
                          <a:sym typeface="Lato"/>
                        </a:rPr>
                        <a:t>3</a:t>
                      </a:r>
                      <a:r>
                        <a:rPr lang="en-US" sz="1500" u="none" cap="none" strike="noStrike">
                          <a:solidFill>
                            <a:schemeClr val="lt1"/>
                          </a:solidFill>
                          <a:latin typeface="Lato"/>
                          <a:ea typeface="Lato"/>
                          <a:cs typeface="Lato"/>
                          <a:sym typeface="Lato"/>
                        </a:rPr>
                        <a:t>. </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sz="1500" u="none" cap="none" strike="noStrike">
                          <a:solidFill>
                            <a:schemeClr val="lt1"/>
                          </a:solidFill>
                          <a:latin typeface="Lato"/>
                          <a:ea typeface="Lato"/>
                          <a:cs typeface="Lato"/>
                          <a:sym typeface="Lato"/>
                        </a:rPr>
                        <a:t>WP </a:t>
                      </a:r>
                      <a:r>
                        <a:rPr i="1" lang="en-US" sz="1500" u="none" cap="none" strike="noStrike">
                          <a:solidFill>
                            <a:schemeClr val="lt1"/>
                          </a:solidFill>
                          <a:latin typeface="Lato"/>
                          <a:ea typeface="Lato"/>
                          <a:cs typeface="Lato"/>
                          <a:sym typeface="Lato"/>
                        </a:rPr>
                        <a:t>alpa yang pertama,</a:t>
                      </a:r>
                      <a:r>
                        <a:rPr lang="en-US" sz="1500" u="none" cap="none" strike="noStrike">
                          <a:solidFill>
                            <a:schemeClr val="lt1"/>
                          </a:solidFill>
                          <a:latin typeface="Lato"/>
                          <a:ea typeface="Lato"/>
                          <a:cs typeface="Lato"/>
                          <a:sym typeface="Lato"/>
                        </a:rPr>
                        <a:t> tidak menyampaikan SPT Tahunan atau SPT isinya tidak benar atau tidak lengkap, sehingga dapat menimbulkan kerugian pendapatan negara tidak dikenai sanksi pidana (untuk tahun pajak 2008 dst) </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sz="1500" u="none" cap="none" strike="noStrike">
                          <a:solidFill>
                            <a:schemeClr val="lt1"/>
                          </a:solidFill>
                          <a:latin typeface="Lato"/>
                          <a:ea typeface="Lato"/>
                          <a:cs typeface="Lato"/>
                          <a:sym typeface="Lato"/>
                        </a:rPr>
                        <a:t>Ps. 13A </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sz="1500" u="none" cap="none" strike="noStrike">
                          <a:solidFill>
                            <a:schemeClr val="lt1"/>
                          </a:solidFill>
                          <a:latin typeface="Lato"/>
                          <a:ea typeface="Lato"/>
                          <a:cs typeface="Lato"/>
                          <a:sym typeface="Lato"/>
                        </a:rPr>
                        <a:t>200% dari pajak yang kurang dibayar </a:t>
                      </a:r>
                      <a:endParaRPr sz="1500" u="none" cap="none" strike="noStrike">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sz="1500" u="none" cap="none" strike="noStrike">
                          <a:solidFill>
                            <a:schemeClr val="lt1"/>
                          </a:solidFill>
                          <a:latin typeface="Lato"/>
                          <a:ea typeface="Lato"/>
                          <a:cs typeface="Lato"/>
                          <a:sym typeface="Lato"/>
                        </a:rPr>
                        <a:t>SKPKB </a:t>
                      </a:r>
                      <a:endParaRPr sz="1500">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707400">
                <a:tc>
                  <a:txBody>
                    <a:bodyPr/>
                    <a:lstStyle/>
                    <a:p>
                      <a:pPr indent="0" lvl="0" marL="0" marR="0" rtl="0" algn="l">
                        <a:lnSpc>
                          <a:spcPct val="115000"/>
                        </a:lnSpc>
                        <a:spcBef>
                          <a:spcPts val="0"/>
                        </a:spcBef>
                        <a:spcAft>
                          <a:spcPts val="0"/>
                        </a:spcAft>
                        <a:buNone/>
                      </a:pPr>
                      <a:r>
                        <a:rPr lang="en-US" sz="1500">
                          <a:solidFill>
                            <a:schemeClr val="lt1"/>
                          </a:solidFill>
                          <a:latin typeface="Lato"/>
                          <a:ea typeface="Lato"/>
                          <a:cs typeface="Lato"/>
                          <a:sym typeface="Lato"/>
                        </a:rPr>
                        <a:t>4</a:t>
                      </a:r>
                      <a:r>
                        <a:rPr lang="en-US" sz="1500" u="none" cap="none" strike="noStrike">
                          <a:solidFill>
                            <a:schemeClr val="lt1"/>
                          </a:solidFill>
                          <a:latin typeface="Lato"/>
                          <a:ea typeface="Lato"/>
                          <a:cs typeface="Lato"/>
                          <a:sym typeface="Lato"/>
                        </a:rPr>
                        <a:t>.</a:t>
                      </a:r>
                      <a:endParaRPr sz="1500">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sz="1500" u="none" cap="none" strike="noStrike">
                          <a:solidFill>
                            <a:schemeClr val="lt1"/>
                          </a:solidFill>
                          <a:latin typeface="Lato"/>
                          <a:ea typeface="Lato"/>
                          <a:cs typeface="Lato"/>
                          <a:sym typeface="Lato"/>
                        </a:rPr>
                        <a:t>Ditemukan data baru</a:t>
                      </a:r>
                      <a:endParaRPr sz="1500">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sz="1500" u="none" cap="none" strike="noStrike">
                          <a:solidFill>
                            <a:schemeClr val="lt1"/>
                          </a:solidFill>
                          <a:latin typeface="Lato"/>
                          <a:ea typeface="Lato"/>
                          <a:cs typeface="Lato"/>
                          <a:sym typeface="Lato"/>
                        </a:rPr>
                        <a:t>Ps. 15 ayat (2)</a:t>
                      </a:r>
                      <a:endParaRPr sz="1500">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None/>
                      </a:pPr>
                      <a:r>
                        <a:rPr lang="en-US" sz="1500" u="none" cap="none" strike="noStrike">
                          <a:solidFill>
                            <a:schemeClr val="lt1"/>
                          </a:solidFill>
                          <a:latin typeface="Lato"/>
                          <a:ea typeface="Lato"/>
                          <a:cs typeface="Lato"/>
                          <a:sym typeface="Lato"/>
                        </a:rPr>
                        <a:t>100% dari pajak yang kurang dibayar</a:t>
                      </a:r>
                      <a:endParaRPr sz="1500">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None/>
                      </a:pPr>
                      <a:r>
                        <a:rPr lang="en-US" sz="1500" u="none" cap="none" strike="noStrike">
                          <a:solidFill>
                            <a:schemeClr val="lt1"/>
                          </a:solidFill>
                          <a:latin typeface="Lato"/>
                          <a:ea typeface="Lato"/>
                          <a:cs typeface="Lato"/>
                          <a:sym typeface="Lato"/>
                        </a:rPr>
                        <a:t>SKPKBT</a:t>
                      </a:r>
                      <a:endParaRPr sz="1500">
                        <a:solidFill>
                          <a:schemeClr val="lt1"/>
                        </a:solidFill>
                        <a:latin typeface="Lato"/>
                        <a:ea typeface="Lato"/>
                        <a:cs typeface="Lato"/>
                        <a:sym typeface="Lato"/>
                      </a:endParaRPr>
                    </a:p>
                  </a:txBody>
                  <a:tcPr marT="5075" marB="0" marR="19975" marL="19975">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bl>
          </a:graphicData>
        </a:graphic>
      </p:graphicFrame>
      <p:sp>
        <p:nvSpPr>
          <p:cNvPr id="194" name="Google Shape;194;g12b69e3c286_0_335"/>
          <p:cNvSpPr txBox="1"/>
          <p:nvPr>
            <p:ph type="title"/>
          </p:nvPr>
        </p:nvSpPr>
        <p:spPr>
          <a:xfrm>
            <a:off x="152400" y="-51312"/>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6000"/>
              <a:buFont typeface="Lucida Sans"/>
              <a:buNone/>
            </a:pPr>
            <a:r>
              <a:rPr b="1" lang="en-US" sz="3000"/>
              <a:t>Sanksi Kenaikan</a:t>
            </a:r>
            <a:endParaRPr b="1" sz="3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g12b69e3c286_0_341"/>
          <p:cNvSpPr txBox="1"/>
          <p:nvPr>
            <p:ph type="title"/>
          </p:nvPr>
        </p:nvSpPr>
        <p:spPr>
          <a:xfrm>
            <a:off x="457200" y="274638"/>
            <a:ext cx="8229600" cy="490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Clr>
                <a:schemeClr val="dk2"/>
              </a:buClr>
              <a:buSzPct val="146428"/>
              <a:buFont typeface="Lucida Sans"/>
              <a:buNone/>
            </a:pPr>
            <a:r>
              <a:rPr b="1" lang="en-US"/>
              <a:t>Contoh Hitungan Sanksi Kenaikan</a:t>
            </a:r>
            <a:endParaRPr b="1"/>
          </a:p>
        </p:txBody>
      </p:sp>
      <p:sp>
        <p:nvSpPr>
          <p:cNvPr id="200" name="Google Shape;200;g12b69e3c286_0_341"/>
          <p:cNvSpPr/>
          <p:nvPr/>
        </p:nvSpPr>
        <p:spPr>
          <a:xfrm>
            <a:off x="251525" y="950850"/>
            <a:ext cx="8712900" cy="5324100"/>
          </a:xfrm>
          <a:prstGeom prst="roundRect">
            <a:avLst>
              <a:gd fmla="val 16667" name="adj"/>
            </a:avLst>
          </a:prstGeom>
          <a:solidFill>
            <a:schemeClr val="lt2"/>
          </a:solidFill>
          <a:ln cap="flat" cmpd="thickThin" w="38100">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rPr lang="en-US" sz="1600">
                <a:solidFill>
                  <a:schemeClr val="dk1"/>
                </a:solidFill>
                <a:latin typeface="Lucida Sans"/>
                <a:ea typeface="Lucida Sans"/>
                <a:cs typeface="Lucida Sans"/>
                <a:sym typeface="Lucida Sans"/>
              </a:rPr>
              <a:t>Pajak Pertambahan Nilai</a:t>
            </a:r>
            <a:endParaRPr/>
          </a:p>
          <a:p>
            <a:pPr indent="-215900" lvl="0" marL="114300" marR="0" rtl="0" algn="l">
              <a:spcBef>
                <a:spcPts val="0"/>
              </a:spcBef>
              <a:spcAft>
                <a:spcPts val="0"/>
              </a:spcAft>
              <a:buClr>
                <a:schemeClr val="dk1"/>
              </a:buClr>
              <a:buSzPts val="1600"/>
              <a:buFont typeface="Lucida Sans"/>
              <a:buChar char="-"/>
            </a:pPr>
            <a:r>
              <a:rPr lang="en-US" sz="1600">
                <a:solidFill>
                  <a:schemeClr val="dk1"/>
                </a:solidFill>
                <a:latin typeface="Lucida Sans"/>
                <a:ea typeface="Lucida Sans"/>
                <a:cs typeface="Lucida Sans"/>
                <a:sym typeface="Lucida Sans"/>
              </a:rPr>
              <a:t>Pengusaha Kena Pajak telah memperoleh pengembalian pendahuluan kelebihan pajak sebesar Rp 60.000.000,00.</a:t>
            </a:r>
            <a:endParaRPr/>
          </a:p>
          <a:p>
            <a:pPr indent="-215900" lvl="0" marL="114300" marR="0" rtl="0" algn="l">
              <a:spcBef>
                <a:spcPts val="0"/>
              </a:spcBef>
              <a:spcAft>
                <a:spcPts val="0"/>
              </a:spcAft>
              <a:buClr>
                <a:schemeClr val="dk1"/>
              </a:buClr>
              <a:buSzPts val="1600"/>
              <a:buFont typeface="Lucida Sans"/>
              <a:buChar char="-"/>
            </a:pPr>
            <a:r>
              <a:rPr lang="en-US" sz="1600">
                <a:solidFill>
                  <a:schemeClr val="dk1"/>
                </a:solidFill>
                <a:latin typeface="Lucida Sans"/>
                <a:ea typeface="Lucida Sans"/>
                <a:cs typeface="Lucida Sans"/>
                <a:sym typeface="Lucida Sans"/>
              </a:rPr>
              <a:t>Dari pemeriksaan diperoleh hasil sebagai berikut:</a:t>
            </a:r>
            <a:endParaRPr/>
          </a:p>
          <a:p>
            <a:pPr indent="-215900" lvl="0" marL="400050" marR="0" rtl="0" algn="l">
              <a:spcBef>
                <a:spcPts val="0"/>
              </a:spcBef>
              <a:spcAft>
                <a:spcPts val="0"/>
              </a:spcAft>
              <a:buClr>
                <a:schemeClr val="dk1"/>
              </a:buClr>
              <a:buSzPts val="1600"/>
              <a:buFont typeface="Lucida Sans"/>
              <a:buAutoNum type="alphaLcPeriod"/>
            </a:pPr>
            <a:r>
              <a:rPr lang="en-US" sz="1600">
                <a:solidFill>
                  <a:schemeClr val="dk1"/>
                </a:solidFill>
                <a:latin typeface="Lucida Sans"/>
                <a:ea typeface="Lucida Sans"/>
                <a:cs typeface="Lucida Sans"/>
                <a:sym typeface="Lucida Sans"/>
              </a:rPr>
              <a:t>Pajak Keluaran 						Rp 100.000.000,00</a:t>
            </a:r>
            <a:endParaRPr/>
          </a:p>
          <a:p>
            <a:pPr indent="-215900" lvl="0" marL="400050" marR="0" rtl="0" algn="l">
              <a:spcBef>
                <a:spcPts val="0"/>
              </a:spcBef>
              <a:spcAft>
                <a:spcPts val="0"/>
              </a:spcAft>
              <a:buClr>
                <a:schemeClr val="dk1"/>
              </a:buClr>
              <a:buSzPts val="1600"/>
              <a:buFont typeface="Lucida Sans"/>
              <a:buAutoNum type="alphaLcPeriod"/>
            </a:pPr>
            <a:r>
              <a:rPr lang="en-US" sz="1600">
                <a:solidFill>
                  <a:schemeClr val="dk1"/>
                </a:solidFill>
                <a:latin typeface="Lucida Sans"/>
                <a:ea typeface="Lucida Sans"/>
                <a:cs typeface="Lucida Sans"/>
                <a:sym typeface="Lucida Sans"/>
              </a:rPr>
              <a:t>Kredit pajak, yaitu Pajak Masukan 		Rp 150.000.000,00</a:t>
            </a:r>
            <a:endParaRPr/>
          </a:p>
          <a:p>
            <a:pPr indent="0" lvl="0" marL="0" marR="0" rtl="0" algn="l">
              <a:spcBef>
                <a:spcPts val="0"/>
              </a:spcBef>
              <a:spcAft>
                <a:spcPts val="0"/>
              </a:spcAft>
              <a:buNone/>
            </a:pPr>
            <a:r>
              <a:t/>
            </a:r>
            <a:endParaRPr sz="1600">
              <a:solidFill>
                <a:schemeClr val="dk1"/>
              </a:solidFill>
              <a:latin typeface="Lucida Sans"/>
              <a:ea typeface="Lucida Sans"/>
              <a:cs typeface="Lucida Sans"/>
              <a:sym typeface="Lucida Sans"/>
            </a:endParaRPr>
          </a:p>
          <a:p>
            <a:pPr indent="0" lvl="0" marL="0" marR="0" rtl="0" algn="l">
              <a:spcBef>
                <a:spcPts val="0"/>
              </a:spcBef>
              <a:spcAft>
                <a:spcPts val="0"/>
              </a:spcAft>
              <a:buNone/>
            </a:pPr>
            <a:r>
              <a:rPr lang="en-US" sz="1600">
                <a:solidFill>
                  <a:schemeClr val="dk1"/>
                </a:solidFill>
                <a:latin typeface="Lucida Sans"/>
                <a:ea typeface="Lucida Sans"/>
                <a:cs typeface="Lucida Sans"/>
                <a:sym typeface="Lucida Sans"/>
              </a:rPr>
              <a:t>Berdasarkan hasil pemeriksaan tersebut diterbitkan Surat Ketetapan Pajak Kurang Bayar dengan penghitungan</a:t>
            </a:r>
            <a:r>
              <a:rPr lang="en-US"/>
              <a:t> </a:t>
            </a:r>
            <a:r>
              <a:rPr lang="en-US" sz="1600">
                <a:solidFill>
                  <a:schemeClr val="dk1"/>
                </a:solidFill>
                <a:latin typeface="Lucida Sans"/>
                <a:ea typeface="Lucida Sans"/>
                <a:cs typeface="Lucida Sans"/>
                <a:sym typeface="Lucida Sans"/>
              </a:rPr>
              <a:t>sebagai berikut:</a:t>
            </a:r>
            <a:endParaRPr/>
          </a:p>
          <a:p>
            <a:pPr indent="-215900" lvl="0" marL="114300" marR="0" rtl="0" algn="l">
              <a:spcBef>
                <a:spcPts val="0"/>
              </a:spcBef>
              <a:spcAft>
                <a:spcPts val="0"/>
              </a:spcAft>
              <a:buClr>
                <a:schemeClr val="dk1"/>
              </a:buClr>
              <a:buSzPts val="1600"/>
              <a:buFont typeface="Lucida Sans"/>
              <a:buChar char="-"/>
            </a:pPr>
            <a:r>
              <a:rPr lang="en-US" sz="1600">
                <a:solidFill>
                  <a:schemeClr val="dk1"/>
                </a:solidFill>
                <a:latin typeface="Lucida Sans"/>
                <a:ea typeface="Lucida Sans"/>
                <a:cs typeface="Lucida Sans"/>
                <a:sym typeface="Lucida Sans"/>
              </a:rPr>
              <a:t>Pajak Keluaran 						Rp 100.000.000,00</a:t>
            </a:r>
            <a:endParaRPr/>
          </a:p>
          <a:p>
            <a:pPr indent="-215900" lvl="0" marL="114300" marR="0" rtl="0" algn="l">
              <a:spcBef>
                <a:spcPts val="0"/>
              </a:spcBef>
              <a:spcAft>
                <a:spcPts val="0"/>
              </a:spcAft>
              <a:buClr>
                <a:schemeClr val="dk1"/>
              </a:buClr>
              <a:buSzPts val="1600"/>
              <a:buFont typeface="Lucida Sans"/>
              <a:buChar char="-"/>
            </a:pPr>
            <a:r>
              <a:rPr lang="en-US" sz="1600">
                <a:solidFill>
                  <a:schemeClr val="dk1"/>
                </a:solidFill>
                <a:latin typeface="Lucida Sans"/>
                <a:ea typeface="Lucida Sans"/>
                <a:cs typeface="Lucida Sans"/>
                <a:sym typeface="Lucida Sans"/>
              </a:rPr>
              <a:t>Kredit Pajak: Pajak Masukan 			</a:t>
            </a:r>
            <a:r>
              <a:rPr lang="en-US" sz="1600">
                <a:solidFill>
                  <a:srgbClr val="FF0000"/>
                </a:solidFill>
                <a:latin typeface="Lucida Sans"/>
                <a:ea typeface="Lucida Sans"/>
                <a:cs typeface="Lucida Sans"/>
                <a:sym typeface="Lucida Sans"/>
              </a:rPr>
              <a:t>Rp 150.000.000,00</a:t>
            </a:r>
            <a:endParaRPr/>
          </a:p>
          <a:p>
            <a:pPr indent="0" lvl="0" marL="0" marR="0" rtl="0" algn="l">
              <a:spcBef>
                <a:spcPts val="0"/>
              </a:spcBef>
              <a:spcAft>
                <a:spcPts val="0"/>
              </a:spcAft>
              <a:buNone/>
            </a:pPr>
            <a:r>
              <a:rPr lang="en-US" sz="1600">
                <a:solidFill>
                  <a:schemeClr val="dk1"/>
                </a:solidFill>
                <a:latin typeface="Lucida Sans"/>
                <a:ea typeface="Lucida Sans"/>
                <a:cs typeface="Lucida Sans"/>
                <a:sym typeface="Lucida Sans"/>
              </a:rPr>
              <a:t>                      SKPKPP					</a:t>
            </a:r>
            <a:r>
              <a:rPr lang="en-US" sz="1600" u="sng">
                <a:solidFill>
                  <a:srgbClr val="FF0000"/>
                </a:solidFill>
                <a:latin typeface="Lucida Sans"/>
                <a:ea typeface="Lucida Sans"/>
                <a:cs typeface="Lucida Sans"/>
                <a:sym typeface="Lucida Sans"/>
              </a:rPr>
              <a:t>Rp   60.000.000,00</a:t>
            </a:r>
            <a:endParaRPr u="sng"/>
          </a:p>
          <a:p>
            <a:pPr indent="0" lvl="0" marL="0" marR="0" rtl="0" algn="l">
              <a:spcBef>
                <a:spcPts val="0"/>
              </a:spcBef>
              <a:spcAft>
                <a:spcPts val="0"/>
              </a:spcAft>
              <a:buNone/>
            </a:pPr>
            <a:r>
              <a:rPr lang="en-US" sz="1600">
                <a:solidFill>
                  <a:schemeClr val="dk1"/>
                </a:solidFill>
                <a:latin typeface="Lucida Sans"/>
                <a:ea typeface="Lucida Sans"/>
                <a:cs typeface="Lucida Sans"/>
                <a:sym typeface="Lucida Sans"/>
              </a:rPr>
              <a:t>- Jumlah pajak yang dapat dikreditkan 	Rp   90.000.000,00</a:t>
            </a:r>
            <a:endParaRPr sz="1600">
              <a:solidFill>
                <a:schemeClr val="dk1"/>
              </a:solidFill>
              <a:latin typeface="Lucida Sans"/>
              <a:ea typeface="Lucida Sans"/>
              <a:cs typeface="Lucida Sans"/>
              <a:sym typeface="Lucida Sans"/>
            </a:endParaRPr>
          </a:p>
          <a:p>
            <a:pPr indent="0" lvl="0" marL="0" marR="0" rtl="0" algn="l">
              <a:spcBef>
                <a:spcPts val="0"/>
              </a:spcBef>
              <a:spcAft>
                <a:spcPts val="0"/>
              </a:spcAft>
              <a:buNone/>
            </a:pPr>
            <a:r>
              <a:rPr lang="en-US" sz="1600">
                <a:solidFill>
                  <a:schemeClr val="dk1"/>
                </a:solidFill>
                <a:latin typeface="Lucida Sans"/>
                <a:ea typeface="Lucida Sans"/>
                <a:cs typeface="Lucida Sans"/>
                <a:sym typeface="Lucida Sans"/>
              </a:rPr>
              <a:t>Pajak yang kurang dibayar 				</a:t>
            </a:r>
            <a:r>
              <a:rPr lang="en-US" sz="1600" u="sng">
                <a:solidFill>
                  <a:schemeClr val="dk1"/>
                </a:solidFill>
                <a:latin typeface="Lucida Sans"/>
                <a:ea typeface="Lucida Sans"/>
                <a:cs typeface="Lucida Sans"/>
                <a:sym typeface="Lucida Sans"/>
              </a:rPr>
              <a:t>Rp   10.000.000,00</a:t>
            </a:r>
            <a:endParaRPr u="sng"/>
          </a:p>
          <a:p>
            <a:pPr indent="0" lvl="0" marL="0" marR="0" rtl="0" algn="l">
              <a:spcBef>
                <a:spcPts val="0"/>
              </a:spcBef>
              <a:spcAft>
                <a:spcPts val="0"/>
              </a:spcAft>
              <a:buNone/>
            </a:pPr>
            <a:r>
              <a:rPr lang="en-US" sz="1600">
                <a:solidFill>
                  <a:schemeClr val="dk1"/>
                </a:solidFill>
                <a:latin typeface="Lucida Sans"/>
                <a:ea typeface="Lucida Sans"/>
                <a:cs typeface="Lucida Sans"/>
                <a:sym typeface="Lucida Sans"/>
              </a:rPr>
              <a:t>Sanksi Administrasi Kenaikan 			</a:t>
            </a:r>
            <a:endParaRPr sz="1600">
              <a:solidFill>
                <a:schemeClr val="dk1"/>
              </a:solidFill>
              <a:latin typeface="Lucida Sans"/>
              <a:ea typeface="Lucida Sans"/>
              <a:cs typeface="Lucida Sans"/>
              <a:sym typeface="Lucida Sans"/>
            </a:endParaRPr>
          </a:p>
          <a:p>
            <a:pPr indent="457200" lvl="0" marL="0" marR="0" rtl="0" algn="l">
              <a:spcBef>
                <a:spcPts val="0"/>
              </a:spcBef>
              <a:spcAft>
                <a:spcPts val="0"/>
              </a:spcAft>
              <a:buNone/>
            </a:pPr>
            <a:r>
              <a:rPr lang="en-US" sz="1600">
                <a:solidFill>
                  <a:schemeClr val="dk1"/>
                </a:solidFill>
                <a:latin typeface="Lucida Sans"/>
                <a:ea typeface="Lucida Sans"/>
                <a:cs typeface="Lucida Sans"/>
                <a:sym typeface="Lucida Sans"/>
              </a:rPr>
              <a:t>100% x Rp 10.000.000,00			</a:t>
            </a:r>
            <a:r>
              <a:rPr lang="en-US" sz="1600" u="sng">
                <a:solidFill>
                  <a:schemeClr val="dk1"/>
                </a:solidFill>
                <a:latin typeface="Lucida Sans"/>
                <a:ea typeface="Lucida Sans"/>
                <a:cs typeface="Lucida Sans"/>
                <a:sym typeface="Lucida Sans"/>
              </a:rPr>
              <a:t>Rp   10.000.000,00</a:t>
            </a:r>
            <a:endParaRPr u="sng"/>
          </a:p>
          <a:p>
            <a:pPr indent="0" lvl="0" marL="0" marR="0" rtl="0" algn="l">
              <a:spcBef>
                <a:spcPts val="0"/>
              </a:spcBef>
              <a:spcAft>
                <a:spcPts val="0"/>
              </a:spcAft>
              <a:buNone/>
            </a:pPr>
            <a:r>
              <a:rPr lang="en-US" sz="1600">
                <a:solidFill>
                  <a:schemeClr val="dk1"/>
                </a:solidFill>
                <a:latin typeface="Lucida Sans"/>
                <a:ea typeface="Lucida Sans"/>
                <a:cs typeface="Lucida Sans"/>
                <a:sym typeface="Lucida Sans"/>
              </a:rPr>
              <a:t>Jumlah yang masih harus dibayar 		Rp   20.000.000,00</a:t>
            </a:r>
            <a:endParaRPr/>
          </a:p>
          <a:p>
            <a:pPr indent="0" lvl="0" marL="0" marR="0" rtl="0" algn="l">
              <a:spcBef>
                <a:spcPts val="0"/>
              </a:spcBef>
              <a:spcAft>
                <a:spcPts val="0"/>
              </a:spcAft>
              <a:buNone/>
            </a:pPr>
            <a:r>
              <a:t/>
            </a:r>
            <a:endParaRPr sz="1600">
              <a:solidFill>
                <a:schemeClr val="dk1"/>
              </a:solidFill>
              <a:latin typeface="Lucida Sans"/>
              <a:ea typeface="Lucida Sans"/>
              <a:cs typeface="Lucida Sans"/>
              <a:sym typeface="Lucida Sans"/>
            </a:endParaRPr>
          </a:p>
          <a:p>
            <a:pPr indent="0" lvl="0" marL="0" marR="0" rtl="0" algn="l">
              <a:spcBef>
                <a:spcPts val="0"/>
              </a:spcBef>
              <a:spcAft>
                <a:spcPts val="0"/>
              </a:spcAft>
              <a:buNone/>
            </a:pPr>
            <a:r>
              <a:rPr i="1" lang="en-US" sz="1200">
                <a:solidFill>
                  <a:srgbClr val="FF0000"/>
                </a:solidFill>
                <a:latin typeface="Lucida Sans"/>
                <a:ea typeface="Lucida Sans"/>
                <a:cs typeface="Lucida Sans"/>
                <a:sym typeface="Lucida Sans"/>
              </a:rPr>
              <a:t>*SKPKB Pasal 17C (5)</a:t>
            </a:r>
            <a:endParaRPr i="1" sz="1200">
              <a:solidFill>
                <a:srgbClr val="FF0000"/>
              </a:solidFill>
              <a:latin typeface="Lucida Sans"/>
              <a:ea typeface="Lucida Sans"/>
              <a:cs typeface="Lucida Sans"/>
              <a:sym typeface="Lucida Sans"/>
            </a:endParaRPr>
          </a:p>
        </p:txBody>
      </p:sp>
      <p:sp>
        <p:nvSpPr>
          <p:cNvPr id="201" name="Google Shape;201;g12b69e3c286_0_341">
            <a:hlinkClick action="ppaction://hlinksldjump" r:id="rId3"/>
          </p:cNvPr>
          <p:cNvSpPr/>
          <p:nvPr/>
        </p:nvSpPr>
        <p:spPr>
          <a:xfrm>
            <a:off x="7572396" y="6500834"/>
            <a:ext cx="714300" cy="357300"/>
          </a:xfrm>
          <a:prstGeom prst="rightArrow">
            <a:avLst>
              <a:gd fmla="val 50000" name="adj1"/>
              <a:gd fmla="val 50000" name="adj2"/>
            </a:avLst>
          </a:prstGeom>
          <a:solidFill>
            <a:schemeClr val="accent1"/>
          </a:solidFill>
          <a:ln cap="flat" cmpd="thickThin" w="55000">
            <a:solidFill>
              <a:srgbClr val="20768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chemeClr val="lt1"/>
                </a:solidFill>
                <a:latin typeface="Lucida Sans"/>
                <a:ea typeface="Lucida Sans"/>
                <a:cs typeface="Lucida Sans"/>
                <a:sym typeface="Lucida Sans"/>
              </a:rPr>
              <a:t>back</a:t>
            </a:r>
            <a:endParaRPr sz="1400">
              <a:solidFill>
                <a:schemeClr val="lt1"/>
              </a:solidFill>
              <a:latin typeface="Lucida Sans"/>
              <a:ea typeface="Lucida Sans"/>
              <a:cs typeface="Lucida Sans"/>
              <a:sym typeface="Lucida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
          <p:cNvSpPr/>
          <p:nvPr/>
        </p:nvSpPr>
        <p:spPr>
          <a:xfrm>
            <a:off x="0" y="0"/>
            <a:ext cx="1462260" cy="523220"/>
          </a:xfrm>
          <a:prstGeom prst="rect">
            <a:avLst/>
          </a:prstGeom>
          <a:no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800"/>
              <a:buFont typeface="Arial"/>
              <a:buNone/>
            </a:pPr>
            <a:r>
              <a:rPr b="1" i="0" lang="en-US" sz="2800" u="sng" cap="none" strike="noStrike">
                <a:solidFill>
                  <a:schemeClr val="dk1"/>
                </a:solidFill>
                <a:latin typeface="Arial"/>
                <a:ea typeface="Arial"/>
                <a:cs typeface="Arial"/>
                <a:sym typeface="Arial"/>
              </a:rPr>
              <a:t>DENDA</a:t>
            </a:r>
            <a:endParaRPr b="0" i="0" sz="2800" u="none" cap="none" strike="noStrike">
              <a:solidFill>
                <a:schemeClr val="dk1"/>
              </a:solidFill>
              <a:latin typeface="Arial"/>
              <a:ea typeface="Arial"/>
              <a:cs typeface="Arial"/>
              <a:sym typeface="Arial"/>
            </a:endParaRPr>
          </a:p>
        </p:txBody>
      </p:sp>
      <p:graphicFrame>
        <p:nvGraphicFramePr>
          <p:cNvPr id="207" name="Google Shape;207;p3"/>
          <p:cNvGraphicFramePr/>
          <p:nvPr/>
        </p:nvGraphicFramePr>
        <p:xfrm>
          <a:off x="142844" y="800079"/>
          <a:ext cx="3000000" cy="3000000"/>
        </p:xfrm>
        <a:graphic>
          <a:graphicData uri="http://schemas.openxmlformats.org/drawingml/2006/table">
            <a:tbl>
              <a:tblPr>
                <a:noFill/>
                <a:tableStyleId>{FCBDE4F7-31B9-491C-9FFC-B0EC44962FFD}</a:tableStyleId>
              </a:tblPr>
              <a:tblGrid>
                <a:gridCol w="382850"/>
                <a:gridCol w="4448375"/>
                <a:gridCol w="764225"/>
                <a:gridCol w="2285325"/>
                <a:gridCol w="997325"/>
              </a:tblGrid>
              <a:tr h="341175">
                <a:tc>
                  <a:txBody>
                    <a:bodyPr/>
                    <a:lstStyle/>
                    <a:p>
                      <a:pPr indent="0" lvl="0" marL="0" marR="0" rtl="0" algn="ctr">
                        <a:lnSpc>
                          <a:spcPct val="100000"/>
                        </a:lnSpc>
                        <a:spcBef>
                          <a:spcPts val="0"/>
                        </a:spcBef>
                        <a:spcAft>
                          <a:spcPts val="0"/>
                        </a:spcAft>
                        <a:buNone/>
                      </a:pPr>
                      <a:r>
                        <a:rPr b="1" lang="en-US" sz="1300" u="none" cap="none" strike="noStrike">
                          <a:solidFill>
                            <a:schemeClr val="lt1"/>
                          </a:solidFill>
                          <a:latin typeface="Lato"/>
                          <a:ea typeface="Lato"/>
                          <a:cs typeface="Lato"/>
                          <a:sym typeface="Lato"/>
                        </a:rPr>
                        <a:t>No</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US" sz="1300" u="none" cap="none" strike="noStrike">
                          <a:solidFill>
                            <a:schemeClr val="lt1"/>
                          </a:solidFill>
                          <a:latin typeface="Lato"/>
                          <a:ea typeface="Lato"/>
                          <a:cs typeface="Lato"/>
                          <a:sym typeface="Lato"/>
                        </a:rPr>
                        <a:t>Sanksi Atas</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US" sz="1300" u="none" cap="none" strike="noStrike">
                          <a:solidFill>
                            <a:schemeClr val="lt1"/>
                          </a:solidFill>
                          <a:latin typeface="Lato"/>
                          <a:ea typeface="Lato"/>
                          <a:cs typeface="Lato"/>
                          <a:sym typeface="Lato"/>
                        </a:rPr>
                        <a:t>Dasar Hukum</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US" sz="1300" u="none" cap="none" strike="noStrike">
                          <a:solidFill>
                            <a:schemeClr val="lt1"/>
                          </a:solidFill>
                          <a:latin typeface="Lato"/>
                          <a:ea typeface="Lato"/>
                          <a:cs typeface="Lato"/>
                          <a:sym typeface="Lato"/>
                        </a:rPr>
                        <a:t>Sanksi</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b="1" lang="en-US" sz="1300" u="none" cap="none" strike="noStrike">
                          <a:solidFill>
                            <a:schemeClr val="lt1"/>
                          </a:solidFill>
                          <a:latin typeface="Lato"/>
                          <a:ea typeface="Lato"/>
                          <a:cs typeface="Lato"/>
                          <a:sym typeface="Lato"/>
                        </a:rPr>
                        <a:t>Produk Hukum</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170600">
                <a:tc rowSpan="5">
                  <a:txBody>
                    <a:bodyPr/>
                    <a:lstStyle/>
                    <a:p>
                      <a:pPr indent="0" lvl="0" marL="0" marR="0" rtl="0" algn="ctr">
                        <a:lnSpc>
                          <a:spcPct val="100000"/>
                        </a:lnSpc>
                        <a:spcBef>
                          <a:spcPts val="0"/>
                        </a:spcBef>
                        <a:spcAft>
                          <a:spcPts val="0"/>
                        </a:spcAft>
                        <a:buNone/>
                      </a:pPr>
                      <a:r>
                        <a:rPr lang="en-US" sz="1300" u="none" cap="none" strike="noStrike">
                          <a:solidFill>
                            <a:schemeClr val="lt1"/>
                          </a:solidFill>
                          <a:latin typeface="Lato"/>
                          <a:ea typeface="Lato"/>
                          <a:cs typeface="Lato"/>
                          <a:sym typeface="Lato"/>
                        </a:rPr>
                        <a:t>1.</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Tidak atau terlambat menyampaikan SPT </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rowSpan="5">
                  <a:txBody>
                    <a:bodyPr/>
                    <a:lstStyle/>
                    <a:p>
                      <a:pPr indent="0" lvl="0" marL="0" marR="0" rtl="0" algn="ctr">
                        <a:lnSpc>
                          <a:spcPct val="100000"/>
                        </a:lnSpc>
                        <a:spcBef>
                          <a:spcPts val="0"/>
                        </a:spcBef>
                        <a:spcAft>
                          <a:spcPts val="0"/>
                        </a:spcAft>
                        <a:buNone/>
                      </a:pPr>
                      <a:r>
                        <a:rPr lang="en-US" sz="1300" u="none" cap="none" strike="noStrike">
                          <a:solidFill>
                            <a:schemeClr val="lt1"/>
                          </a:solidFill>
                          <a:latin typeface="Lato"/>
                          <a:ea typeface="Lato"/>
                          <a:cs typeface="Lato"/>
                          <a:sym typeface="Lato"/>
                        </a:rPr>
                        <a:t>Ps. 7 ayat (1)</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rowSpan="5">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STP </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170600">
                <a:tc vMerge="1"/>
                <a:tc>
                  <a:txBody>
                    <a:bodyPr/>
                    <a:lstStyle/>
                    <a:p>
                      <a:pPr indent="-196850" lvl="0" marL="342900" marR="0" rtl="0" algn="just">
                        <a:lnSpc>
                          <a:spcPct val="100000"/>
                        </a:lnSpc>
                        <a:spcBef>
                          <a:spcPts val="0"/>
                        </a:spcBef>
                        <a:spcAft>
                          <a:spcPts val="0"/>
                        </a:spcAft>
                        <a:buClr>
                          <a:schemeClr val="lt1"/>
                        </a:buClr>
                        <a:buSzPts val="1300"/>
                        <a:buFont typeface="Lato"/>
                        <a:buChar char="➔"/>
                      </a:pPr>
                      <a:r>
                        <a:rPr lang="en-US" sz="1300" u="none" cap="none" strike="noStrike">
                          <a:solidFill>
                            <a:schemeClr val="lt1"/>
                          </a:solidFill>
                          <a:latin typeface="Lato"/>
                          <a:ea typeface="Lato"/>
                          <a:cs typeface="Lato"/>
                          <a:sym typeface="Lato"/>
                        </a:rPr>
                        <a:t>SPT Masa PPh</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c>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Rp.100.000</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r>
              <a:tr h="170600">
                <a:tc vMerge="1"/>
                <a:tc>
                  <a:txBody>
                    <a:bodyPr/>
                    <a:lstStyle/>
                    <a:p>
                      <a:pPr indent="-196850" lvl="0" marL="342900" marR="0" rtl="0" algn="just">
                        <a:lnSpc>
                          <a:spcPct val="100000"/>
                        </a:lnSpc>
                        <a:spcBef>
                          <a:spcPts val="0"/>
                        </a:spcBef>
                        <a:spcAft>
                          <a:spcPts val="0"/>
                        </a:spcAft>
                        <a:buClr>
                          <a:schemeClr val="lt1"/>
                        </a:buClr>
                        <a:buSzPts val="1300"/>
                        <a:buFont typeface="Lato"/>
                        <a:buChar char="➔"/>
                      </a:pPr>
                      <a:r>
                        <a:rPr lang="en-US" sz="1300" u="none" cap="none" strike="noStrike">
                          <a:solidFill>
                            <a:schemeClr val="lt1"/>
                          </a:solidFill>
                          <a:latin typeface="Lato"/>
                          <a:ea typeface="Lato"/>
                          <a:cs typeface="Lato"/>
                          <a:sym typeface="Lato"/>
                        </a:rPr>
                        <a:t>SPT Masa PPN</a:t>
                      </a:r>
                      <a:endParaRPr sz="1300">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c>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Rp.500.000</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r>
              <a:tr h="170600">
                <a:tc vMerge="1"/>
                <a:tc>
                  <a:txBody>
                    <a:bodyPr/>
                    <a:lstStyle/>
                    <a:p>
                      <a:pPr indent="-196850" lvl="0" marL="342900" marR="0" rtl="0" algn="just">
                        <a:lnSpc>
                          <a:spcPct val="100000"/>
                        </a:lnSpc>
                        <a:spcBef>
                          <a:spcPts val="0"/>
                        </a:spcBef>
                        <a:spcAft>
                          <a:spcPts val="0"/>
                        </a:spcAft>
                        <a:buClr>
                          <a:schemeClr val="lt1"/>
                        </a:buClr>
                        <a:buSzPts val="1300"/>
                        <a:buFont typeface="Lato"/>
                        <a:buChar char="➔"/>
                      </a:pPr>
                      <a:r>
                        <a:rPr lang="en-US" sz="1300" u="none" cap="none" strike="noStrike">
                          <a:solidFill>
                            <a:schemeClr val="lt1"/>
                          </a:solidFill>
                          <a:latin typeface="Lato"/>
                          <a:ea typeface="Lato"/>
                          <a:cs typeface="Lato"/>
                          <a:sym typeface="Lato"/>
                        </a:rPr>
                        <a:t>SPT Tahunan PPh Orang Pribadi</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c>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Rp.100.000</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r>
              <a:tr h="170600">
                <a:tc vMerge="1"/>
                <a:tc>
                  <a:txBody>
                    <a:bodyPr/>
                    <a:lstStyle/>
                    <a:p>
                      <a:pPr indent="-196850" lvl="0" marL="342900" marR="0" rtl="0" algn="just">
                        <a:lnSpc>
                          <a:spcPct val="100000"/>
                        </a:lnSpc>
                        <a:spcBef>
                          <a:spcPts val="0"/>
                        </a:spcBef>
                        <a:spcAft>
                          <a:spcPts val="0"/>
                        </a:spcAft>
                        <a:buClr>
                          <a:schemeClr val="lt1"/>
                        </a:buClr>
                        <a:buSzPts val="1300"/>
                        <a:buFont typeface="Lato"/>
                        <a:buChar char="➔"/>
                      </a:pPr>
                      <a:r>
                        <a:rPr lang="en-US" sz="1300" u="none" cap="none" strike="noStrike">
                          <a:solidFill>
                            <a:schemeClr val="lt1"/>
                          </a:solidFill>
                          <a:latin typeface="Lato"/>
                          <a:ea typeface="Lato"/>
                          <a:cs typeface="Lato"/>
                          <a:sym typeface="Lato"/>
                        </a:rPr>
                        <a:t>SPT Tahunan PPh Badan</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c>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Rp.1.000.000</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r>
              <a:tr h="398675">
                <a:tc>
                  <a:txBody>
                    <a:bodyPr/>
                    <a:lstStyle/>
                    <a:p>
                      <a:pPr indent="0" lvl="0" marL="0" marR="0" rtl="0" algn="ctr">
                        <a:lnSpc>
                          <a:spcPct val="100000"/>
                        </a:lnSpc>
                        <a:spcBef>
                          <a:spcPts val="0"/>
                        </a:spcBef>
                        <a:spcAft>
                          <a:spcPts val="0"/>
                        </a:spcAft>
                        <a:buNone/>
                      </a:pPr>
                      <a:r>
                        <a:rPr lang="en-US" sz="1300" u="none" cap="none" strike="noStrike">
                          <a:solidFill>
                            <a:schemeClr val="lt1"/>
                          </a:solidFill>
                          <a:latin typeface="Lato"/>
                          <a:ea typeface="Lato"/>
                          <a:cs typeface="Lato"/>
                          <a:sym typeface="Lato"/>
                        </a:rPr>
                        <a:t>2.</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WP sebelum dilakukan tindakan penyidikan mengungkapkan ketidakbenaran perbuatannya</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US" sz="1300" u="none" cap="none" strike="noStrike">
                          <a:solidFill>
                            <a:schemeClr val="lt1"/>
                          </a:solidFill>
                          <a:latin typeface="Lato"/>
                          <a:ea typeface="Lato"/>
                          <a:cs typeface="Lato"/>
                          <a:sym typeface="Lato"/>
                        </a:rPr>
                        <a:t>Ps. 8 ayat (3)</a:t>
                      </a:r>
                      <a:endParaRPr sz="1300">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1</a:t>
                      </a:r>
                      <a:r>
                        <a:rPr lang="en-US" sz="1300">
                          <a:solidFill>
                            <a:schemeClr val="lt1"/>
                          </a:solidFill>
                          <a:latin typeface="Lato"/>
                          <a:ea typeface="Lato"/>
                          <a:cs typeface="Lato"/>
                          <a:sym typeface="Lato"/>
                        </a:rPr>
                        <a:t>00</a:t>
                      </a:r>
                      <a:r>
                        <a:rPr lang="en-US" sz="1300" u="none" cap="none" strike="noStrike">
                          <a:solidFill>
                            <a:schemeClr val="lt1"/>
                          </a:solidFill>
                          <a:latin typeface="Lato"/>
                          <a:ea typeface="Lato"/>
                          <a:cs typeface="Lato"/>
                          <a:sym typeface="Lato"/>
                        </a:rPr>
                        <a:t>% dari pajak yang kurang bayar</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SSP Setor Sendiri</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1023550">
                <a:tc>
                  <a:txBody>
                    <a:bodyPr/>
                    <a:lstStyle/>
                    <a:p>
                      <a:pPr indent="0" lvl="0" marL="0" marR="0" rtl="0" algn="ctr">
                        <a:lnSpc>
                          <a:spcPct val="100000"/>
                        </a:lnSpc>
                        <a:spcBef>
                          <a:spcPts val="0"/>
                        </a:spcBef>
                        <a:spcAft>
                          <a:spcPts val="0"/>
                        </a:spcAft>
                        <a:buNone/>
                      </a:pPr>
                      <a:r>
                        <a:rPr lang="en-US" sz="1300" u="none" cap="none" strike="noStrike">
                          <a:solidFill>
                            <a:schemeClr val="lt1"/>
                          </a:solidFill>
                          <a:latin typeface="Lato"/>
                          <a:ea typeface="Lato"/>
                          <a:cs typeface="Lato"/>
                          <a:sym typeface="Lato"/>
                        </a:rPr>
                        <a:t>3.</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196850" lvl="0" marL="228600" marR="0" rtl="0" algn="just">
                        <a:lnSpc>
                          <a:spcPct val="100000"/>
                        </a:lnSpc>
                        <a:spcBef>
                          <a:spcPts val="0"/>
                        </a:spcBef>
                        <a:spcAft>
                          <a:spcPts val="0"/>
                        </a:spcAft>
                        <a:buClr>
                          <a:schemeClr val="lt1"/>
                        </a:buClr>
                        <a:buSzPts val="1300"/>
                        <a:buFont typeface="Lato"/>
                        <a:buAutoNum type="alphaLcPeriod"/>
                      </a:pPr>
                      <a:r>
                        <a:rPr lang="en-US" sz="1300" u="none" cap="none" strike="noStrike">
                          <a:solidFill>
                            <a:schemeClr val="lt1"/>
                          </a:solidFill>
                          <a:latin typeface="Lato"/>
                          <a:ea typeface="Lato"/>
                          <a:cs typeface="Lato"/>
                          <a:sym typeface="Lato"/>
                        </a:rPr>
                        <a:t>PKP tetapi tidak membuat Faktur Pajak atau membuat faktur, tetapi tidak tepat waktu;</a:t>
                      </a:r>
                      <a:endParaRPr sz="1300">
                        <a:solidFill>
                          <a:schemeClr val="lt1"/>
                        </a:solidFill>
                        <a:latin typeface="Lato"/>
                        <a:ea typeface="Lato"/>
                        <a:cs typeface="Lato"/>
                        <a:sym typeface="Lato"/>
                      </a:endParaRPr>
                    </a:p>
                    <a:p>
                      <a:pPr indent="-196850" lvl="0" marL="228600" marR="0" rtl="0" algn="just">
                        <a:lnSpc>
                          <a:spcPct val="100000"/>
                        </a:lnSpc>
                        <a:spcBef>
                          <a:spcPts val="0"/>
                        </a:spcBef>
                        <a:spcAft>
                          <a:spcPts val="0"/>
                        </a:spcAft>
                        <a:buClr>
                          <a:schemeClr val="lt1"/>
                        </a:buClr>
                        <a:buSzPts val="1300"/>
                        <a:buFont typeface="Lato"/>
                        <a:buAutoNum type="alphaLcPeriod"/>
                      </a:pPr>
                      <a:r>
                        <a:rPr lang="en-US" sz="1300" u="none" cap="none" strike="noStrike">
                          <a:solidFill>
                            <a:schemeClr val="lt1"/>
                          </a:solidFill>
                          <a:latin typeface="Lato"/>
                          <a:ea typeface="Lato"/>
                          <a:cs typeface="Lato"/>
                          <a:sym typeface="Lato"/>
                        </a:rPr>
                        <a:t>PKP yang  mengisi Faktur Pajak tetapi tidak secara lengkap;</a:t>
                      </a:r>
                      <a:endParaRPr sz="1300">
                        <a:solidFill>
                          <a:schemeClr val="lt1"/>
                        </a:solidFill>
                        <a:latin typeface="Lato"/>
                        <a:ea typeface="Lato"/>
                        <a:cs typeface="Lato"/>
                        <a:sym typeface="Lato"/>
                      </a:endParaRPr>
                    </a:p>
                    <a:p>
                      <a:pPr indent="-196850" lvl="0" marL="228600" marR="0" rtl="0" algn="just">
                        <a:lnSpc>
                          <a:spcPct val="100000"/>
                        </a:lnSpc>
                        <a:spcBef>
                          <a:spcPts val="0"/>
                        </a:spcBef>
                        <a:spcAft>
                          <a:spcPts val="0"/>
                        </a:spcAft>
                        <a:buClr>
                          <a:schemeClr val="lt1"/>
                        </a:buClr>
                        <a:buSzPts val="1300"/>
                        <a:buFont typeface="Lato"/>
                        <a:buAutoNum type="alphaLcPeriod"/>
                      </a:pPr>
                      <a:r>
                        <a:rPr lang="en-US" sz="1300" u="none" cap="none" strike="noStrike">
                          <a:solidFill>
                            <a:schemeClr val="lt1"/>
                          </a:solidFill>
                          <a:latin typeface="Lato"/>
                          <a:ea typeface="Lato"/>
                          <a:cs typeface="Lato"/>
                          <a:sym typeface="Lato"/>
                        </a:rPr>
                        <a:t>Pengusaha Kena Pajak melaporkan faktur pajak tidak sesuai dengan masa penerbitan faktur pajak (untuk tahun pajak 2008 dst)</a:t>
                      </a:r>
                      <a:endParaRPr sz="1300">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US" sz="1300" u="none" cap="none" strike="noStrike">
                          <a:solidFill>
                            <a:schemeClr val="lt1"/>
                          </a:solidFill>
                          <a:latin typeface="Lato"/>
                          <a:ea typeface="Lato"/>
                          <a:cs typeface="Lato"/>
                          <a:sym typeface="Lato"/>
                        </a:rPr>
                        <a:t>Ps. 14 ayat (4)</a:t>
                      </a:r>
                      <a:endParaRPr sz="1300">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US" sz="1300">
                          <a:solidFill>
                            <a:schemeClr val="lt1"/>
                          </a:solidFill>
                          <a:latin typeface="Lato"/>
                          <a:ea typeface="Lato"/>
                          <a:cs typeface="Lato"/>
                          <a:sym typeface="Lato"/>
                        </a:rPr>
                        <a:t>1</a:t>
                      </a:r>
                      <a:r>
                        <a:rPr lang="en-US" sz="1300" u="none" cap="none" strike="noStrike">
                          <a:solidFill>
                            <a:schemeClr val="lt1"/>
                          </a:solidFill>
                          <a:latin typeface="Lato"/>
                          <a:ea typeface="Lato"/>
                          <a:cs typeface="Lato"/>
                          <a:sym typeface="Lato"/>
                        </a:rPr>
                        <a:t>% dari Dasar Pengenaan Pajak</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STP</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341175">
                <a:tc>
                  <a:txBody>
                    <a:bodyPr/>
                    <a:lstStyle/>
                    <a:p>
                      <a:pPr indent="0" lvl="0" marL="0" marR="0" rtl="0" algn="ctr">
                        <a:lnSpc>
                          <a:spcPct val="100000"/>
                        </a:lnSpc>
                        <a:spcBef>
                          <a:spcPts val="0"/>
                        </a:spcBef>
                        <a:spcAft>
                          <a:spcPts val="0"/>
                        </a:spcAft>
                        <a:buNone/>
                      </a:pPr>
                      <a:r>
                        <a:rPr lang="en-US" sz="1300" u="none" cap="none" strike="noStrike">
                          <a:solidFill>
                            <a:schemeClr val="lt1"/>
                          </a:solidFill>
                          <a:latin typeface="Lato"/>
                          <a:ea typeface="Lato"/>
                          <a:cs typeface="Lato"/>
                          <a:sym typeface="Lato"/>
                        </a:rPr>
                        <a:t>4.</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Dalam hal keberatan Wajib Pajak ditolak atau dikabulkan sebagian</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US" sz="1300" u="none" cap="none" strike="noStrike">
                          <a:solidFill>
                            <a:schemeClr val="lt1"/>
                          </a:solidFill>
                          <a:latin typeface="Lato"/>
                          <a:ea typeface="Lato"/>
                          <a:cs typeface="Lato"/>
                          <a:sym typeface="Lato"/>
                        </a:rPr>
                        <a:t>Pasal 25 Ayat (9)</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US" sz="1300">
                          <a:solidFill>
                            <a:schemeClr val="lt1"/>
                          </a:solidFill>
                          <a:latin typeface="Lato"/>
                          <a:ea typeface="Lato"/>
                          <a:cs typeface="Lato"/>
                          <a:sym typeface="Lato"/>
                        </a:rPr>
                        <a:t>3</a:t>
                      </a:r>
                      <a:r>
                        <a:rPr lang="en-US" sz="1300" u="none" cap="none" strike="noStrike">
                          <a:solidFill>
                            <a:schemeClr val="lt1"/>
                          </a:solidFill>
                          <a:latin typeface="Lato"/>
                          <a:ea typeface="Lato"/>
                          <a:cs typeface="Lato"/>
                          <a:sym typeface="Lato"/>
                        </a:rPr>
                        <a:t>0% dari jumlah pajak yang kurang dibayar</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 STP</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394625">
                <a:tc>
                  <a:txBody>
                    <a:bodyPr/>
                    <a:lstStyle/>
                    <a:p>
                      <a:pPr indent="0" lvl="0" marL="0" marR="0" rtl="0" algn="ctr">
                        <a:lnSpc>
                          <a:spcPct val="100000"/>
                        </a:lnSpc>
                        <a:spcBef>
                          <a:spcPts val="0"/>
                        </a:spcBef>
                        <a:spcAft>
                          <a:spcPts val="0"/>
                        </a:spcAft>
                        <a:buNone/>
                      </a:pPr>
                      <a:r>
                        <a:rPr lang="en-US" sz="1300" u="none" cap="none" strike="noStrike">
                          <a:solidFill>
                            <a:schemeClr val="lt1"/>
                          </a:solidFill>
                          <a:latin typeface="Lato"/>
                          <a:ea typeface="Lato"/>
                          <a:cs typeface="Lato"/>
                          <a:sym typeface="Lato"/>
                        </a:rPr>
                        <a:t>5.</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Dalam hal </a:t>
                      </a:r>
                      <a:r>
                        <a:rPr lang="en-US" sz="1300">
                          <a:solidFill>
                            <a:schemeClr val="lt1"/>
                          </a:solidFill>
                          <a:latin typeface="Lato"/>
                          <a:ea typeface="Lato"/>
                          <a:cs typeface="Lato"/>
                          <a:sym typeface="Lato"/>
                        </a:rPr>
                        <a:t>permohonan</a:t>
                      </a:r>
                      <a:r>
                        <a:rPr lang="en-US" sz="1300" u="none" cap="none" strike="noStrike">
                          <a:solidFill>
                            <a:schemeClr val="lt1"/>
                          </a:solidFill>
                          <a:latin typeface="Lato"/>
                          <a:ea typeface="Lato"/>
                          <a:cs typeface="Lato"/>
                          <a:sym typeface="Lato"/>
                        </a:rPr>
                        <a:t> banding ditolak atau dikabulkan sebagian </a:t>
                      </a:r>
                      <a:endParaRPr sz="1300">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None/>
                      </a:pPr>
                      <a:r>
                        <a:rPr lang="en-US" sz="1300" u="none" cap="none" strike="noStrike">
                          <a:solidFill>
                            <a:schemeClr val="lt1"/>
                          </a:solidFill>
                          <a:latin typeface="Lato"/>
                          <a:ea typeface="Lato"/>
                          <a:cs typeface="Lato"/>
                          <a:sym typeface="Lato"/>
                        </a:rPr>
                        <a:t>Pasal 27 Ayat  (5d)</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US" sz="1300">
                          <a:solidFill>
                            <a:schemeClr val="lt1"/>
                          </a:solidFill>
                          <a:latin typeface="Lato"/>
                          <a:ea typeface="Lato"/>
                          <a:cs typeface="Lato"/>
                          <a:sym typeface="Lato"/>
                        </a:rPr>
                        <a:t>6</a:t>
                      </a:r>
                      <a:r>
                        <a:rPr lang="en-US" sz="1300" u="none" cap="none" strike="noStrike">
                          <a:solidFill>
                            <a:schemeClr val="lt1"/>
                          </a:solidFill>
                          <a:latin typeface="Lato"/>
                          <a:ea typeface="Lato"/>
                          <a:cs typeface="Lato"/>
                          <a:sym typeface="Lato"/>
                        </a:rPr>
                        <a:t>0% dari jumlah pajak yang kurang dibayar</a:t>
                      </a:r>
                      <a:endParaRPr sz="1300">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 STP</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511775">
                <a:tc rowSpan="4">
                  <a:txBody>
                    <a:bodyPr/>
                    <a:lstStyle/>
                    <a:p>
                      <a:pPr indent="0" lvl="0" marL="0" rtl="0" algn="ctr">
                        <a:spcBef>
                          <a:spcPts val="0"/>
                        </a:spcBef>
                        <a:spcAft>
                          <a:spcPts val="0"/>
                        </a:spcAft>
                        <a:buNone/>
                      </a:pPr>
                      <a:r>
                        <a:rPr lang="en-US" sz="1300">
                          <a:solidFill>
                            <a:schemeClr val="lt1"/>
                          </a:solidFill>
                          <a:latin typeface="Lato"/>
                          <a:ea typeface="Lato"/>
                          <a:cs typeface="Lato"/>
                          <a:sym typeface="Lato"/>
                        </a:rPr>
                        <a:t>6.</a:t>
                      </a:r>
                      <a:endParaRPr sz="1300">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rPr lang="en-US" sz="1300" u="none" cap="none" strike="noStrike">
                          <a:solidFill>
                            <a:schemeClr val="lt1"/>
                          </a:solidFill>
                          <a:latin typeface="Lato"/>
                          <a:ea typeface="Lato"/>
                          <a:cs typeface="Lato"/>
                          <a:sym typeface="Lato"/>
                        </a:rPr>
                        <a:t>Terjadi penghentian penyidikan tindak pidana di bidang perpajakan atas permintaan Menteri Keuangan untuk kepentingan penerimaan negara</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rowSpan="4">
                  <a:txBody>
                    <a:bodyPr/>
                    <a:lstStyle/>
                    <a:p>
                      <a:pPr indent="0" lvl="0" marL="0" marR="0" rtl="0" algn="ctr">
                        <a:lnSpc>
                          <a:spcPct val="100000"/>
                        </a:lnSpc>
                        <a:spcBef>
                          <a:spcPts val="0"/>
                        </a:spcBef>
                        <a:spcAft>
                          <a:spcPts val="0"/>
                        </a:spcAft>
                        <a:buNone/>
                      </a:pPr>
                      <a:r>
                        <a:rPr lang="en-US" sz="1300">
                          <a:solidFill>
                            <a:schemeClr val="lt1"/>
                          </a:solidFill>
                          <a:latin typeface="Lato"/>
                          <a:ea typeface="Lato"/>
                          <a:cs typeface="Lato"/>
                          <a:sym typeface="Lato"/>
                        </a:rPr>
                        <a:t>Ps. 44B</a:t>
                      </a:r>
                      <a:endParaRPr sz="1300">
                        <a:solidFill>
                          <a:schemeClr val="lt1"/>
                        </a:solidFill>
                        <a:latin typeface="Lato"/>
                        <a:ea typeface="Lato"/>
                        <a:cs typeface="Lato"/>
                        <a:sym typeface="Lato"/>
                      </a:endParaRPr>
                    </a:p>
                    <a:p>
                      <a:pPr indent="0" lvl="0" marL="0" marR="0" rtl="0" algn="ctr">
                        <a:lnSpc>
                          <a:spcPct val="100000"/>
                        </a:lnSpc>
                        <a:spcBef>
                          <a:spcPts val="0"/>
                        </a:spcBef>
                        <a:spcAft>
                          <a:spcPts val="0"/>
                        </a:spcAft>
                        <a:buNone/>
                      </a:pPr>
                      <a:r>
                        <a:rPr lang="en-US" sz="1300">
                          <a:solidFill>
                            <a:schemeClr val="lt1"/>
                          </a:solidFill>
                          <a:latin typeface="Lato"/>
                          <a:ea typeface="Lato"/>
                          <a:cs typeface="Lato"/>
                          <a:sym typeface="Lato"/>
                        </a:rPr>
                        <a:t>ayat (2)</a:t>
                      </a:r>
                      <a:endParaRPr sz="1300">
                        <a:solidFill>
                          <a:schemeClr val="lt1"/>
                        </a:solidFill>
                        <a:latin typeface="Lato"/>
                        <a:ea typeface="Lato"/>
                        <a:cs typeface="Lato"/>
                        <a:sym typeface="Lato"/>
                      </a:endParaRPr>
                    </a:p>
                    <a:p>
                      <a:pPr indent="0" lvl="0" marL="0" marR="0" rtl="0" algn="ctr">
                        <a:lnSpc>
                          <a:spcPct val="100000"/>
                        </a:lnSpc>
                        <a:spcBef>
                          <a:spcPts val="0"/>
                        </a:spcBef>
                        <a:spcAft>
                          <a:spcPts val="0"/>
                        </a:spcAft>
                        <a:buNone/>
                      </a:pPr>
                      <a:r>
                        <a:t/>
                      </a:r>
                      <a:endParaRPr sz="1300">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None/>
                      </a:pPr>
                      <a:r>
                        <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rtl="0" algn="l">
                        <a:spcBef>
                          <a:spcPts val="0"/>
                        </a:spcBef>
                        <a:spcAft>
                          <a:spcPts val="0"/>
                        </a:spcAft>
                        <a:buNone/>
                      </a:pPr>
                      <a:r>
                        <a:t/>
                      </a:r>
                      <a:endParaRPr sz="1300">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398675">
                <a:tc vMerge="1"/>
                <a:tc>
                  <a:txBody>
                    <a:bodyPr/>
                    <a:lstStyle/>
                    <a:p>
                      <a:pPr indent="-196850" lvl="0" marL="285750" marR="0" rtl="0" algn="just">
                        <a:lnSpc>
                          <a:spcPct val="100000"/>
                        </a:lnSpc>
                        <a:spcBef>
                          <a:spcPts val="0"/>
                        </a:spcBef>
                        <a:spcAft>
                          <a:spcPts val="0"/>
                        </a:spcAft>
                        <a:buClr>
                          <a:schemeClr val="lt1"/>
                        </a:buClr>
                        <a:buSzPts val="1300"/>
                        <a:buFont typeface="Lato"/>
                        <a:buChar char="➔"/>
                      </a:pPr>
                      <a:r>
                        <a:rPr lang="en-US" sz="1300">
                          <a:solidFill>
                            <a:schemeClr val="lt1"/>
                          </a:solidFill>
                          <a:latin typeface="Lato"/>
                          <a:ea typeface="Lato"/>
                          <a:cs typeface="Lato"/>
                          <a:sym typeface="Lato"/>
                        </a:rPr>
                        <a:t>Kerugian pendapatan negara sebagaimana dimaksud pada Pasal 38</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c>
                  <a:txBody>
                    <a:bodyPr/>
                    <a:lstStyle/>
                    <a:p>
                      <a:pPr indent="0" lvl="0" marL="0" marR="0" rtl="0" algn="just">
                        <a:lnSpc>
                          <a:spcPct val="100000"/>
                        </a:lnSpc>
                        <a:spcBef>
                          <a:spcPts val="0"/>
                        </a:spcBef>
                        <a:spcAft>
                          <a:spcPts val="0"/>
                        </a:spcAft>
                        <a:buNone/>
                      </a:pPr>
                      <a:r>
                        <a:rPr lang="en-US" sz="1300">
                          <a:solidFill>
                            <a:schemeClr val="lt1"/>
                          </a:solidFill>
                          <a:latin typeface="Lato"/>
                          <a:ea typeface="Lato"/>
                          <a:cs typeface="Lato"/>
                          <a:sym typeface="Lato"/>
                        </a:rPr>
                        <a:t>1x jumlah kerugian pada pendapatan negara</a:t>
                      </a:r>
                      <a:endParaRPr sz="1300">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rowSpan="3">
                  <a:txBody>
                    <a:bodyPr/>
                    <a:lstStyle/>
                    <a:p>
                      <a:pPr indent="0" lvl="0" marL="0" marR="0" rtl="0" algn="just">
                        <a:lnSpc>
                          <a:spcPct val="100000"/>
                        </a:lnSpc>
                        <a:spcBef>
                          <a:spcPts val="0"/>
                        </a:spcBef>
                        <a:spcAft>
                          <a:spcPts val="0"/>
                        </a:spcAft>
                        <a:buNone/>
                      </a:pPr>
                      <a:r>
                        <a:rPr lang="en-US" sz="1300">
                          <a:solidFill>
                            <a:schemeClr val="lt1"/>
                          </a:solidFill>
                          <a:latin typeface="Lato"/>
                          <a:ea typeface="Lato"/>
                          <a:cs typeface="Lato"/>
                          <a:sym typeface="Lato"/>
                        </a:rPr>
                        <a:t>SSP Setor Sendiri</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378750">
                <a:tc vMerge="1"/>
                <a:tc>
                  <a:txBody>
                    <a:bodyPr/>
                    <a:lstStyle/>
                    <a:p>
                      <a:pPr indent="-196850" lvl="0" marL="285750" marR="0" rtl="0" algn="just">
                        <a:lnSpc>
                          <a:spcPct val="100000"/>
                        </a:lnSpc>
                        <a:spcBef>
                          <a:spcPts val="0"/>
                        </a:spcBef>
                        <a:spcAft>
                          <a:spcPts val="0"/>
                        </a:spcAft>
                        <a:buClr>
                          <a:schemeClr val="lt1"/>
                        </a:buClr>
                        <a:buSzPts val="1300"/>
                        <a:buFont typeface="Lato"/>
                        <a:buChar char="➔"/>
                      </a:pPr>
                      <a:r>
                        <a:rPr lang="en-US" sz="1300">
                          <a:solidFill>
                            <a:schemeClr val="lt1"/>
                          </a:solidFill>
                          <a:latin typeface="Lato"/>
                          <a:ea typeface="Lato"/>
                          <a:cs typeface="Lato"/>
                          <a:sym typeface="Lato"/>
                        </a:rPr>
                        <a:t>Kerugian pendapatan negara sebagaimana dimaksud pada Pasal 39</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c>
                  <a:txBody>
                    <a:bodyPr/>
                    <a:lstStyle/>
                    <a:p>
                      <a:pPr indent="0" lvl="0" marL="0" marR="0" rtl="0" algn="just">
                        <a:lnSpc>
                          <a:spcPct val="100000"/>
                        </a:lnSpc>
                        <a:spcBef>
                          <a:spcPts val="0"/>
                        </a:spcBef>
                        <a:spcAft>
                          <a:spcPts val="0"/>
                        </a:spcAft>
                        <a:buNone/>
                      </a:pPr>
                      <a:r>
                        <a:rPr lang="en-US" sz="1300">
                          <a:solidFill>
                            <a:schemeClr val="lt1"/>
                          </a:solidFill>
                          <a:latin typeface="Lato"/>
                          <a:ea typeface="Lato"/>
                          <a:cs typeface="Lato"/>
                          <a:sym typeface="Lato"/>
                        </a:rPr>
                        <a:t>3x jumlah kerugian pada pendapatan negara</a:t>
                      </a:r>
                      <a:endParaRPr sz="1300">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r>
              <a:tr h="471050">
                <a:tc vMerge="1"/>
                <a:tc>
                  <a:txBody>
                    <a:bodyPr/>
                    <a:lstStyle/>
                    <a:p>
                      <a:pPr indent="-196850" lvl="0" marL="285750" rtl="0" algn="just">
                        <a:spcBef>
                          <a:spcPts val="0"/>
                        </a:spcBef>
                        <a:spcAft>
                          <a:spcPts val="0"/>
                        </a:spcAft>
                        <a:buClr>
                          <a:schemeClr val="lt1"/>
                        </a:buClr>
                        <a:buSzPts val="1300"/>
                        <a:buFont typeface="Lato"/>
                        <a:buChar char="➔"/>
                      </a:pPr>
                      <a:r>
                        <a:rPr lang="en-US" sz="1300">
                          <a:solidFill>
                            <a:schemeClr val="lt1"/>
                          </a:solidFill>
                          <a:latin typeface="Lato"/>
                          <a:ea typeface="Lato"/>
                          <a:cs typeface="Lato"/>
                          <a:sym typeface="Lato"/>
                        </a:rPr>
                        <a:t>Kerugian pendapatan negara sebagaimana dimaksud pada Pasal 39A</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c>
                  <a:txBody>
                    <a:bodyPr/>
                    <a:lstStyle/>
                    <a:p>
                      <a:pPr indent="0" lvl="0" marL="0" rtl="0" algn="just">
                        <a:spcBef>
                          <a:spcPts val="0"/>
                        </a:spcBef>
                        <a:spcAft>
                          <a:spcPts val="0"/>
                        </a:spcAft>
                        <a:buNone/>
                      </a:pPr>
                      <a:r>
                        <a:rPr lang="en-US" sz="1300">
                          <a:solidFill>
                            <a:schemeClr val="lt1"/>
                          </a:solidFill>
                          <a:latin typeface="Lato"/>
                          <a:ea typeface="Lato"/>
                          <a:cs typeface="Lato"/>
                          <a:sym typeface="Lato"/>
                        </a:rPr>
                        <a:t>4</a:t>
                      </a:r>
                      <a:r>
                        <a:rPr lang="en-US" sz="1300">
                          <a:solidFill>
                            <a:schemeClr val="lt1"/>
                          </a:solidFill>
                          <a:latin typeface="Lato"/>
                          <a:ea typeface="Lato"/>
                          <a:cs typeface="Lato"/>
                          <a:sym typeface="Lato"/>
                        </a:rPr>
                        <a:t>x jumlah kerugian pada pendapatan negara</a:t>
                      </a:r>
                      <a:endParaRPr sz="1300" u="none" cap="none" strike="noStrike">
                        <a:solidFill>
                          <a:schemeClr val="lt1"/>
                        </a:solidFill>
                        <a:latin typeface="Lato"/>
                        <a:ea typeface="Lato"/>
                        <a:cs typeface="Lato"/>
                        <a:sym typeface="Lato"/>
                      </a:endParaRPr>
                    </a:p>
                  </a:txBody>
                  <a:tcPr marT="0" marB="0" marR="34500" marL="3450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vMerge="1"/>
              </a:tr>
            </a:tbl>
          </a:graphicData>
        </a:graphic>
      </p:graphicFrame>
      <p:sp>
        <p:nvSpPr>
          <p:cNvPr id="208" name="Google Shape;208;p3">
            <a:hlinkClick action="ppaction://hlinksldjump" r:id="rId3"/>
          </p:cNvPr>
          <p:cNvSpPr/>
          <p:nvPr/>
        </p:nvSpPr>
        <p:spPr>
          <a:xfrm>
            <a:off x="8429652" y="1357298"/>
            <a:ext cx="357190" cy="357190"/>
          </a:xfrm>
          <a:prstGeom prst="ellipse">
            <a:avLst/>
          </a:prstGeom>
          <a:solidFill>
            <a:schemeClr val="accent1"/>
          </a:solidFill>
          <a:ln cap="flat" cmpd="thickThin" w="55000">
            <a:solidFill>
              <a:srgbClr val="20768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209" name="Google Shape;209;p3"/>
          <p:cNvSpPr txBox="1"/>
          <p:nvPr>
            <p:ph type="title"/>
          </p:nvPr>
        </p:nvSpPr>
        <p:spPr>
          <a:xfrm>
            <a:off x="152400" y="-203712"/>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6000"/>
              <a:buFont typeface="Lucida Sans"/>
              <a:buNone/>
            </a:pPr>
            <a:r>
              <a:rPr b="1" lang="en-US" sz="3000"/>
              <a:t>Sanksi Denda</a:t>
            </a:r>
            <a:endParaRPr b="1" sz="30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4"/>
          <p:cNvSpPr/>
          <p:nvPr/>
        </p:nvSpPr>
        <p:spPr>
          <a:xfrm>
            <a:off x="214282" y="428604"/>
            <a:ext cx="8643998" cy="4893647"/>
          </a:xfrm>
          <a:prstGeom prst="rect">
            <a:avLst/>
          </a:prstGeom>
          <a:no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Clr>
                <a:srgbClr val="3E1E25"/>
              </a:buClr>
              <a:buSzPts val="2400"/>
              <a:buFont typeface="Arial"/>
              <a:buNone/>
            </a:pPr>
            <a:r>
              <a:rPr b="1" i="1" lang="en-US" sz="2400">
                <a:solidFill>
                  <a:schemeClr val="accent1"/>
                </a:solidFill>
              </a:rPr>
              <a:t>D</a:t>
            </a:r>
            <a:r>
              <a:rPr b="1" i="1" lang="en-US" sz="2400" u="none" cap="none" strike="noStrike">
                <a:solidFill>
                  <a:schemeClr val="accent1"/>
                </a:solidFill>
              </a:rPr>
              <a:t>ikecualikan</a:t>
            </a:r>
            <a:r>
              <a:rPr b="0" i="1" lang="en-US" sz="2400" u="none" cap="none" strike="noStrike">
                <a:solidFill>
                  <a:schemeClr val="lt1"/>
                </a:solidFill>
                <a:latin typeface="Arial"/>
                <a:ea typeface="Arial"/>
                <a:cs typeface="Arial"/>
                <a:sym typeface="Arial"/>
              </a:rPr>
              <a:t> </a:t>
            </a:r>
            <a:r>
              <a:rPr b="0" i="0" lang="en-US" sz="2400" u="none" cap="none" strike="noStrike">
                <a:solidFill>
                  <a:schemeClr val="lt1"/>
                </a:solidFill>
                <a:latin typeface="Arial"/>
                <a:ea typeface="Arial"/>
                <a:cs typeface="Arial"/>
                <a:sym typeface="Arial"/>
              </a:rPr>
              <a:t>dari sanksi denda pasal 7 KUP :</a:t>
            </a:r>
            <a:endParaRPr b="0" i="0" sz="2400" u="none" cap="none" strike="noStrike">
              <a:solidFill>
                <a:schemeClr val="lt1"/>
              </a:solidFill>
              <a:latin typeface="Arial"/>
              <a:ea typeface="Arial"/>
              <a:cs typeface="Arial"/>
              <a:sym typeface="Arial"/>
            </a:endParaRPr>
          </a:p>
          <a:p>
            <a:pPr indent="-266700" lvl="0" marL="342900" marR="0" rtl="0" algn="just">
              <a:lnSpc>
                <a:spcPct val="100000"/>
              </a:lnSpc>
              <a:spcBef>
                <a:spcPts val="0"/>
              </a:spcBef>
              <a:spcAft>
                <a:spcPts val="0"/>
              </a:spcAft>
              <a:buClr>
                <a:schemeClr val="lt1"/>
              </a:buClr>
              <a:buSzPts val="2400"/>
              <a:buFont typeface="Arial"/>
              <a:buAutoNum type="alphaLcPeriod"/>
            </a:pPr>
            <a:r>
              <a:rPr b="0" i="0" lang="en-US" sz="2400" u="none" cap="none" strike="noStrike">
                <a:solidFill>
                  <a:schemeClr val="lt1"/>
                </a:solidFill>
                <a:latin typeface="Arial"/>
                <a:ea typeface="Arial"/>
                <a:cs typeface="Arial"/>
                <a:sym typeface="Arial"/>
              </a:rPr>
              <a:t>WP OP yang telah meninggal dunia;  </a:t>
            </a:r>
            <a:endParaRPr sz="2400">
              <a:solidFill>
                <a:schemeClr val="lt1"/>
              </a:solidFill>
            </a:endParaRPr>
          </a:p>
          <a:p>
            <a:pPr indent="-266700" lvl="0" marL="342900" marR="0" rtl="0" algn="just">
              <a:lnSpc>
                <a:spcPct val="100000"/>
              </a:lnSpc>
              <a:spcBef>
                <a:spcPts val="0"/>
              </a:spcBef>
              <a:spcAft>
                <a:spcPts val="0"/>
              </a:spcAft>
              <a:buClr>
                <a:schemeClr val="lt1"/>
              </a:buClr>
              <a:buSzPts val="2400"/>
              <a:buFont typeface="Arial"/>
              <a:buAutoNum type="alphaLcPeriod"/>
            </a:pPr>
            <a:r>
              <a:rPr b="0" i="0" lang="en-US" sz="2400" u="none" cap="none" strike="noStrike">
                <a:solidFill>
                  <a:schemeClr val="lt1"/>
                </a:solidFill>
                <a:latin typeface="Arial"/>
                <a:ea typeface="Arial"/>
                <a:cs typeface="Arial"/>
                <a:sym typeface="Arial"/>
              </a:rPr>
              <a:t>WP OP tidak melakukan kegiatan usaha atau pekerjaan bebas;</a:t>
            </a:r>
            <a:endParaRPr sz="2400">
              <a:solidFill>
                <a:schemeClr val="lt1"/>
              </a:solidFill>
            </a:endParaRPr>
          </a:p>
          <a:p>
            <a:pPr indent="-266700" lvl="0" marL="342900" marR="0" rtl="0" algn="just">
              <a:lnSpc>
                <a:spcPct val="100000"/>
              </a:lnSpc>
              <a:spcBef>
                <a:spcPts val="0"/>
              </a:spcBef>
              <a:spcAft>
                <a:spcPts val="0"/>
              </a:spcAft>
              <a:buClr>
                <a:schemeClr val="lt1"/>
              </a:buClr>
              <a:buSzPts val="2400"/>
              <a:buFont typeface="Arial"/>
              <a:buAutoNum type="alphaLcPeriod"/>
            </a:pPr>
            <a:r>
              <a:rPr lang="en-US" sz="2400">
                <a:solidFill>
                  <a:schemeClr val="lt1"/>
                </a:solidFill>
              </a:rPr>
              <a:t>WP </a:t>
            </a:r>
            <a:r>
              <a:rPr b="0" i="0" lang="en-US" sz="2400" u="none" cap="none" strike="noStrike">
                <a:solidFill>
                  <a:schemeClr val="lt1"/>
                </a:solidFill>
                <a:latin typeface="Arial"/>
                <a:ea typeface="Arial"/>
                <a:cs typeface="Arial"/>
                <a:sym typeface="Arial"/>
              </a:rPr>
              <a:t>OP WNA yang tidak tinggal lagi di Indonesia;</a:t>
            </a:r>
            <a:endParaRPr sz="2400">
              <a:solidFill>
                <a:schemeClr val="lt1"/>
              </a:solidFill>
            </a:endParaRPr>
          </a:p>
          <a:p>
            <a:pPr indent="-266700" lvl="0" marL="342900" marR="0" rtl="0" algn="just">
              <a:lnSpc>
                <a:spcPct val="100000"/>
              </a:lnSpc>
              <a:spcBef>
                <a:spcPts val="0"/>
              </a:spcBef>
              <a:spcAft>
                <a:spcPts val="0"/>
              </a:spcAft>
              <a:buClr>
                <a:schemeClr val="lt1"/>
              </a:buClr>
              <a:buSzPts val="2400"/>
              <a:buFont typeface="Arial"/>
              <a:buAutoNum type="alphaLcPeriod"/>
            </a:pPr>
            <a:r>
              <a:rPr b="0" i="0" lang="en-US" sz="2400" u="none" cap="none" strike="noStrike">
                <a:solidFill>
                  <a:schemeClr val="lt1"/>
                </a:solidFill>
                <a:latin typeface="Arial"/>
                <a:ea typeface="Arial"/>
                <a:cs typeface="Arial"/>
                <a:sym typeface="Arial"/>
              </a:rPr>
              <a:t>Bentuk Usaha Tetap yang tidak melakukan kegiatan lagi di Indonesia;</a:t>
            </a:r>
            <a:endParaRPr sz="2400">
              <a:solidFill>
                <a:schemeClr val="lt1"/>
              </a:solidFill>
            </a:endParaRPr>
          </a:p>
          <a:p>
            <a:pPr indent="-266700" lvl="0" marL="342900" marR="0" rtl="0" algn="just">
              <a:lnSpc>
                <a:spcPct val="100000"/>
              </a:lnSpc>
              <a:spcBef>
                <a:spcPts val="0"/>
              </a:spcBef>
              <a:spcAft>
                <a:spcPts val="0"/>
              </a:spcAft>
              <a:buClr>
                <a:schemeClr val="lt1"/>
              </a:buClr>
              <a:buSzPts val="2400"/>
              <a:buFont typeface="Arial"/>
              <a:buAutoNum type="alphaLcPeriod"/>
            </a:pPr>
            <a:r>
              <a:rPr b="0" i="0" lang="en-US" sz="2400" u="none" cap="none" strike="noStrike">
                <a:solidFill>
                  <a:schemeClr val="lt1"/>
                </a:solidFill>
                <a:latin typeface="Arial"/>
                <a:ea typeface="Arial"/>
                <a:cs typeface="Arial"/>
                <a:sym typeface="Arial"/>
              </a:rPr>
              <a:t>Wajib Pajak badan yang tidak melakukan kegiatan usaha lagi</a:t>
            </a:r>
            <a:r>
              <a:rPr lang="en-US" sz="2400">
                <a:solidFill>
                  <a:schemeClr val="lt1"/>
                </a:solidFill>
              </a:rPr>
              <a:t>;</a:t>
            </a:r>
            <a:endParaRPr sz="2400">
              <a:solidFill>
                <a:schemeClr val="lt1"/>
              </a:solidFill>
            </a:endParaRPr>
          </a:p>
          <a:p>
            <a:pPr indent="-266700" lvl="0" marL="342900" marR="0" rtl="0" algn="just">
              <a:lnSpc>
                <a:spcPct val="100000"/>
              </a:lnSpc>
              <a:spcBef>
                <a:spcPts val="0"/>
              </a:spcBef>
              <a:spcAft>
                <a:spcPts val="0"/>
              </a:spcAft>
              <a:buClr>
                <a:schemeClr val="lt1"/>
              </a:buClr>
              <a:buSzPts val="2400"/>
              <a:buFont typeface="Arial"/>
              <a:buAutoNum type="alphaLcPeriod"/>
            </a:pPr>
            <a:r>
              <a:rPr b="0" i="0" lang="en-US" sz="2400" u="none" cap="none" strike="noStrike">
                <a:solidFill>
                  <a:schemeClr val="lt1"/>
                </a:solidFill>
                <a:latin typeface="Arial"/>
                <a:ea typeface="Arial"/>
                <a:cs typeface="Arial"/>
                <a:sym typeface="Arial"/>
              </a:rPr>
              <a:t>Bendahara yang tidak melakukan pembayaran lagi;</a:t>
            </a:r>
            <a:endParaRPr sz="2400">
              <a:solidFill>
                <a:schemeClr val="lt1"/>
              </a:solidFill>
            </a:endParaRPr>
          </a:p>
          <a:p>
            <a:pPr indent="-266700" lvl="0" marL="342900" marR="0" rtl="0" algn="just">
              <a:lnSpc>
                <a:spcPct val="100000"/>
              </a:lnSpc>
              <a:spcBef>
                <a:spcPts val="0"/>
              </a:spcBef>
              <a:spcAft>
                <a:spcPts val="0"/>
              </a:spcAft>
              <a:buClr>
                <a:schemeClr val="lt1"/>
              </a:buClr>
              <a:buSzPts val="2400"/>
              <a:buFont typeface="Arial"/>
              <a:buAutoNum type="alphaLcPeriod"/>
            </a:pPr>
            <a:r>
              <a:rPr b="0" i="0" lang="en-US" sz="2400" u="none" cap="none" strike="noStrike">
                <a:solidFill>
                  <a:schemeClr val="lt1"/>
                </a:solidFill>
                <a:latin typeface="Arial"/>
                <a:ea typeface="Arial"/>
                <a:cs typeface="Arial"/>
                <a:sym typeface="Arial"/>
              </a:rPr>
              <a:t>Wajib Pajak yang terkena bencana, (diatur tersendiri)</a:t>
            </a:r>
            <a:endParaRPr sz="2400">
              <a:solidFill>
                <a:schemeClr val="lt1"/>
              </a:solidFill>
            </a:endParaRPr>
          </a:p>
          <a:p>
            <a:pPr indent="-266700" lvl="0" marL="342900" marR="0" rtl="0" algn="just">
              <a:lnSpc>
                <a:spcPct val="100000"/>
              </a:lnSpc>
              <a:spcBef>
                <a:spcPts val="0"/>
              </a:spcBef>
              <a:spcAft>
                <a:spcPts val="0"/>
              </a:spcAft>
              <a:buClr>
                <a:schemeClr val="lt1"/>
              </a:buClr>
              <a:buSzPts val="2400"/>
              <a:buFont typeface="Arial"/>
              <a:buAutoNum type="alphaLcPeriod"/>
            </a:pPr>
            <a:r>
              <a:rPr b="0" i="0" lang="en-US" sz="2400" u="none" cap="none" strike="noStrike">
                <a:solidFill>
                  <a:schemeClr val="lt1"/>
                </a:solidFill>
                <a:latin typeface="Arial"/>
                <a:ea typeface="Arial"/>
                <a:cs typeface="Arial"/>
                <a:sym typeface="Arial"/>
              </a:rPr>
              <a:t>Wajib Pajak lain yang diatur dengan atau berdasarkan Peraturan Menteri Keuangan.</a:t>
            </a:r>
            <a:endParaRPr b="0" i="0" sz="2400" u="none" cap="none" strike="noStrike">
              <a:solidFill>
                <a:schemeClr val="lt1"/>
              </a:solidFill>
              <a:latin typeface="Arial"/>
              <a:ea typeface="Arial"/>
              <a:cs typeface="Arial"/>
              <a:sym typeface="Arial"/>
            </a:endParaRPr>
          </a:p>
        </p:txBody>
      </p:sp>
      <p:sp>
        <p:nvSpPr>
          <p:cNvPr id="216" name="Google Shape;216;p4"/>
          <p:cNvSpPr/>
          <p:nvPr/>
        </p:nvSpPr>
        <p:spPr>
          <a:xfrm>
            <a:off x="6000748" y="5643575"/>
            <a:ext cx="2079900" cy="261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300" u="none" cap="none" strike="noStrike">
                <a:solidFill>
                  <a:schemeClr val="accent1"/>
                </a:solidFill>
                <a:latin typeface="Lato"/>
                <a:ea typeface="Lato"/>
                <a:cs typeface="Lato"/>
                <a:sym typeface="Lato"/>
              </a:rPr>
              <a:t>(Pasal 7 ayat 2 UU KUP) </a:t>
            </a:r>
            <a:endParaRPr b="1" i="1" sz="1300">
              <a:solidFill>
                <a:schemeClr val="accent1"/>
              </a:solidFill>
              <a:latin typeface="Lato"/>
              <a:ea typeface="Lato"/>
              <a:cs typeface="Lato"/>
              <a:sym typeface="Lato"/>
            </a:endParaRPr>
          </a:p>
        </p:txBody>
      </p:sp>
      <p:sp>
        <p:nvSpPr>
          <p:cNvPr id="217" name="Google Shape;217;p4">
            <a:hlinkClick action="ppaction://hlinksldjump" r:id="rId3"/>
          </p:cNvPr>
          <p:cNvSpPr/>
          <p:nvPr/>
        </p:nvSpPr>
        <p:spPr>
          <a:xfrm>
            <a:off x="7786710" y="5929330"/>
            <a:ext cx="857256" cy="714356"/>
          </a:xfrm>
          <a:prstGeom prst="rightArrow">
            <a:avLst>
              <a:gd fmla="val 50000" name="adj1"/>
              <a:gd fmla="val 50000" name="adj2"/>
            </a:avLst>
          </a:prstGeom>
          <a:solidFill>
            <a:schemeClr val="accent1"/>
          </a:solidFill>
          <a:ln cap="flat" cmpd="thickThin" w="55000">
            <a:solidFill>
              <a:srgbClr val="20768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Lucida Sans"/>
                <a:ea typeface="Lucida Sans"/>
                <a:cs typeface="Lucida Sans"/>
                <a:sym typeface="Lucida Sans"/>
              </a:rPr>
              <a:t>back</a:t>
            </a:r>
            <a:endParaRPr sz="1600">
              <a:solidFill>
                <a:schemeClr val="lt1"/>
              </a:solidFill>
              <a:latin typeface="Lucida Sans"/>
              <a:ea typeface="Lucida Sans"/>
              <a:cs typeface="Lucida Sans"/>
              <a:sym typeface="Lucida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5"/>
          <p:cNvSpPr txBox="1"/>
          <p:nvPr>
            <p:ph idx="1" type="body"/>
          </p:nvPr>
        </p:nvSpPr>
        <p:spPr>
          <a:xfrm>
            <a:off x="500034" y="1546243"/>
            <a:ext cx="8229600" cy="4525963"/>
          </a:xfrm>
          <a:prstGeom prst="rect">
            <a:avLst/>
          </a:prstGeom>
          <a:noFill/>
          <a:ln>
            <a:noFill/>
          </a:ln>
        </p:spPr>
        <p:txBody>
          <a:bodyPr anchorCtr="0" anchor="t" bIns="45700" lIns="91425" spcFirstLastPara="1" rIns="91425" wrap="square" tIns="45700">
            <a:normAutofit/>
          </a:bodyPr>
          <a:lstStyle/>
          <a:p>
            <a:pPr indent="0" lvl="0" marL="0" rtl="0" algn="just">
              <a:spcBef>
                <a:spcPts val="0"/>
              </a:spcBef>
              <a:spcAft>
                <a:spcPts val="0"/>
              </a:spcAft>
              <a:buSzPts val="1632"/>
              <a:buNone/>
            </a:pPr>
            <a:r>
              <a:rPr lang="en-US" sz="2400"/>
              <a:t>CV. Utaran telah terdaftar NPWP dan dikukuhkan sebagai Pengusaha Kena Pajak (PKP) sejak tahun 2009. Untuk masa April 2012, dalam pelaporan SPT Masa PPN diketahui bahwa terdapat penjualan dengan faktur pajak yang tidak lengkap yang tidak sesuai dengan Pasal 13 Undang-Undang PPN. Nilai PPN atas faktur pajak tersebut adalah sebesar Rp13.500.000,-.  Produk hukum apa yang akan diterbitkan oleh KPP dimana CV. Utaran terdaftar dan hitunglah besarnya sanksi yang akan diperoleh CV. Utaran!</a:t>
            </a:r>
            <a:endParaRPr/>
          </a:p>
          <a:p>
            <a:pPr indent="0" lvl="0" marL="0" rtl="0" algn="l">
              <a:spcBef>
                <a:spcPts val="400"/>
              </a:spcBef>
              <a:spcAft>
                <a:spcPts val="0"/>
              </a:spcAft>
              <a:buSzPts val="1836"/>
              <a:buNone/>
            </a:pPr>
            <a:r>
              <a:t/>
            </a:r>
            <a:endParaRPr/>
          </a:p>
        </p:txBody>
      </p:sp>
      <p:sp>
        <p:nvSpPr>
          <p:cNvPr id="223" name="Google Shape;223;p5"/>
          <p:cNvSpPr txBox="1"/>
          <p:nvPr>
            <p:ph type="title"/>
          </p:nvPr>
        </p:nvSpPr>
        <p:spPr>
          <a:xfrm>
            <a:off x="457200" y="274638"/>
            <a:ext cx="8229600" cy="778098"/>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4100"/>
              <a:buFont typeface="Lucida Sans"/>
              <a:buNone/>
            </a:pPr>
            <a:r>
              <a:rPr b="1" lang="en-US"/>
              <a:t>Hitung STP atas Denda dibawah ini!</a:t>
            </a:r>
            <a:endParaRPr b="1"/>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3"/>
          <p:cNvSpPr/>
          <p:nvPr/>
        </p:nvSpPr>
        <p:spPr>
          <a:xfrm>
            <a:off x="0" y="0"/>
            <a:ext cx="2026517" cy="400110"/>
          </a:xfrm>
          <a:prstGeom prst="rect">
            <a:avLst/>
          </a:prstGeom>
          <a:noFill/>
          <a:ln>
            <a:noFill/>
          </a:ln>
        </p:spPr>
        <p:txBody>
          <a:bodyPr anchorCtr="0" anchor="ctr"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2000"/>
              <a:buFont typeface="Arial"/>
              <a:buNone/>
            </a:pPr>
            <a:r>
              <a:rPr b="1" i="0" lang="en-US" sz="2000" u="sng" cap="none" strike="noStrike">
                <a:solidFill>
                  <a:schemeClr val="dk1"/>
                </a:solidFill>
                <a:latin typeface="Arial"/>
                <a:ea typeface="Arial"/>
                <a:cs typeface="Arial"/>
                <a:sym typeface="Arial"/>
              </a:rPr>
              <a:t>SAKSI PIDANA</a:t>
            </a:r>
            <a:endParaRPr b="0" i="0" sz="2000" u="none" cap="none" strike="noStrike">
              <a:solidFill>
                <a:schemeClr val="dk1"/>
              </a:solidFill>
              <a:latin typeface="Arial"/>
              <a:ea typeface="Arial"/>
              <a:cs typeface="Arial"/>
              <a:sym typeface="Arial"/>
            </a:endParaRPr>
          </a:p>
        </p:txBody>
      </p:sp>
      <p:graphicFrame>
        <p:nvGraphicFramePr>
          <p:cNvPr id="229" name="Google Shape;229;p13"/>
          <p:cNvGraphicFramePr/>
          <p:nvPr/>
        </p:nvGraphicFramePr>
        <p:xfrm>
          <a:off x="178556" y="1228479"/>
          <a:ext cx="3000000" cy="3000000"/>
        </p:xfrm>
        <a:graphic>
          <a:graphicData uri="http://schemas.openxmlformats.org/drawingml/2006/table">
            <a:tbl>
              <a:tblPr>
                <a:noFill/>
                <a:tableStyleId>{FCBDE4F7-31B9-491C-9FFC-B0EC44962FFD}</a:tableStyleId>
              </a:tblPr>
              <a:tblGrid>
                <a:gridCol w="503300"/>
                <a:gridCol w="3622400"/>
                <a:gridCol w="938475"/>
                <a:gridCol w="3722700"/>
              </a:tblGrid>
              <a:tr h="451025">
                <a:tc>
                  <a:txBody>
                    <a:bodyPr/>
                    <a:lstStyle/>
                    <a:p>
                      <a:pPr indent="0" lvl="0" marL="0" marR="0" rtl="0" algn="ctr">
                        <a:spcBef>
                          <a:spcPts val="0"/>
                        </a:spcBef>
                        <a:spcAft>
                          <a:spcPts val="0"/>
                        </a:spcAft>
                        <a:buNone/>
                      </a:pPr>
                      <a:r>
                        <a:rPr b="1" lang="en-US" sz="1600" u="none" cap="none" strike="noStrike">
                          <a:solidFill>
                            <a:schemeClr val="lt1"/>
                          </a:solidFill>
                          <a:latin typeface="Lato"/>
                          <a:ea typeface="Lato"/>
                          <a:cs typeface="Lato"/>
                          <a:sym typeface="Lato"/>
                        </a:rPr>
                        <a:t>No</a:t>
                      </a:r>
                      <a:endParaRPr sz="16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600" u="none" cap="none" strike="noStrike">
                          <a:solidFill>
                            <a:schemeClr val="lt1"/>
                          </a:solidFill>
                          <a:latin typeface="Lato"/>
                          <a:ea typeface="Lato"/>
                          <a:cs typeface="Lato"/>
                          <a:sym typeface="Lato"/>
                        </a:rPr>
                        <a:t>Sanksi Atas</a:t>
                      </a:r>
                      <a:endParaRPr sz="16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600" u="none" cap="none" strike="noStrike">
                          <a:solidFill>
                            <a:schemeClr val="lt1"/>
                          </a:solidFill>
                          <a:latin typeface="Lato"/>
                          <a:ea typeface="Lato"/>
                          <a:cs typeface="Lato"/>
                          <a:sym typeface="Lato"/>
                        </a:rPr>
                        <a:t>Dasar Hukum</a:t>
                      </a:r>
                      <a:endParaRPr sz="16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spcBef>
                          <a:spcPts val="0"/>
                        </a:spcBef>
                        <a:spcAft>
                          <a:spcPts val="0"/>
                        </a:spcAft>
                        <a:buNone/>
                      </a:pPr>
                      <a:r>
                        <a:rPr b="1" lang="en-US" sz="1600" u="none" cap="none" strike="noStrike">
                          <a:solidFill>
                            <a:schemeClr val="lt1"/>
                          </a:solidFill>
                          <a:latin typeface="Lato"/>
                          <a:ea typeface="Lato"/>
                          <a:cs typeface="Lato"/>
                          <a:sym typeface="Lato"/>
                        </a:rPr>
                        <a:t>Sanksi </a:t>
                      </a:r>
                      <a:endParaRPr sz="16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917000">
                <a:tc>
                  <a:txBody>
                    <a:bodyPr/>
                    <a:lstStyle/>
                    <a:p>
                      <a:pPr indent="0" lvl="0" marL="0" marR="0" rtl="0" algn="ctr">
                        <a:spcBef>
                          <a:spcPts val="0"/>
                        </a:spcBef>
                        <a:spcAft>
                          <a:spcPts val="0"/>
                        </a:spcAft>
                        <a:buNone/>
                      </a:pPr>
                      <a:r>
                        <a:rPr lang="en-US" sz="1300" u="none" cap="none" strike="noStrike">
                          <a:solidFill>
                            <a:schemeClr val="lt1"/>
                          </a:solidFill>
                          <a:latin typeface="Lato"/>
                          <a:ea typeface="Lato"/>
                          <a:cs typeface="Lato"/>
                          <a:sym typeface="Lato"/>
                        </a:rPr>
                        <a:t>1.</a:t>
                      </a:r>
                      <a:endParaRPr sz="13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spcBef>
                          <a:spcPts val="0"/>
                        </a:spcBef>
                        <a:spcAft>
                          <a:spcPts val="0"/>
                        </a:spcAft>
                        <a:buNone/>
                      </a:pPr>
                      <a:r>
                        <a:rPr lang="en-US" sz="1300" u="none" cap="none" strike="noStrike">
                          <a:solidFill>
                            <a:schemeClr val="lt1"/>
                          </a:solidFill>
                          <a:latin typeface="Lato"/>
                          <a:ea typeface="Lato"/>
                          <a:cs typeface="Lato"/>
                          <a:sym typeface="Lato"/>
                        </a:rPr>
                        <a:t>WP </a:t>
                      </a:r>
                      <a:r>
                        <a:rPr i="1" lang="en-US" sz="1300" u="none" cap="none" strike="noStrike">
                          <a:solidFill>
                            <a:schemeClr val="lt1"/>
                          </a:solidFill>
                          <a:latin typeface="Lato"/>
                          <a:ea typeface="Lato"/>
                          <a:cs typeface="Lato"/>
                          <a:sym typeface="Lato"/>
                        </a:rPr>
                        <a:t>alpa,</a:t>
                      </a:r>
                      <a:r>
                        <a:rPr lang="en-US" sz="1300" u="none" cap="none" strike="noStrike">
                          <a:solidFill>
                            <a:schemeClr val="lt1"/>
                          </a:solidFill>
                          <a:latin typeface="Lato"/>
                          <a:ea typeface="Lato"/>
                          <a:cs typeface="Lato"/>
                          <a:sym typeface="Lato"/>
                        </a:rPr>
                        <a:t> bukan yg pertama:</a:t>
                      </a:r>
                      <a:endParaRPr sz="1300">
                        <a:solidFill>
                          <a:schemeClr val="lt1"/>
                        </a:solidFill>
                        <a:latin typeface="Lato"/>
                        <a:ea typeface="Lato"/>
                        <a:cs typeface="Lato"/>
                        <a:sym typeface="Lato"/>
                      </a:endParaRPr>
                    </a:p>
                    <a:p>
                      <a:pPr indent="-196850" lvl="0" marL="114300" marR="0" rtl="0" algn="just">
                        <a:spcBef>
                          <a:spcPts val="0"/>
                        </a:spcBef>
                        <a:spcAft>
                          <a:spcPts val="0"/>
                        </a:spcAft>
                        <a:buClr>
                          <a:schemeClr val="lt1"/>
                        </a:buClr>
                        <a:buSzPts val="1300"/>
                        <a:buFont typeface="Lato"/>
                        <a:buChar char="-"/>
                      </a:pPr>
                      <a:r>
                        <a:rPr lang="en-US" sz="1300" u="none" cap="none" strike="noStrike">
                          <a:solidFill>
                            <a:schemeClr val="lt1"/>
                          </a:solidFill>
                          <a:latin typeface="Lato"/>
                          <a:ea typeface="Lato"/>
                          <a:cs typeface="Lato"/>
                          <a:sym typeface="Lato"/>
                        </a:rPr>
                        <a:t>tidak lapor SPT Tahunan</a:t>
                      </a:r>
                      <a:endParaRPr sz="1300">
                        <a:solidFill>
                          <a:schemeClr val="lt1"/>
                        </a:solidFill>
                        <a:latin typeface="Lato"/>
                        <a:ea typeface="Lato"/>
                        <a:cs typeface="Lato"/>
                        <a:sym typeface="Lato"/>
                      </a:endParaRPr>
                    </a:p>
                    <a:p>
                      <a:pPr indent="-196850" lvl="0" marL="114300" marR="0" rtl="0" algn="just">
                        <a:spcBef>
                          <a:spcPts val="0"/>
                        </a:spcBef>
                        <a:spcAft>
                          <a:spcPts val="0"/>
                        </a:spcAft>
                        <a:buClr>
                          <a:schemeClr val="lt1"/>
                        </a:buClr>
                        <a:buSzPts val="1300"/>
                        <a:buFont typeface="Lato"/>
                        <a:buChar char="-"/>
                      </a:pPr>
                      <a:r>
                        <a:rPr lang="en-US" sz="1300" u="none" cap="none" strike="noStrike">
                          <a:solidFill>
                            <a:schemeClr val="lt1"/>
                          </a:solidFill>
                          <a:latin typeface="Lato"/>
                          <a:ea typeface="Lato"/>
                          <a:cs typeface="Lato"/>
                          <a:sym typeface="Lato"/>
                        </a:rPr>
                        <a:t>lapor tetapi isi tidak benar atau tidak lengkap</a:t>
                      </a:r>
                      <a:endParaRPr sz="1300">
                        <a:solidFill>
                          <a:schemeClr val="lt1"/>
                        </a:solidFill>
                        <a:latin typeface="Lato"/>
                        <a:ea typeface="Lato"/>
                        <a:cs typeface="Lato"/>
                        <a:sym typeface="Lato"/>
                      </a:endParaRPr>
                    </a:p>
                    <a:p>
                      <a:pPr indent="0" lvl="0" marL="0" marR="0" rtl="0" algn="just">
                        <a:spcBef>
                          <a:spcPts val="0"/>
                        </a:spcBef>
                        <a:spcAft>
                          <a:spcPts val="0"/>
                        </a:spcAft>
                        <a:buClr>
                          <a:schemeClr val="dk1"/>
                        </a:buClr>
                        <a:buSzPts val="1400"/>
                        <a:buFont typeface="Times New Roman"/>
                        <a:buNone/>
                      </a:pPr>
                      <a:r>
                        <a:rPr lang="en-US" sz="1300" u="none" cap="none" strike="noStrike">
                          <a:solidFill>
                            <a:schemeClr val="lt1"/>
                          </a:solidFill>
                          <a:latin typeface="Lato"/>
                          <a:ea typeface="Lato"/>
                          <a:cs typeface="Lato"/>
                          <a:sym typeface="Lato"/>
                        </a:rPr>
                        <a:t>         kerugian pendapatan negara</a:t>
                      </a:r>
                      <a:endParaRPr sz="13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spcBef>
                          <a:spcPts val="0"/>
                        </a:spcBef>
                        <a:spcAft>
                          <a:spcPts val="0"/>
                        </a:spcAft>
                        <a:buNone/>
                      </a:pPr>
                      <a:r>
                        <a:rPr lang="en-US" sz="1300" u="none" cap="none" strike="noStrike">
                          <a:solidFill>
                            <a:schemeClr val="lt1"/>
                          </a:solidFill>
                          <a:latin typeface="Lato"/>
                          <a:ea typeface="Lato"/>
                          <a:cs typeface="Lato"/>
                          <a:sym typeface="Lato"/>
                        </a:rPr>
                        <a:t>Ps. 38</a:t>
                      </a:r>
                      <a:endParaRPr sz="1300">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spcBef>
                          <a:spcPts val="0"/>
                        </a:spcBef>
                        <a:spcAft>
                          <a:spcPts val="0"/>
                        </a:spcAft>
                        <a:buNone/>
                      </a:pPr>
                      <a:r>
                        <a:rPr b="1" lang="en-US" sz="1300" u="none" cap="none" strike="noStrike">
                          <a:solidFill>
                            <a:schemeClr val="lt1"/>
                          </a:solidFill>
                          <a:latin typeface="Lato"/>
                          <a:ea typeface="Lato"/>
                          <a:cs typeface="Lato"/>
                          <a:sym typeface="Lato"/>
                        </a:rPr>
                        <a:t>Denda</a:t>
                      </a:r>
                      <a:r>
                        <a:rPr lang="en-US" sz="1300" u="none" cap="none" strike="noStrike">
                          <a:solidFill>
                            <a:schemeClr val="lt1"/>
                          </a:solidFill>
                          <a:latin typeface="Lato"/>
                          <a:ea typeface="Lato"/>
                          <a:cs typeface="Lato"/>
                          <a:sym typeface="Lato"/>
                        </a:rPr>
                        <a:t> 1-2x jumlah pajak terutang yang tidak atau kurang dibayar, atau Pidana kurungan 3 bulan s.d 1 tahun</a:t>
                      </a:r>
                      <a:endParaRPr sz="13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872600">
                <a:tc>
                  <a:txBody>
                    <a:bodyPr/>
                    <a:lstStyle/>
                    <a:p>
                      <a:pPr indent="0" lvl="0" marL="0" marR="0" rtl="0" algn="ctr">
                        <a:spcBef>
                          <a:spcPts val="0"/>
                        </a:spcBef>
                        <a:spcAft>
                          <a:spcPts val="0"/>
                        </a:spcAft>
                        <a:buNone/>
                      </a:pPr>
                      <a:r>
                        <a:rPr lang="en-US" sz="1300" u="none" cap="none" strike="noStrike">
                          <a:solidFill>
                            <a:schemeClr val="lt1"/>
                          </a:solidFill>
                          <a:latin typeface="Lato"/>
                          <a:ea typeface="Lato"/>
                          <a:cs typeface="Lato"/>
                          <a:sym typeface="Lato"/>
                        </a:rPr>
                        <a:t>2.</a:t>
                      </a:r>
                      <a:endParaRPr sz="13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spcBef>
                          <a:spcPts val="0"/>
                        </a:spcBef>
                        <a:spcAft>
                          <a:spcPts val="0"/>
                        </a:spcAft>
                        <a:buNone/>
                      </a:pPr>
                      <a:r>
                        <a:rPr lang="en-US" sz="1300" u="none" cap="none" strike="noStrike">
                          <a:solidFill>
                            <a:schemeClr val="lt1"/>
                          </a:solidFill>
                          <a:latin typeface="Lato"/>
                          <a:ea typeface="Lato"/>
                          <a:cs typeface="Lato"/>
                          <a:sym typeface="Lato"/>
                        </a:rPr>
                        <a:t>WP </a:t>
                      </a:r>
                      <a:r>
                        <a:rPr i="1" lang="en-US" sz="1300" u="none" cap="none" strike="noStrike">
                          <a:solidFill>
                            <a:schemeClr val="lt1"/>
                          </a:solidFill>
                          <a:latin typeface="Lato"/>
                          <a:ea typeface="Lato"/>
                          <a:cs typeface="Lato"/>
                          <a:sym typeface="Lato"/>
                        </a:rPr>
                        <a:t>sengaja:</a:t>
                      </a:r>
                      <a:endParaRPr i="1" sz="1300" u="none" cap="none" strike="noStrike">
                        <a:solidFill>
                          <a:schemeClr val="lt1"/>
                        </a:solidFill>
                        <a:latin typeface="Lato"/>
                        <a:ea typeface="Lato"/>
                        <a:cs typeface="Lato"/>
                        <a:sym typeface="Lato"/>
                      </a:endParaRPr>
                    </a:p>
                    <a:p>
                      <a:pPr indent="-196850" lvl="0" marL="114300" marR="0" rtl="0" algn="just">
                        <a:spcBef>
                          <a:spcPts val="0"/>
                        </a:spcBef>
                        <a:spcAft>
                          <a:spcPts val="0"/>
                        </a:spcAft>
                        <a:buClr>
                          <a:schemeClr val="lt1"/>
                        </a:buClr>
                        <a:buSzPts val="1300"/>
                        <a:buFont typeface="Lato"/>
                        <a:buChar char="-"/>
                      </a:pPr>
                      <a:r>
                        <a:rPr lang="en-US" sz="1300" u="none" cap="none" strike="noStrike">
                          <a:solidFill>
                            <a:schemeClr val="lt1"/>
                          </a:solidFill>
                          <a:latin typeface="Lato"/>
                          <a:ea typeface="Lato"/>
                          <a:cs typeface="Lato"/>
                          <a:sym typeface="Lato"/>
                        </a:rPr>
                        <a:t>tidak lapor SPT Tahunan</a:t>
                      </a:r>
                      <a:endParaRPr sz="1300">
                        <a:solidFill>
                          <a:schemeClr val="lt1"/>
                        </a:solidFill>
                        <a:latin typeface="Lato"/>
                        <a:ea typeface="Lato"/>
                        <a:cs typeface="Lato"/>
                        <a:sym typeface="Lato"/>
                      </a:endParaRPr>
                    </a:p>
                    <a:p>
                      <a:pPr indent="-196850" lvl="0" marL="114300" marR="0" rtl="0" algn="just">
                        <a:spcBef>
                          <a:spcPts val="0"/>
                        </a:spcBef>
                        <a:spcAft>
                          <a:spcPts val="0"/>
                        </a:spcAft>
                        <a:buClr>
                          <a:schemeClr val="lt1"/>
                        </a:buClr>
                        <a:buSzPts val="1300"/>
                        <a:buFont typeface="Lato"/>
                        <a:buChar char="-"/>
                      </a:pPr>
                      <a:r>
                        <a:rPr lang="en-US" sz="1300" u="none" cap="none" strike="noStrike">
                          <a:solidFill>
                            <a:schemeClr val="lt1"/>
                          </a:solidFill>
                          <a:latin typeface="Lato"/>
                          <a:ea typeface="Lato"/>
                          <a:cs typeface="Lato"/>
                          <a:sym typeface="Lato"/>
                        </a:rPr>
                        <a:t>lapor tetapi isi tidak benar atau tidak lengkap</a:t>
                      </a:r>
                      <a:endParaRPr sz="1300">
                        <a:solidFill>
                          <a:schemeClr val="lt1"/>
                        </a:solidFill>
                        <a:latin typeface="Lato"/>
                        <a:ea typeface="Lato"/>
                        <a:cs typeface="Lato"/>
                        <a:sym typeface="Lato"/>
                      </a:endParaRPr>
                    </a:p>
                    <a:p>
                      <a:pPr indent="0" lvl="0" marL="0" marR="0" rtl="0" algn="just">
                        <a:spcBef>
                          <a:spcPts val="0"/>
                        </a:spcBef>
                        <a:spcAft>
                          <a:spcPts val="0"/>
                        </a:spcAft>
                        <a:buClr>
                          <a:schemeClr val="dk1"/>
                        </a:buClr>
                        <a:buSzPts val="1400"/>
                        <a:buFont typeface="Times New Roman"/>
                        <a:buNone/>
                      </a:pPr>
                      <a:r>
                        <a:rPr lang="en-US" sz="1300" u="none" cap="none" strike="noStrike">
                          <a:solidFill>
                            <a:schemeClr val="lt1"/>
                          </a:solidFill>
                          <a:latin typeface="Lato"/>
                          <a:ea typeface="Lato"/>
                          <a:cs typeface="Lato"/>
                          <a:sym typeface="Lato"/>
                        </a:rPr>
                        <a:t>         kerugian pendapatan negara</a:t>
                      </a:r>
                      <a:endParaRPr sz="13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spcBef>
                          <a:spcPts val="0"/>
                        </a:spcBef>
                        <a:spcAft>
                          <a:spcPts val="0"/>
                        </a:spcAft>
                        <a:buNone/>
                      </a:pPr>
                      <a:r>
                        <a:rPr lang="en-US" sz="1300" u="none" cap="none" strike="noStrike">
                          <a:solidFill>
                            <a:schemeClr val="lt1"/>
                          </a:solidFill>
                          <a:latin typeface="Lato"/>
                          <a:ea typeface="Lato"/>
                          <a:cs typeface="Lato"/>
                          <a:sym typeface="Lato"/>
                        </a:rPr>
                        <a:t>Ps. 39 ayat (2)</a:t>
                      </a:r>
                      <a:endParaRPr sz="1300">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85714"/>
                        </a:lnSpc>
                        <a:spcBef>
                          <a:spcPts val="0"/>
                        </a:spcBef>
                        <a:spcAft>
                          <a:spcPts val="0"/>
                        </a:spcAft>
                        <a:buNone/>
                      </a:pPr>
                      <a:r>
                        <a:rPr b="1" lang="en-US" sz="1300" u="none" cap="none" strike="noStrike">
                          <a:solidFill>
                            <a:schemeClr val="lt1"/>
                          </a:solidFill>
                          <a:latin typeface="Lato"/>
                          <a:ea typeface="Lato"/>
                          <a:cs typeface="Lato"/>
                          <a:sym typeface="Lato"/>
                        </a:rPr>
                        <a:t>Pidana penjara </a:t>
                      </a:r>
                      <a:r>
                        <a:rPr lang="en-US" sz="1300" u="none" cap="none" strike="noStrike">
                          <a:solidFill>
                            <a:schemeClr val="lt1"/>
                          </a:solidFill>
                          <a:latin typeface="Lato"/>
                          <a:ea typeface="Lato"/>
                          <a:cs typeface="Lato"/>
                          <a:sym typeface="Lato"/>
                        </a:rPr>
                        <a:t>6 bulan s.d 6 tahun dan </a:t>
                      </a:r>
                      <a:r>
                        <a:rPr b="1" lang="en-US" sz="1300" u="none" cap="none" strike="noStrike">
                          <a:solidFill>
                            <a:schemeClr val="lt1"/>
                          </a:solidFill>
                          <a:latin typeface="Lato"/>
                          <a:ea typeface="Lato"/>
                          <a:cs typeface="Lato"/>
                          <a:sym typeface="Lato"/>
                        </a:rPr>
                        <a:t>denda</a:t>
                      </a:r>
                      <a:r>
                        <a:rPr lang="en-US" sz="1300" u="none" cap="none" strike="noStrike">
                          <a:solidFill>
                            <a:schemeClr val="lt1"/>
                          </a:solidFill>
                          <a:latin typeface="Lato"/>
                          <a:ea typeface="Lato"/>
                          <a:cs typeface="Lato"/>
                          <a:sym typeface="Lato"/>
                        </a:rPr>
                        <a:t> 2-4x jumlah pajak terutang yang tidak/kurang dibayar</a:t>
                      </a:r>
                      <a:endParaRPr sz="13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1050550">
                <a:tc>
                  <a:txBody>
                    <a:bodyPr/>
                    <a:lstStyle/>
                    <a:p>
                      <a:pPr indent="0" lvl="0" marL="0" marR="0" rtl="0" algn="ctr">
                        <a:spcBef>
                          <a:spcPts val="0"/>
                        </a:spcBef>
                        <a:spcAft>
                          <a:spcPts val="0"/>
                        </a:spcAft>
                        <a:buNone/>
                      </a:pPr>
                      <a:r>
                        <a:rPr lang="en-US" sz="1300" u="none" cap="none" strike="noStrike">
                          <a:solidFill>
                            <a:schemeClr val="lt1"/>
                          </a:solidFill>
                          <a:latin typeface="Lato"/>
                          <a:ea typeface="Lato"/>
                          <a:cs typeface="Lato"/>
                          <a:sym typeface="Lato"/>
                        </a:rPr>
                        <a:t>3.</a:t>
                      </a:r>
                      <a:endParaRPr sz="13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spcBef>
                          <a:spcPts val="0"/>
                        </a:spcBef>
                        <a:spcAft>
                          <a:spcPts val="0"/>
                        </a:spcAft>
                        <a:buNone/>
                      </a:pPr>
                      <a:r>
                        <a:rPr lang="en-US" sz="1300" u="none" cap="none" strike="noStrike">
                          <a:solidFill>
                            <a:schemeClr val="lt1"/>
                          </a:solidFill>
                          <a:latin typeface="Lato"/>
                          <a:ea typeface="Lato"/>
                          <a:cs typeface="Lato"/>
                          <a:sym typeface="Lato"/>
                        </a:rPr>
                        <a:t>Setiap orang melakukan percobaan untuk melakukan tindak pidana: </a:t>
                      </a:r>
                      <a:endParaRPr sz="1300">
                        <a:solidFill>
                          <a:schemeClr val="lt1"/>
                        </a:solidFill>
                        <a:latin typeface="Lato"/>
                        <a:ea typeface="Lato"/>
                        <a:cs typeface="Lato"/>
                        <a:sym typeface="Lato"/>
                      </a:endParaRPr>
                    </a:p>
                    <a:p>
                      <a:pPr indent="-139700" lvl="0" marL="171450" marR="0" rtl="0" algn="just">
                        <a:spcBef>
                          <a:spcPts val="0"/>
                        </a:spcBef>
                        <a:spcAft>
                          <a:spcPts val="0"/>
                        </a:spcAft>
                        <a:buClr>
                          <a:schemeClr val="lt1"/>
                        </a:buClr>
                        <a:buSzPts val="1300"/>
                        <a:buFont typeface="Lato"/>
                        <a:buAutoNum type="alphaLcPeriod"/>
                      </a:pPr>
                      <a:r>
                        <a:rPr lang="en-US" sz="1300" u="none" cap="none" strike="noStrike">
                          <a:solidFill>
                            <a:schemeClr val="lt1"/>
                          </a:solidFill>
                          <a:latin typeface="Lato"/>
                          <a:ea typeface="Lato"/>
                          <a:cs typeface="Lato"/>
                          <a:sym typeface="Lato"/>
                        </a:rPr>
                        <a:t>Menyalahgunakan NPWP atau Pengukuhan PKP</a:t>
                      </a:r>
                      <a:endParaRPr sz="1300">
                        <a:solidFill>
                          <a:schemeClr val="lt1"/>
                        </a:solidFill>
                        <a:latin typeface="Lato"/>
                        <a:ea typeface="Lato"/>
                        <a:cs typeface="Lato"/>
                        <a:sym typeface="Lato"/>
                      </a:endParaRPr>
                    </a:p>
                    <a:p>
                      <a:pPr indent="-139700" lvl="0" marL="171450" marR="0" rtl="0" algn="just">
                        <a:spcBef>
                          <a:spcPts val="0"/>
                        </a:spcBef>
                        <a:spcAft>
                          <a:spcPts val="0"/>
                        </a:spcAft>
                        <a:buClr>
                          <a:schemeClr val="lt1"/>
                        </a:buClr>
                        <a:buSzPts val="1300"/>
                        <a:buFont typeface="Lato"/>
                        <a:buAutoNum type="alphaLcPeriod"/>
                      </a:pPr>
                      <a:r>
                        <a:rPr lang="en-US" sz="1300" u="none" cap="none" strike="noStrike">
                          <a:solidFill>
                            <a:schemeClr val="lt1"/>
                          </a:solidFill>
                          <a:latin typeface="Lato"/>
                          <a:ea typeface="Lato"/>
                          <a:cs typeface="Lato"/>
                          <a:sym typeface="Lato"/>
                        </a:rPr>
                        <a:t>Lapor SPT  yang tidak benar atau tidak lengkap</a:t>
                      </a:r>
                      <a:endParaRPr sz="13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spcBef>
                          <a:spcPts val="0"/>
                        </a:spcBef>
                        <a:spcAft>
                          <a:spcPts val="0"/>
                        </a:spcAft>
                        <a:buNone/>
                      </a:pPr>
                      <a:r>
                        <a:rPr lang="en-US" sz="1300" u="none" cap="none" strike="noStrike">
                          <a:solidFill>
                            <a:schemeClr val="lt1"/>
                          </a:solidFill>
                          <a:latin typeface="Lato"/>
                          <a:ea typeface="Lato"/>
                          <a:cs typeface="Lato"/>
                          <a:sym typeface="Lato"/>
                        </a:rPr>
                        <a:t>Ps. 39 ayat (3)</a:t>
                      </a:r>
                      <a:endParaRPr sz="1300">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85714"/>
                        </a:lnSpc>
                        <a:spcBef>
                          <a:spcPts val="0"/>
                        </a:spcBef>
                        <a:spcAft>
                          <a:spcPts val="0"/>
                        </a:spcAft>
                        <a:buNone/>
                      </a:pPr>
                      <a:r>
                        <a:rPr b="1" lang="en-US" sz="1300" u="none" cap="none" strike="noStrike">
                          <a:solidFill>
                            <a:schemeClr val="lt1"/>
                          </a:solidFill>
                          <a:latin typeface="Lato"/>
                          <a:ea typeface="Lato"/>
                          <a:cs typeface="Lato"/>
                          <a:sym typeface="Lato"/>
                        </a:rPr>
                        <a:t>Pidana penjara </a:t>
                      </a:r>
                      <a:r>
                        <a:rPr lang="en-US" sz="1300" u="none" cap="none" strike="noStrike">
                          <a:solidFill>
                            <a:schemeClr val="lt1"/>
                          </a:solidFill>
                          <a:latin typeface="Lato"/>
                          <a:ea typeface="Lato"/>
                          <a:cs typeface="Lato"/>
                          <a:sym typeface="Lato"/>
                        </a:rPr>
                        <a:t>6 bulan  s.d 2 tahun dan </a:t>
                      </a:r>
                      <a:r>
                        <a:rPr b="1" lang="en-US" sz="1300" u="none" cap="none" strike="noStrike">
                          <a:solidFill>
                            <a:schemeClr val="lt1"/>
                          </a:solidFill>
                          <a:latin typeface="Lato"/>
                          <a:ea typeface="Lato"/>
                          <a:cs typeface="Lato"/>
                          <a:sym typeface="Lato"/>
                        </a:rPr>
                        <a:t>denda</a:t>
                      </a:r>
                      <a:r>
                        <a:rPr lang="en-US" sz="1300" u="none" cap="none" strike="noStrike">
                          <a:solidFill>
                            <a:schemeClr val="lt1"/>
                          </a:solidFill>
                          <a:latin typeface="Lato"/>
                          <a:ea typeface="Lato"/>
                          <a:cs typeface="Lato"/>
                          <a:sym typeface="Lato"/>
                        </a:rPr>
                        <a:t> 2-4x jumlah restitusi yang dimohonkan dan/atau kompensasi atau pengkreditan yang dilakukan</a:t>
                      </a:r>
                      <a:endParaRPr sz="13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r h="1681150">
                <a:tc>
                  <a:txBody>
                    <a:bodyPr/>
                    <a:lstStyle/>
                    <a:p>
                      <a:pPr indent="0" lvl="0" marL="0" marR="0" rtl="0" algn="ctr">
                        <a:spcBef>
                          <a:spcPts val="0"/>
                        </a:spcBef>
                        <a:spcAft>
                          <a:spcPts val="0"/>
                        </a:spcAft>
                        <a:buNone/>
                      </a:pPr>
                      <a:r>
                        <a:rPr lang="en-US" sz="1300" u="none" cap="none" strike="noStrike">
                          <a:solidFill>
                            <a:schemeClr val="lt1"/>
                          </a:solidFill>
                          <a:latin typeface="Lato"/>
                          <a:ea typeface="Lato"/>
                          <a:cs typeface="Lato"/>
                          <a:sym typeface="Lato"/>
                        </a:rPr>
                        <a:t>4.</a:t>
                      </a:r>
                      <a:endParaRPr sz="13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spcBef>
                          <a:spcPts val="0"/>
                        </a:spcBef>
                        <a:spcAft>
                          <a:spcPts val="0"/>
                        </a:spcAft>
                        <a:buNone/>
                      </a:pPr>
                      <a:r>
                        <a:rPr lang="en-US" sz="1300" u="none" cap="none" strike="noStrike">
                          <a:solidFill>
                            <a:schemeClr val="lt1"/>
                          </a:solidFill>
                          <a:latin typeface="Lato"/>
                          <a:ea typeface="Lato"/>
                          <a:cs typeface="Lato"/>
                          <a:sym typeface="Lato"/>
                        </a:rPr>
                        <a:t>Setiap orang yang dengan sengaja :</a:t>
                      </a:r>
                      <a:endParaRPr sz="1300" u="none" cap="none" strike="noStrike">
                        <a:solidFill>
                          <a:schemeClr val="lt1"/>
                        </a:solidFill>
                        <a:latin typeface="Lato"/>
                        <a:ea typeface="Lato"/>
                        <a:cs typeface="Lato"/>
                        <a:sym typeface="Lato"/>
                      </a:endParaRPr>
                    </a:p>
                    <a:p>
                      <a:pPr indent="-139700" lvl="0" marL="171450" marR="0" rtl="0" algn="just">
                        <a:spcBef>
                          <a:spcPts val="0"/>
                        </a:spcBef>
                        <a:spcAft>
                          <a:spcPts val="0"/>
                        </a:spcAft>
                        <a:buClr>
                          <a:schemeClr val="lt1"/>
                        </a:buClr>
                        <a:buSzPts val="1300"/>
                        <a:buFont typeface="Lato"/>
                        <a:buAutoNum type="alphaLcPeriod"/>
                      </a:pPr>
                      <a:r>
                        <a:rPr lang="en-US" sz="1300" u="none" cap="none" strike="noStrike">
                          <a:solidFill>
                            <a:schemeClr val="lt1"/>
                          </a:solidFill>
                          <a:latin typeface="Lato"/>
                          <a:ea typeface="Lato"/>
                          <a:cs typeface="Lato"/>
                          <a:sym typeface="Lato"/>
                        </a:rPr>
                        <a:t>Menerbitkan/menggunakan faktur pajak, bukti pemungutan pajak, bukti pemotongan pajak, dan/atau bukti setoran pajak yang tidak berdasarkan transaksi yang sebenarnya;atau</a:t>
                      </a:r>
                      <a:endParaRPr sz="1300">
                        <a:solidFill>
                          <a:schemeClr val="lt1"/>
                        </a:solidFill>
                        <a:latin typeface="Lato"/>
                        <a:ea typeface="Lato"/>
                        <a:cs typeface="Lato"/>
                        <a:sym typeface="Lato"/>
                      </a:endParaRPr>
                    </a:p>
                    <a:p>
                      <a:pPr indent="-139700" lvl="0" marL="171450" marR="0" rtl="0" algn="just">
                        <a:spcBef>
                          <a:spcPts val="0"/>
                        </a:spcBef>
                        <a:spcAft>
                          <a:spcPts val="0"/>
                        </a:spcAft>
                        <a:buClr>
                          <a:schemeClr val="lt1"/>
                        </a:buClr>
                        <a:buSzPts val="1300"/>
                        <a:buFont typeface="Lato"/>
                        <a:buAutoNum type="alphaLcPeriod"/>
                      </a:pPr>
                      <a:r>
                        <a:rPr lang="en-US" sz="1300" u="none" cap="none" strike="noStrike">
                          <a:solidFill>
                            <a:schemeClr val="lt1"/>
                          </a:solidFill>
                          <a:latin typeface="Lato"/>
                          <a:ea typeface="Lato"/>
                          <a:cs typeface="Lato"/>
                          <a:sym typeface="Lato"/>
                        </a:rPr>
                        <a:t>menerbitkan faktur pajak belum dikukuhkan sebagai Pengusaha Kena Pajak</a:t>
                      </a:r>
                      <a:endParaRPr sz="13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ctr">
                        <a:spcBef>
                          <a:spcPts val="0"/>
                        </a:spcBef>
                        <a:spcAft>
                          <a:spcPts val="0"/>
                        </a:spcAft>
                        <a:buNone/>
                      </a:pPr>
                      <a:r>
                        <a:rPr lang="en-US" sz="1300" u="none" cap="none" strike="noStrike">
                          <a:solidFill>
                            <a:schemeClr val="lt1"/>
                          </a:solidFill>
                          <a:latin typeface="Lato"/>
                          <a:ea typeface="Lato"/>
                          <a:cs typeface="Lato"/>
                          <a:sym typeface="Lato"/>
                        </a:rPr>
                        <a:t>Ps. 39 A</a:t>
                      </a:r>
                      <a:endParaRPr sz="1300">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c>
                  <a:txBody>
                    <a:bodyPr/>
                    <a:lstStyle/>
                    <a:p>
                      <a:pPr indent="0" lvl="0" marL="0" marR="0" rtl="0" algn="just">
                        <a:lnSpc>
                          <a:spcPct val="85714"/>
                        </a:lnSpc>
                        <a:spcBef>
                          <a:spcPts val="0"/>
                        </a:spcBef>
                        <a:spcAft>
                          <a:spcPts val="0"/>
                        </a:spcAft>
                        <a:buNone/>
                      </a:pPr>
                      <a:r>
                        <a:rPr b="1" lang="en-US" sz="1300" u="none" cap="none" strike="noStrike">
                          <a:solidFill>
                            <a:schemeClr val="lt1"/>
                          </a:solidFill>
                          <a:latin typeface="Lato"/>
                          <a:ea typeface="Lato"/>
                          <a:cs typeface="Lato"/>
                          <a:sym typeface="Lato"/>
                        </a:rPr>
                        <a:t>Pidana penjara </a:t>
                      </a:r>
                      <a:r>
                        <a:rPr lang="en-US" sz="1300" u="none" cap="none" strike="noStrike">
                          <a:solidFill>
                            <a:schemeClr val="lt1"/>
                          </a:solidFill>
                          <a:latin typeface="Lato"/>
                          <a:ea typeface="Lato"/>
                          <a:cs typeface="Lato"/>
                          <a:sym typeface="Lato"/>
                        </a:rPr>
                        <a:t>2-6 tahun serta </a:t>
                      </a:r>
                      <a:r>
                        <a:rPr b="1" lang="en-US" sz="1300" u="none" cap="none" strike="noStrike">
                          <a:solidFill>
                            <a:schemeClr val="lt1"/>
                          </a:solidFill>
                          <a:latin typeface="Lato"/>
                          <a:ea typeface="Lato"/>
                          <a:cs typeface="Lato"/>
                          <a:sym typeface="Lato"/>
                        </a:rPr>
                        <a:t>denda</a:t>
                      </a:r>
                      <a:r>
                        <a:rPr lang="en-US" sz="1300" u="none" cap="none" strike="noStrike">
                          <a:solidFill>
                            <a:schemeClr val="lt1"/>
                          </a:solidFill>
                          <a:latin typeface="Lato"/>
                          <a:ea typeface="Lato"/>
                          <a:cs typeface="Lato"/>
                          <a:sym typeface="Lato"/>
                        </a:rPr>
                        <a:t> min 2-6x jumlah pajak dalam faktur pajak, bukti pemungutan pajak, bukti pemotongan pajak, dan/atau bukti setoran pajak.</a:t>
                      </a:r>
                      <a:endParaRPr sz="1300" u="none" cap="none" strike="noStrike">
                        <a:solidFill>
                          <a:schemeClr val="lt1"/>
                        </a:solidFill>
                        <a:latin typeface="Lato"/>
                        <a:ea typeface="Lato"/>
                        <a:cs typeface="Lato"/>
                        <a:sym typeface="Lato"/>
                      </a:endParaRPr>
                    </a:p>
                  </a:txBody>
                  <a:tcPr marT="0" marB="0" marR="52250" marL="52250">
                    <a:lnL cap="flat" cmpd="sng" w="19050">
                      <a:solidFill>
                        <a:schemeClr val="accent1"/>
                      </a:solidFill>
                      <a:prstDash val="solid"/>
                      <a:round/>
                      <a:headEnd len="sm" w="sm" type="none"/>
                      <a:tailEnd len="sm" w="sm" type="none"/>
                    </a:lnL>
                    <a:lnR cap="flat" cmpd="sng" w="19050">
                      <a:solidFill>
                        <a:schemeClr val="accent1"/>
                      </a:solidFill>
                      <a:prstDash val="solid"/>
                      <a:round/>
                      <a:headEnd len="sm" w="sm" type="none"/>
                      <a:tailEnd len="sm" w="sm" type="none"/>
                    </a:lnR>
                    <a:lnT cap="flat" cmpd="sng" w="19050">
                      <a:solidFill>
                        <a:schemeClr val="accent1"/>
                      </a:solidFill>
                      <a:prstDash val="solid"/>
                      <a:round/>
                      <a:headEnd len="sm" w="sm" type="none"/>
                      <a:tailEnd len="sm" w="sm" type="none"/>
                    </a:lnT>
                    <a:lnB cap="flat" cmpd="sng" w="19050">
                      <a:solidFill>
                        <a:schemeClr val="accent1"/>
                      </a:solidFill>
                      <a:prstDash val="solid"/>
                      <a:round/>
                      <a:headEnd len="sm" w="sm" type="none"/>
                      <a:tailEnd len="sm" w="sm" type="none"/>
                    </a:lnB>
                  </a:tcPr>
                </a:tc>
              </a:tr>
            </a:tbl>
          </a:graphicData>
        </a:graphic>
      </p:graphicFrame>
      <p:sp>
        <p:nvSpPr>
          <p:cNvPr id="230" name="Google Shape;230;p13"/>
          <p:cNvSpPr/>
          <p:nvPr/>
        </p:nvSpPr>
        <p:spPr>
          <a:xfrm>
            <a:off x="622548" y="2358387"/>
            <a:ext cx="285900" cy="71400"/>
          </a:xfrm>
          <a:prstGeom prst="rightArrow">
            <a:avLst>
              <a:gd fmla="val 50000" name="adj1"/>
              <a:gd fmla="val 50000" name="adj2"/>
            </a:avLst>
          </a:prstGeom>
          <a:solidFill>
            <a:schemeClr val="accent1"/>
          </a:solidFill>
          <a:ln cap="flat" cmpd="thickThin" w="55000">
            <a:solidFill>
              <a:srgbClr val="20768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231" name="Google Shape;231;p13"/>
          <p:cNvSpPr/>
          <p:nvPr/>
        </p:nvSpPr>
        <p:spPr>
          <a:xfrm>
            <a:off x="622623" y="3272582"/>
            <a:ext cx="285900" cy="71400"/>
          </a:xfrm>
          <a:prstGeom prst="rightArrow">
            <a:avLst>
              <a:gd fmla="val 50000" name="adj1"/>
              <a:gd fmla="val 50000" name="adj2"/>
            </a:avLst>
          </a:prstGeom>
          <a:solidFill>
            <a:schemeClr val="accent1"/>
          </a:solidFill>
          <a:ln cap="flat" cmpd="thickThin" w="55000">
            <a:solidFill>
              <a:srgbClr val="20768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Lucida Sans"/>
              <a:ea typeface="Lucida Sans"/>
              <a:cs typeface="Lucida Sans"/>
              <a:sym typeface="Lucida Sans"/>
            </a:endParaRPr>
          </a:p>
        </p:txBody>
      </p:sp>
      <p:sp>
        <p:nvSpPr>
          <p:cNvPr id="232" name="Google Shape;232;p13">
            <a:hlinkClick action="ppaction://hlinksldjump" r:id="rId3"/>
          </p:cNvPr>
          <p:cNvSpPr/>
          <p:nvPr/>
        </p:nvSpPr>
        <p:spPr>
          <a:xfrm>
            <a:off x="7742871" y="6339834"/>
            <a:ext cx="714300" cy="357300"/>
          </a:xfrm>
          <a:prstGeom prst="rightArrow">
            <a:avLst>
              <a:gd fmla="val 50000" name="adj1"/>
              <a:gd fmla="val 50000" name="adj2"/>
            </a:avLst>
          </a:prstGeom>
          <a:solidFill>
            <a:schemeClr val="accent1"/>
          </a:solidFill>
          <a:ln cap="flat" cmpd="thickThin" w="55000">
            <a:solidFill>
              <a:srgbClr val="20768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chemeClr val="lt1"/>
                </a:solidFill>
                <a:latin typeface="Lucida Sans"/>
                <a:ea typeface="Lucida Sans"/>
                <a:cs typeface="Lucida Sans"/>
                <a:sym typeface="Lucida Sans"/>
              </a:rPr>
              <a:t>back</a:t>
            </a:r>
            <a:endParaRPr sz="1400">
              <a:solidFill>
                <a:schemeClr val="lt1"/>
              </a:solidFill>
              <a:latin typeface="Lucida Sans"/>
              <a:ea typeface="Lucida Sans"/>
              <a:cs typeface="Lucida Sans"/>
              <a:sym typeface="Lucida Sans"/>
            </a:endParaRPr>
          </a:p>
        </p:txBody>
      </p:sp>
      <p:sp>
        <p:nvSpPr>
          <p:cNvPr id="233" name="Google Shape;233;p13"/>
          <p:cNvSpPr txBox="1"/>
          <p:nvPr>
            <p:ph type="title"/>
          </p:nvPr>
        </p:nvSpPr>
        <p:spPr>
          <a:xfrm>
            <a:off x="152400" y="-51312"/>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dk2"/>
              </a:buClr>
              <a:buSzPts val="6000"/>
              <a:buFont typeface="Lucida Sans"/>
              <a:buNone/>
            </a:pPr>
            <a:r>
              <a:rPr b="1" lang="en-US" sz="3000"/>
              <a:t>Sanksi Pidana</a:t>
            </a:r>
            <a:endParaRPr b="1" sz="30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g12b69e3c286_0_160"/>
          <p:cNvSpPr txBox="1"/>
          <p:nvPr>
            <p:ph type="title"/>
          </p:nvPr>
        </p:nvSpPr>
        <p:spPr>
          <a:xfrm>
            <a:off x="775350" y="1734900"/>
            <a:ext cx="7593300" cy="3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US" sz="6000">
                <a:solidFill>
                  <a:schemeClr val="accent1"/>
                </a:solidFill>
                <a:latin typeface="Lato"/>
                <a:ea typeface="Lato"/>
                <a:cs typeface="Lato"/>
                <a:sym typeface="Lato"/>
              </a:rPr>
              <a:t>TERIMAKASIH</a:t>
            </a:r>
            <a:endParaRPr b="1" sz="6000">
              <a:solidFill>
                <a:schemeClr val="accent1"/>
              </a:solidFill>
              <a:latin typeface="Lato"/>
              <a:ea typeface="Lato"/>
              <a:cs typeface="Lato"/>
              <a:sym typeface="Lato"/>
            </a:endParaRPr>
          </a:p>
          <a:p>
            <a:pPr indent="0" lvl="0" marL="0" rtl="0" algn="ctr">
              <a:spcBef>
                <a:spcPts val="0"/>
              </a:spcBef>
              <a:spcAft>
                <a:spcPts val="0"/>
              </a:spcAft>
              <a:buNone/>
            </a:pPr>
            <a:r>
              <a:t/>
            </a:r>
            <a:endParaRPr b="1" sz="32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HP 08122397235</a:t>
            </a:r>
            <a:endParaRPr b="1" sz="21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juan.tritax@gmail.com</a:t>
            </a:r>
            <a:endParaRPr b="1" sz="21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website:</a:t>
            </a:r>
            <a:r>
              <a:rPr b="1" lang="en-US" sz="2100">
                <a:solidFill>
                  <a:schemeClr val="accent1"/>
                </a:solidFill>
                <a:uFill>
                  <a:noFill/>
                </a:uFill>
                <a:latin typeface="Lato"/>
                <a:ea typeface="Lato"/>
                <a:cs typeface="Lato"/>
                <a:sym typeface="Lato"/>
                <a:hlinkClick r:id="rId3">
                  <a:extLst>
                    <a:ext uri="{A12FA001-AC4F-418D-AE19-62706E023703}">
                      <ahyp:hlinkClr val="tx"/>
                    </a:ext>
                  </a:extLst>
                </a:hlinkClick>
              </a:rPr>
              <a:t> </a:t>
            </a:r>
            <a:r>
              <a:rPr b="1" lang="en-US" sz="2100" u="sng">
                <a:solidFill>
                  <a:schemeClr val="accent1"/>
                </a:solidFill>
                <a:latin typeface="Lato"/>
                <a:ea typeface="Lato"/>
                <a:cs typeface="Lato"/>
                <a:sym typeface="Lato"/>
                <a:hlinkClick r:id="rId4">
                  <a:extLst>
                    <a:ext uri="{A12FA001-AC4F-418D-AE19-62706E023703}">
                      <ahyp:hlinkClr val="tx"/>
                    </a:ext>
                  </a:extLst>
                </a:hlinkClick>
              </a:rPr>
              <a:t>RDE.TRIACT.CO.ID</a:t>
            </a:r>
            <a:endParaRPr b="1" sz="2100" u="sng">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instagram: tritaxconsulting</a:t>
            </a:r>
            <a:endParaRPr b="1" sz="3200">
              <a:solidFill>
                <a:schemeClr val="accent1"/>
              </a:solidFill>
              <a:latin typeface="Lato"/>
              <a:ea typeface="Lato"/>
              <a:cs typeface="Lato"/>
              <a:sym typeface="Lato"/>
            </a:endParaRPr>
          </a:p>
        </p:txBody>
      </p:sp>
      <p:pic>
        <p:nvPicPr>
          <p:cNvPr id="240" name="Google Shape;240;g12b69e3c286_0_160"/>
          <p:cNvPicPr preferRelativeResize="0"/>
          <p:nvPr/>
        </p:nvPicPr>
        <p:blipFill>
          <a:blip r:embed="rId5">
            <a:alphaModFix/>
          </a:blip>
          <a:stretch>
            <a:fillRect/>
          </a:stretch>
        </p:blipFill>
        <p:spPr>
          <a:xfrm>
            <a:off x="152400" y="5885100"/>
            <a:ext cx="2648599" cy="8549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C2D42"/>
      </a:dk1>
      <a:lt1>
        <a:srgbClr val="FFFFFF"/>
      </a:lt1>
      <a:dk2>
        <a:srgbClr val="D9D9D9"/>
      </a:dk2>
      <a:lt2>
        <a:srgbClr val="5CBEC5"/>
      </a:lt2>
      <a:accent1>
        <a:srgbClr val="EC7307"/>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2012-06-18T03:39:25Z</dcterms:created>
  <dc:creator>user_2</dc:creator>
</cp:coreProperties>
</file>