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6858000" cx="9144000"/>
  <p:notesSz cx="6807200" cy="9939325"/>
  <p:embeddedFontLst>
    <p:embeddedFont>
      <p:font typeface="Montserrat"/>
      <p:regular r:id="rId55"/>
      <p:bold r:id="rId56"/>
      <p:italic r:id="rId57"/>
      <p:boldItalic r:id="rId58"/>
    </p:embeddedFont>
    <p:embeddedFont>
      <p:font typeface="Lato"/>
      <p:regular r:id="rId59"/>
      <p:bold r:id="rId60"/>
      <p:italic r:id="rId61"/>
      <p:boldItalic r:id="rId62"/>
    </p:embeddedFont>
    <p:embeddedFont>
      <p:font typeface="Tahoma"/>
      <p:regular r:id="rId63"/>
      <p:bold r:id="rId64"/>
    </p:embeddedFont>
    <p:embeddedFont>
      <p:font typeface="Schoolbell"/>
      <p:regular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r:id="rId66" roundtripDataSignature="AMtx7miP9ZdoaFq4POYUTE3SYbVlGdsN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Lato-boldItalic.fntdata"/><Relationship Id="rId61" Type="http://schemas.openxmlformats.org/officeDocument/2006/relationships/font" Target="fonts/Lato-italic.fntdata"/><Relationship Id="rId20" Type="http://schemas.openxmlformats.org/officeDocument/2006/relationships/slide" Target="slides/slide15.xml"/><Relationship Id="rId64" Type="http://schemas.openxmlformats.org/officeDocument/2006/relationships/font" Target="fonts/Tahoma-bold.fntdata"/><Relationship Id="rId63" Type="http://schemas.openxmlformats.org/officeDocument/2006/relationships/font" Target="fonts/Tahoma-regular.fntdata"/><Relationship Id="rId22" Type="http://schemas.openxmlformats.org/officeDocument/2006/relationships/slide" Target="slides/slide17.xml"/><Relationship Id="rId66" Type="http://customschemas.google.com/relationships/presentationmetadata" Target="metadata"/><Relationship Id="rId21" Type="http://schemas.openxmlformats.org/officeDocument/2006/relationships/slide" Target="slides/slide16.xml"/><Relationship Id="rId65" Type="http://schemas.openxmlformats.org/officeDocument/2006/relationships/font" Target="fonts/Schoolbell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Lato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Montserrat-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-bold.fntdata"/><Relationship Id="rId15" Type="http://schemas.openxmlformats.org/officeDocument/2006/relationships/slide" Target="slides/slide10.xml"/><Relationship Id="rId59" Type="http://schemas.openxmlformats.org/officeDocument/2006/relationships/font" Target="fonts/Lato-regular.fntdata"/><Relationship Id="rId14" Type="http://schemas.openxmlformats.org/officeDocument/2006/relationships/slide" Target="slides/slide9.xml"/><Relationship Id="rId58" Type="http://schemas.openxmlformats.org/officeDocument/2006/relationships/font" Target="fonts/Montserrat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3852862" y="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53" name="Google Shape;153;p1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/>
          <p:nvPr>
            <p:ph idx="2" type="sldImg"/>
          </p:nvPr>
        </p:nvSpPr>
        <p:spPr>
          <a:xfrm>
            <a:off x="919162" y="755650"/>
            <a:ext cx="4967287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8" name="Google Shape;168;p4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4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75" name="Google Shape;175;p5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6" name="Google Shape;176;p5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9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9" name="Google Shape;239;p10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1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8" name="Google Shape;268;p12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89" name="Google Shape;289;p13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0" name="Google Shape;290;p13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06" name="Google Shape;306;p14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7" name="Google Shape;307;p14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5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19" name="Google Shape;319;p15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20" name="Google Shape;320;p15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6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33" name="Google Shape;333;p16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34" name="Google Shape;334;p16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7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8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8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9:notes"/>
          <p:cNvSpPr/>
          <p:nvPr>
            <p:ph idx="2" type="sldImg"/>
          </p:nvPr>
        </p:nvSpPr>
        <p:spPr>
          <a:xfrm>
            <a:off x="919162" y="755650"/>
            <a:ext cx="4967287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1" name="Google Shape;361;p19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0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0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1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47" name="Google Shape;647;p21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48" name="Google Shape;648;p21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2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67" name="Google Shape;667;p22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68" name="Google Shape;668;p22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3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80" name="Google Shape;680;p23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81" name="Google Shape;681;p23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4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94" name="Google Shape;694;p24:notes"/>
          <p:cNvSpPr/>
          <p:nvPr>
            <p:ph idx="2" type="sldImg"/>
          </p:nvPr>
        </p:nvSpPr>
        <p:spPr>
          <a:xfrm>
            <a:off x="920750" y="746125"/>
            <a:ext cx="496570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95" name="Google Shape;695;p24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25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5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6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6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27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27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8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743" name="Google Shape;743;p28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744" name="Google Shape;744;p28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29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768" name="Google Shape;768;p29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769" name="Google Shape;769;p29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0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09" name="Google Shape;809;p30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10" name="Google Shape;810;p30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1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1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32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25" name="Google Shape;825;p32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26" name="Google Shape;826;p32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3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44" name="Google Shape;844;p33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45" name="Google Shape;845;p33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34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67" name="Google Shape;867;p34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68" name="Google Shape;868;p34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35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97" name="Google Shape;897;p35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98" name="Google Shape;898;p35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36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18" name="Google Shape;918;p36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19" name="Google Shape;919;p36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7:notes"/>
          <p:cNvSpPr txBox="1"/>
          <p:nvPr>
            <p:ph idx="1" type="body"/>
          </p:nvPr>
        </p:nvSpPr>
        <p:spPr>
          <a:xfrm>
            <a:off x="681037" y="4721225"/>
            <a:ext cx="5443537" cy="4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37:notes"/>
          <p:cNvSpPr/>
          <p:nvPr>
            <p:ph idx="2" type="sldImg"/>
          </p:nvPr>
        </p:nvSpPr>
        <p:spPr>
          <a:xfrm>
            <a:off x="996950" y="755650"/>
            <a:ext cx="4811712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8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44" name="Google Shape;944;p38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45" name="Google Shape;945;p38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39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57" name="Google Shape;957;p39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58" name="Google Shape;958;p39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40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70" name="Google Shape;970;p40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71" name="Google Shape;971;p40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1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83" name="Google Shape;983;p41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84" name="Google Shape;984;p41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42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93" name="Google Shape;993;p42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94" name="Google Shape;994;p42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43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09" name="Google Shape;1009;p43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10" name="Google Shape;1010;p43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44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31" name="Google Shape;1031;p44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32" name="Google Shape;1032;p44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7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39" name="Google Shape;1039;p47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40" name="Google Shape;1040;p47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48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57" name="Google Shape;1057;p48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58" name="Google Shape;1058;p48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49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79" name="Google Shape;1079;p49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80" name="Google Shape;1080;p49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50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94" name="Google Shape;1094;p50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95" name="Google Shape;1095;p50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51:notes"/>
          <p:cNvSpPr txBox="1"/>
          <p:nvPr/>
        </p:nvSpPr>
        <p:spPr>
          <a:xfrm>
            <a:off x="3852862" y="9442450"/>
            <a:ext cx="2952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113" name="Google Shape;1113;p51:notes"/>
          <p:cNvSpPr/>
          <p:nvPr>
            <p:ph idx="2" type="sldImg"/>
          </p:nvPr>
        </p:nvSpPr>
        <p:spPr>
          <a:xfrm>
            <a:off x="919162" y="755650"/>
            <a:ext cx="4968875" cy="3727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14" name="Google Shape;1114;p51:notes"/>
          <p:cNvSpPr txBox="1"/>
          <p:nvPr>
            <p:ph idx="1" type="body"/>
          </p:nvPr>
        </p:nvSpPr>
        <p:spPr>
          <a:xfrm>
            <a:off x="681037" y="4721225"/>
            <a:ext cx="5445125" cy="447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172bc002f81_0_25:notes"/>
          <p:cNvSpPr/>
          <p:nvPr>
            <p:ph idx="2" type="sldImg"/>
          </p:nvPr>
        </p:nvSpPr>
        <p:spPr>
          <a:xfrm>
            <a:off x="1134533" y="745449"/>
            <a:ext cx="4538100" cy="3727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172bc002f81_0_25:notes"/>
          <p:cNvSpPr txBox="1"/>
          <p:nvPr>
            <p:ph idx="1" type="body"/>
          </p:nvPr>
        </p:nvSpPr>
        <p:spPr>
          <a:xfrm>
            <a:off x="680720" y="4721179"/>
            <a:ext cx="5445900" cy="44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g172bc002f81_0_25:notes"/>
          <p:cNvSpPr txBox="1"/>
          <p:nvPr>
            <p:ph idx="12" type="sldNum"/>
          </p:nvPr>
        </p:nvSpPr>
        <p:spPr>
          <a:xfrm>
            <a:off x="3855838" y="9440634"/>
            <a:ext cx="2949900" cy="497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72aabbed9c_0_146"/>
          <p:cNvSpPr/>
          <p:nvPr/>
        </p:nvSpPr>
        <p:spPr>
          <a:xfrm rot="5400000">
            <a:off x="7226400" y="274573"/>
            <a:ext cx="21915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g172aabbed9c_0_146"/>
          <p:cNvGrpSpPr/>
          <p:nvPr/>
        </p:nvGrpSpPr>
        <p:grpSpPr>
          <a:xfrm>
            <a:off x="0" y="654"/>
            <a:ext cx="5153705" cy="6845694"/>
            <a:chOff x="0" y="75"/>
            <a:chExt cx="5153705" cy="5152950"/>
          </a:xfrm>
        </p:grpSpPr>
        <p:sp>
          <p:nvSpPr>
            <p:cNvPr id="16" name="Google Shape;16;g172aabbed9c_0_146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172aabbed9c_0_146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g172aabbed9c_0_146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g172aabbed9c_0_146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g172aabbed9c_0_146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1" name="Google Shape;21;g172aabbed9c_0_146"/>
          <p:cNvSpPr txBox="1"/>
          <p:nvPr>
            <p:ph idx="1" type="subTitle"/>
          </p:nvPr>
        </p:nvSpPr>
        <p:spPr>
          <a:xfrm>
            <a:off x="5083950" y="5233233"/>
            <a:ext cx="34707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22" name="Google Shape;22;g172aabbed9c_0_14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g172aabbed9c_0_156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25" name="Google Shape;25;g172aabbed9c_0_156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g172aabbed9c_0_156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g172aabbed9c_0_156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172aabbed9c_0_156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172aabbed9c_0_156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g172aabbed9c_0_15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172aabbed9c_0_156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172aabbed9c_0_156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172aabbed9c_0_156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g172aabbed9c_0_15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172aabbed9c_0_156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g172aabbed9c_0_156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g172aabbed9c_0_156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g172aabbed9c_0_156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g172aabbed9c_0_156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g172aabbed9c_0_15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172aabbed9c_0_156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172aabbed9c_0_156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g172aabbed9c_0_156"/>
          <p:cNvSpPr txBox="1"/>
          <p:nvPr>
            <p:ph type="title"/>
          </p:nvPr>
        </p:nvSpPr>
        <p:spPr>
          <a:xfrm>
            <a:off x="823850" y="2737333"/>
            <a:ext cx="45870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g172aabbed9c_0_15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g172aabbed9c_0_178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47" name="Google Shape;47;g172aabbed9c_0_17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g172aabbed9c_0_17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g172aabbed9c_0_178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0" name="Google Shape;50;g172aabbed9c_0_178"/>
          <p:cNvSpPr txBox="1"/>
          <p:nvPr>
            <p:ph idx="1" type="body"/>
          </p:nvPr>
        </p:nvSpPr>
        <p:spPr>
          <a:xfrm>
            <a:off x="1297500" y="2090067"/>
            <a:ext cx="70389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1" name="Google Shape;51;g172aabbed9c_0_17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g172aabbed9c_0_185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54" name="Google Shape;54;g172aabbed9c_0_18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g172aabbed9c_0_18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" name="Google Shape;56;g172aabbed9c_0_185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g172aabbed9c_0_185"/>
          <p:cNvSpPr txBox="1"/>
          <p:nvPr>
            <p:ph idx="1" type="body"/>
          </p:nvPr>
        </p:nvSpPr>
        <p:spPr>
          <a:xfrm>
            <a:off x="1297500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" name="Google Shape;58;g172aabbed9c_0_185"/>
          <p:cNvSpPr txBox="1"/>
          <p:nvPr>
            <p:ph idx="2" type="body"/>
          </p:nvPr>
        </p:nvSpPr>
        <p:spPr>
          <a:xfrm>
            <a:off x="4933221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9" name="Google Shape;59;g172aabbed9c_0_18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g172aabbed9c_0_193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2" name="Google Shape;62;g172aabbed9c_0_1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g172aabbed9c_0_19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g172aabbed9c_0_193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g172aabbed9c_0_19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g172aabbed9c_0_199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8" name="Google Shape;68;g172aabbed9c_0_19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g172aabbed9c_0_19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g172aabbed9c_0_199"/>
          <p:cNvSpPr txBox="1"/>
          <p:nvPr>
            <p:ph type="title"/>
          </p:nvPr>
        </p:nvSpPr>
        <p:spPr>
          <a:xfrm>
            <a:off x="1297500" y="525000"/>
            <a:ext cx="3798900" cy="19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g172aabbed9c_0_199"/>
          <p:cNvSpPr txBox="1"/>
          <p:nvPr>
            <p:ph idx="1" type="body"/>
          </p:nvPr>
        </p:nvSpPr>
        <p:spPr>
          <a:xfrm>
            <a:off x="1297500" y="2630067"/>
            <a:ext cx="3798900" cy="32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2" name="Google Shape;72;g172aabbed9c_0_19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172aabbed9c_0_206"/>
          <p:cNvGrpSpPr/>
          <p:nvPr/>
        </p:nvGrpSpPr>
        <p:grpSpPr>
          <a:xfrm>
            <a:off x="4406400" y="0"/>
            <a:ext cx="4737600" cy="6857829"/>
            <a:chOff x="4406400" y="0"/>
            <a:chExt cx="4737600" cy="5143500"/>
          </a:xfrm>
        </p:grpSpPr>
        <p:sp>
          <p:nvSpPr>
            <p:cNvPr id="75" name="Google Shape;75;g172aabbed9c_0_206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g172aabbed9c_0_206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g172aabbed9c_0_206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g172aabbed9c_0_206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g172aabbed9c_0_206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g172aabbed9c_0_20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g172aabbed9c_0_206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172aabbed9c_0_206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172aabbed9c_0_206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g172aabbed9c_0_206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g172aabbed9c_0_206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g172aabbed9c_0_206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172aabbed9c_0_206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172aabbed9c_0_206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g172aabbed9c_0_206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g172aabbed9c_0_20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172aabbed9c_0_206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172aabbed9c_0_206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172aabbed9c_0_206"/>
          <p:cNvSpPr txBox="1"/>
          <p:nvPr>
            <p:ph type="title"/>
          </p:nvPr>
        </p:nvSpPr>
        <p:spPr>
          <a:xfrm>
            <a:off x="823850" y="1155700"/>
            <a:ext cx="4587000" cy="46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g172aabbed9c_0_20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172aabbed9c_0_228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97" name="Google Shape;97;g172aabbed9c_0_22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g172aabbed9c_0_22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g172aabbed9c_0_228"/>
          <p:cNvSpPr txBox="1"/>
          <p:nvPr>
            <p:ph type="title"/>
          </p:nvPr>
        </p:nvSpPr>
        <p:spPr>
          <a:xfrm>
            <a:off x="1297500" y="2211100"/>
            <a:ext cx="3036300" cy="23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g172aabbed9c_0_228"/>
          <p:cNvSpPr txBox="1"/>
          <p:nvPr>
            <p:ph idx="1" type="subTitle"/>
          </p:nvPr>
        </p:nvSpPr>
        <p:spPr>
          <a:xfrm>
            <a:off x="1297500" y="4717333"/>
            <a:ext cx="30363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01" name="Google Shape;101;g172aabbed9c_0_228"/>
          <p:cNvSpPr txBox="1"/>
          <p:nvPr>
            <p:ph idx="2" type="body"/>
          </p:nvPr>
        </p:nvSpPr>
        <p:spPr>
          <a:xfrm>
            <a:off x="4648200" y="2262133"/>
            <a:ext cx="36768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g172aabbed9c_0_22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172aabbed9c_0_236"/>
          <p:cNvGrpSpPr/>
          <p:nvPr/>
        </p:nvGrpSpPr>
        <p:grpSpPr>
          <a:xfrm>
            <a:off x="0" y="5504636"/>
            <a:ext cx="698925" cy="912853"/>
            <a:chOff x="0" y="3785672"/>
            <a:chExt cx="698925" cy="684657"/>
          </a:xfrm>
        </p:grpSpPr>
        <p:sp>
          <p:nvSpPr>
            <p:cNvPr id="105" name="Google Shape;105;g172aabbed9c_0_236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g172aabbed9c_0_236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g172aabbed9c_0_236"/>
          <p:cNvSpPr txBox="1"/>
          <p:nvPr>
            <p:ph idx="1" type="body"/>
          </p:nvPr>
        </p:nvSpPr>
        <p:spPr>
          <a:xfrm>
            <a:off x="812725" y="5740500"/>
            <a:ext cx="69360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g172aabbed9c_0_23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172aabbed9c_0_242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111" name="Google Shape;111;g172aabbed9c_0_242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172aabbed9c_0_24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172aabbed9c_0_242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172aabbed9c_0_242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g172aabbed9c_0_242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172aabbed9c_0_24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172aabbed9c_0_242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172aabbed9c_0_242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172aabbed9c_0_242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g172aabbed9c_0_242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g172aabbed9c_0_242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172aabbed9c_0_24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172aabbed9c_0_242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g172aabbed9c_0_242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g172aabbed9c_0_242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g172aabbed9c_0_24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g172aabbed9c_0_242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172aabbed9c_0_242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g172aabbed9c_0_242"/>
          <p:cNvSpPr txBox="1"/>
          <p:nvPr>
            <p:ph hasCustomPrompt="1" type="title"/>
          </p:nvPr>
        </p:nvSpPr>
        <p:spPr>
          <a:xfrm>
            <a:off x="823850" y="1712900"/>
            <a:ext cx="47760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0" name="Google Shape;130;g172aabbed9c_0_242"/>
          <p:cNvSpPr txBox="1"/>
          <p:nvPr>
            <p:ph idx="1" type="body"/>
          </p:nvPr>
        </p:nvSpPr>
        <p:spPr>
          <a:xfrm>
            <a:off x="823850" y="3524166"/>
            <a:ext cx="4776000" cy="16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g172aabbed9c_0_24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2aabbed9c_0_26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Up: 1 Top, 2 Bottom">
  <p:cSld name="3-Up: 1 Top, 2 Bottom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72aabbed9c_0_267"/>
          <p:cNvSpPr txBox="1"/>
          <p:nvPr>
            <p:ph idx="1" type="body"/>
          </p:nvPr>
        </p:nvSpPr>
        <p:spPr>
          <a:xfrm>
            <a:off x="304800" y="381000"/>
            <a:ext cx="8077200" cy="228600"/>
          </a:xfrm>
          <a:prstGeom prst="rect">
            <a:avLst/>
          </a:prstGeom>
          <a:solidFill>
            <a:srgbClr val="2727A2"/>
          </a:solidFill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4318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b="1">
                <a:solidFill>
                  <a:schemeClr val="lt1"/>
                </a:solidFill>
              </a:defRPr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36" name="Google Shape;136;g172aabbed9c_0_267"/>
          <p:cNvSpPr txBox="1"/>
          <p:nvPr>
            <p:ph idx="2" type="body"/>
          </p:nvPr>
        </p:nvSpPr>
        <p:spPr>
          <a:xfrm>
            <a:off x="301752" y="609600"/>
            <a:ext cx="8074200" cy="27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3429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37" name="Google Shape;137;g172aabbed9c_0_267"/>
          <p:cNvSpPr txBox="1"/>
          <p:nvPr>
            <p:ph idx="3" type="body"/>
          </p:nvPr>
        </p:nvSpPr>
        <p:spPr>
          <a:xfrm>
            <a:off x="301752" y="3319272"/>
            <a:ext cx="3965400" cy="228600"/>
          </a:xfrm>
          <a:prstGeom prst="rect">
            <a:avLst/>
          </a:prstGeom>
          <a:solidFill>
            <a:srgbClr val="2727A2"/>
          </a:solidFill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4318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b="1">
                <a:solidFill>
                  <a:schemeClr val="lt1"/>
                </a:solidFill>
              </a:defRPr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38" name="Google Shape;138;g172aabbed9c_0_267"/>
          <p:cNvSpPr txBox="1"/>
          <p:nvPr>
            <p:ph idx="4" type="body"/>
          </p:nvPr>
        </p:nvSpPr>
        <p:spPr>
          <a:xfrm>
            <a:off x="301752" y="3547872"/>
            <a:ext cx="3965400" cy="27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3429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g172aabbed9c_0_267"/>
          <p:cNvSpPr txBox="1"/>
          <p:nvPr>
            <p:ph idx="5" type="body"/>
          </p:nvPr>
        </p:nvSpPr>
        <p:spPr>
          <a:xfrm>
            <a:off x="4416552" y="3319272"/>
            <a:ext cx="3965400" cy="228600"/>
          </a:xfrm>
          <a:prstGeom prst="rect">
            <a:avLst/>
          </a:prstGeom>
          <a:solidFill>
            <a:srgbClr val="2727A2"/>
          </a:solidFill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4318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b="1">
                <a:solidFill>
                  <a:schemeClr val="lt1"/>
                </a:solidFill>
              </a:defRPr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40" name="Google Shape;140;g172aabbed9c_0_267"/>
          <p:cNvSpPr txBox="1"/>
          <p:nvPr>
            <p:ph idx="6" type="body"/>
          </p:nvPr>
        </p:nvSpPr>
        <p:spPr>
          <a:xfrm>
            <a:off x="4416552" y="3547872"/>
            <a:ext cx="3965400" cy="27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3429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41" name="Google Shape;141;g172aabbed9c_0_267"/>
          <p:cNvSpPr txBox="1"/>
          <p:nvPr>
            <p:ph type="title"/>
          </p:nvPr>
        </p:nvSpPr>
        <p:spPr>
          <a:xfrm>
            <a:off x="457200" y="501650"/>
            <a:ext cx="803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2" name="Google Shape;142;g172aabbed9c_0_267"/>
          <p:cNvSpPr txBox="1"/>
          <p:nvPr>
            <p:ph idx="10" type="dt"/>
          </p:nvPr>
        </p:nvSpPr>
        <p:spPr>
          <a:xfrm>
            <a:off x="488950" y="5822950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g172aabbed9c_0_267"/>
          <p:cNvSpPr txBox="1"/>
          <p:nvPr>
            <p:ph idx="12" type="sldNum"/>
          </p:nvPr>
        </p:nvSpPr>
        <p:spPr>
          <a:xfrm>
            <a:off x="6426200" y="5822950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" name="Google Shape;144;g172aabbed9c_0_267"/>
          <p:cNvSpPr txBox="1"/>
          <p:nvPr>
            <p:ph idx="11" type="ftr"/>
          </p:nvPr>
        </p:nvSpPr>
        <p:spPr>
          <a:xfrm>
            <a:off x="3127375" y="5822950"/>
            <a:ext cx="28971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72aabbed9c_0_278"/>
          <p:cNvSpPr txBox="1"/>
          <p:nvPr>
            <p:ph type="title"/>
          </p:nvPr>
        </p:nvSpPr>
        <p:spPr>
          <a:xfrm>
            <a:off x="457200" y="501650"/>
            <a:ext cx="803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" name="Google Shape;147;g172aabbed9c_0_278"/>
          <p:cNvSpPr txBox="1"/>
          <p:nvPr>
            <p:ph idx="1" type="body"/>
          </p:nvPr>
        </p:nvSpPr>
        <p:spPr>
          <a:xfrm>
            <a:off x="717550" y="1795462"/>
            <a:ext cx="75090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>
            <a:lvl1pPr indent="-3429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800"/>
              <a:buChar char="○"/>
              <a:defRPr/>
            </a:lvl5pPr>
            <a:lvl6pPr indent="-228600" lvl="5" marL="27432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lnSpc>
                <a:spcPct val="93000"/>
              </a:lnSpc>
              <a:spcBef>
                <a:spcPts val="288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lnSpc>
                <a:spcPct val="93000"/>
              </a:lnSpc>
              <a:spcBef>
                <a:spcPts val="288"/>
              </a:spcBef>
              <a:spcAft>
                <a:spcPts val="288"/>
              </a:spcAft>
              <a:buSzPts val="1100"/>
              <a:buNone/>
              <a:defRPr/>
            </a:lvl9pPr>
          </a:lstStyle>
          <a:p/>
        </p:txBody>
      </p:sp>
      <p:sp>
        <p:nvSpPr>
          <p:cNvPr id="148" name="Google Shape;148;g172aabbed9c_0_278"/>
          <p:cNvSpPr txBox="1"/>
          <p:nvPr>
            <p:ph idx="10" type="dt"/>
          </p:nvPr>
        </p:nvSpPr>
        <p:spPr>
          <a:xfrm>
            <a:off x="488950" y="5822950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172aabbed9c_0_278"/>
          <p:cNvSpPr txBox="1"/>
          <p:nvPr>
            <p:ph idx="11" type="ftr"/>
          </p:nvPr>
        </p:nvSpPr>
        <p:spPr>
          <a:xfrm>
            <a:off x="3127375" y="5822950"/>
            <a:ext cx="28971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g172aabbed9c_0_278"/>
          <p:cNvSpPr txBox="1"/>
          <p:nvPr>
            <p:ph idx="12" type="sldNum"/>
          </p:nvPr>
        </p:nvSpPr>
        <p:spPr>
          <a:xfrm>
            <a:off x="6426200" y="5822950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72aabbed9c_0_14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" name="Google Shape;11;g172aabbed9c_0_142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g172aabbed9c_0_14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6.png"/><Relationship Id="rId13" Type="http://schemas.openxmlformats.org/officeDocument/2006/relationships/image" Target="../media/image11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://rde.triact.co.id/" TargetMode="External"/><Relationship Id="rId4" Type="http://schemas.openxmlformats.org/officeDocument/2006/relationships/hyperlink" Target="http://rde.triact.co.id/" TargetMode="External"/><Relationship Id="rId5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KETENTUAN UMUM DAN TATA CARA PERPAJAKAN (KUP)</a:t>
            </a:r>
            <a:endParaRPr b="1"/>
          </a:p>
        </p:txBody>
      </p:sp>
      <p:sp>
        <p:nvSpPr>
          <p:cNvPr id="157" name="Google Shape;157;p1"/>
          <p:cNvSpPr txBox="1"/>
          <p:nvPr>
            <p:ph idx="1" type="subTitle"/>
          </p:nvPr>
        </p:nvSpPr>
        <p:spPr>
          <a:xfrm>
            <a:off x="5083950" y="5233225"/>
            <a:ext cx="36555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JUAN KASMA, S.E., M.AK., CPA., BKP</a:t>
            </a:r>
            <a:endParaRPr sz="1600"/>
          </a:p>
        </p:txBody>
      </p:sp>
      <p:pic>
        <p:nvPicPr>
          <p:cNvPr id="158" name="Google Shape;15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950" y="328850"/>
            <a:ext cx="3725200" cy="11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 txBox="1"/>
          <p:nvPr/>
        </p:nvSpPr>
        <p:spPr>
          <a:xfrm>
            <a:off x="5572125" y="5500687"/>
            <a:ext cx="2401887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*UU No 28 2007 Pasal 1 (1)</a:t>
            </a:r>
            <a:endParaRPr/>
          </a:p>
        </p:txBody>
      </p:sp>
      <p:sp>
        <p:nvSpPr>
          <p:cNvPr id="164" name="Google Shape;164;p3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APA ITU PAJAK?</a:t>
            </a:r>
            <a:endParaRPr b="1" sz="3000"/>
          </a:p>
        </p:txBody>
      </p:sp>
      <p:sp>
        <p:nvSpPr>
          <p:cNvPr id="165" name="Google Shape;165;p3"/>
          <p:cNvSpPr txBox="1"/>
          <p:nvPr>
            <p:ph idx="1" type="body"/>
          </p:nvPr>
        </p:nvSpPr>
        <p:spPr>
          <a:xfrm>
            <a:off x="1297500" y="2090067"/>
            <a:ext cx="70389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600"/>
              <a:t>Kontribusi </a:t>
            </a:r>
            <a:r>
              <a:rPr lang="en-US" sz="2600">
                <a:solidFill>
                  <a:schemeClr val="accent6"/>
                </a:solidFill>
              </a:rPr>
              <a:t>wajib</a:t>
            </a:r>
            <a:r>
              <a:rPr lang="en-US" sz="2600"/>
              <a:t> kepada negara yang terutang oleh orang pribadi atau badan yang </a:t>
            </a:r>
            <a:r>
              <a:rPr lang="en-US" sz="2600">
                <a:solidFill>
                  <a:schemeClr val="accent6"/>
                </a:solidFill>
              </a:rPr>
              <a:t>bersifat memaksa</a:t>
            </a:r>
            <a:r>
              <a:rPr lang="en-US" sz="2600"/>
              <a:t> berdasarkan Undang-Undang, dengan </a:t>
            </a:r>
            <a:r>
              <a:rPr lang="en-US" sz="2600">
                <a:solidFill>
                  <a:schemeClr val="accent6"/>
                </a:solidFill>
              </a:rPr>
              <a:t>tidak mendapatkan imbalan secara langsung </a:t>
            </a:r>
            <a:r>
              <a:rPr lang="en-US" sz="2600"/>
              <a:t>dan digunakan untuk keperluan negara bagi sebesar-besarnya kemakmuran rakyat.</a:t>
            </a:r>
            <a:endParaRPr sz="2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"/>
          <p:cNvSpPr txBox="1"/>
          <p:nvPr>
            <p:ph idx="1" type="body"/>
          </p:nvPr>
        </p:nvSpPr>
        <p:spPr>
          <a:xfrm>
            <a:off x="285750" y="142875"/>
            <a:ext cx="8643937" cy="53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28200">
            <a:noAutofit/>
          </a:bodyPr>
          <a:lstStyle/>
          <a:p>
            <a:pPr indent="0" lvl="0" marL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Pembayaran pajak akan terwujud bila .....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2" name="Google Shape;17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8675"/>
            <a:ext cx="8839200" cy="5812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PERPAJAKAN DI INDONESIA</a:t>
            </a:r>
            <a:endParaRPr b="1">
              <a:solidFill>
                <a:schemeClr val="lt1"/>
              </a:solidFill>
            </a:endParaRPr>
          </a:p>
        </p:txBody>
      </p:sp>
      <p:grpSp>
        <p:nvGrpSpPr>
          <p:cNvPr id="179" name="Google Shape;179;p5"/>
          <p:cNvGrpSpPr/>
          <p:nvPr/>
        </p:nvGrpSpPr>
        <p:grpSpPr>
          <a:xfrm>
            <a:off x="1752600" y="1752600"/>
            <a:ext cx="5638799" cy="4419599"/>
            <a:chOff x="1104" y="1104"/>
            <a:chExt cx="3552" cy="2784"/>
          </a:xfrm>
        </p:grpSpPr>
        <p:sp>
          <p:nvSpPr>
            <p:cNvPr id="180" name="Google Shape;180;p5"/>
            <p:cNvSpPr txBox="1"/>
            <p:nvPr/>
          </p:nvSpPr>
          <p:spPr>
            <a:xfrm>
              <a:off x="1104" y="2260"/>
              <a:ext cx="3552" cy="42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Reformasi Perpajakan 1983</a:t>
              </a:r>
              <a:endParaRPr/>
            </a:p>
          </p:txBody>
        </p:sp>
        <p:grpSp>
          <p:nvGrpSpPr>
            <p:cNvPr id="181" name="Google Shape;181;p5"/>
            <p:cNvGrpSpPr/>
            <p:nvPr/>
          </p:nvGrpSpPr>
          <p:grpSpPr>
            <a:xfrm>
              <a:off x="1104" y="1104"/>
              <a:ext cx="3552" cy="1155"/>
              <a:chOff x="1104" y="1104"/>
              <a:chExt cx="3552" cy="1155"/>
            </a:xfrm>
          </p:grpSpPr>
          <p:sp>
            <p:nvSpPr>
              <p:cNvPr id="182" name="Google Shape;182;p5"/>
              <p:cNvSpPr txBox="1"/>
              <p:nvPr/>
            </p:nvSpPr>
            <p:spPr>
              <a:xfrm>
                <a:off x="1104" y="1104"/>
                <a:ext cx="3552" cy="1155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1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Official Assessment System</a:t>
                </a:r>
                <a:endParaRPr/>
              </a:p>
            </p:txBody>
          </p:sp>
          <p:sp>
            <p:nvSpPr>
              <p:cNvPr id="183" name="Google Shape;183;p5"/>
              <p:cNvSpPr txBox="1"/>
              <p:nvPr/>
            </p:nvSpPr>
            <p:spPr>
              <a:xfrm>
                <a:off x="1104" y="1629"/>
                <a:ext cx="2016" cy="42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Menghitung Pajak Sendiri (MPS)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Menghitung Pajak Orang (MPO)</a:t>
                </a:r>
                <a:endParaRPr/>
              </a:p>
            </p:txBody>
          </p:sp>
          <p:sp>
            <p:nvSpPr>
              <p:cNvPr id="184" name="Google Shape;184;p5"/>
              <p:cNvSpPr txBox="1"/>
              <p:nvPr/>
            </p:nvSpPr>
            <p:spPr>
              <a:xfrm>
                <a:off x="3120" y="1629"/>
                <a:ext cx="1536" cy="42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UU No. 8 Tahun 1967 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PP No.11 Tahun 1967 </a:t>
                </a:r>
                <a:endParaRPr/>
              </a:p>
            </p:txBody>
          </p:sp>
        </p:grpSp>
        <p:sp>
          <p:nvSpPr>
            <p:cNvPr id="185" name="Google Shape;185;p5"/>
            <p:cNvSpPr txBox="1"/>
            <p:nvPr/>
          </p:nvSpPr>
          <p:spPr>
            <a:xfrm>
              <a:off x="1104" y="3468"/>
              <a:ext cx="3552" cy="42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1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Self Assessment System</a:t>
              </a: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2352" y="2785"/>
              <a:ext cx="1056" cy="578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PERPAJAKAN DI INDONESIA</a:t>
            </a:r>
            <a:endParaRPr b="1">
              <a:solidFill>
                <a:schemeClr val="lt1"/>
              </a:solidFill>
            </a:endParaRPr>
          </a:p>
        </p:txBody>
      </p:sp>
      <p:grpSp>
        <p:nvGrpSpPr>
          <p:cNvPr id="193" name="Google Shape;193;p6"/>
          <p:cNvGrpSpPr/>
          <p:nvPr/>
        </p:nvGrpSpPr>
        <p:grpSpPr>
          <a:xfrm>
            <a:off x="457200" y="1828800"/>
            <a:ext cx="8000999" cy="3581399"/>
            <a:chOff x="288" y="1152"/>
            <a:chExt cx="5040" cy="2256"/>
          </a:xfrm>
        </p:grpSpPr>
        <p:grpSp>
          <p:nvGrpSpPr>
            <p:cNvPr id="194" name="Google Shape;194;p6"/>
            <p:cNvGrpSpPr/>
            <p:nvPr/>
          </p:nvGrpSpPr>
          <p:grpSpPr>
            <a:xfrm>
              <a:off x="1248" y="1152"/>
              <a:ext cx="1488" cy="2256"/>
              <a:chOff x="1248" y="1152"/>
              <a:chExt cx="1488" cy="2256"/>
            </a:xfrm>
          </p:grpSpPr>
          <p:sp>
            <p:nvSpPr>
              <p:cNvPr id="195" name="Google Shape;195;p6"/>
              <p:cNvSpPr txBox="1"/>
              <p:nvPr/>
            </p:nvSpPr>
            <p:spPr>
              <a:xfrm>
                <a:off x="1248" y="2280"/>
                <a:ext cx="1488" cy="1128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Trebuchet MS"/>
                  <a:buNone/>
                </a:pPr>
                <a:r>
                  <a:rPr b="1" i="1" lang="en-US" sz="18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Self Assessment </a:t>
                </a:r>
                <a:endParaRPr b="1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Trebuchet MS"/>
                  <a:buNone/>
                </a:pPr>
                <a:r>
                  <a:rPr b="1" i="1" lang="en-US" sz="18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System</a:t>
                </a:r>
                <a:endParaRPr b="1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6" name="Google Shape;196;p6"/>
              <p:cNvSpPr txBox="1"/>
              <p:nvPr/>
            </p:nvSpPr>
            <p:spPr>
              <a:xfrm>
                <a:off x="1248" y="1152"/>
                <a:ext cx="1488" cy="1128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1" i="1" lang="en-US" sz="18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Official Assessment </a:t>
                </a:r>
                <a:endParaRPr b="1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1" i="1" lang="en-US" sz="18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System</a:t>
                </a:r>
                <a:endParaRPr b="1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197" name="Google Shape;197;p6"/>
            <p:cNvGrpSpPr/>
            <p:nvPr/>
          </p:nvGrpSpPr>
          <p:grpSpPr>
            <a:xfrm>
              <a:off x="288" y="1152"/>
              <a:ext cx="960" cy="2256"/>
              <a:chOff x="288" y="1152"/>
              <a:chExt cx="960" cy="2256"/>
            </a:xfrm>
          </p:grpSpPr>
          <p:sp>
            <p:nvSpPr>
              <p:cNvPr id="198" name="Google Shape;198;p6"/>
              <p:cNvSpPr txBox="1"/>
              <p:nvPr/>
            </p:nvSpPr>
            <p:spPr>
              <a:xfrm>
                <a:off x="288" y="1152"/>
                <a:ext cx="960" cy="1128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Noto Sans Symbols"/>
                  <a:buNone/>
                </a:pPr>
                <a:r>
                  <a:rPr b="1" i="0" lang="en-US" sz="18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🡪1983</a:t>
                </a:r>
                <a:endParaRPr b="1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9" name="Google Shape;199;p6"/>
              <p:cNvSpPr txBox="1"/>
              <p:nvPr/>
            </p:nvSpPr>
            <p:spPr>
              <a:xfrm>
                <a:off x="288" y="2280"/>
                <a:ext cx="960" cy="1128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Trebuchet MS"/>
                  <a:buNone/>
                </a:pPr>
                <a:r>
                  <a:rPr b="1" i="0" lang="en-US" sz="18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1983🡪</a:t>
                </a:r>
                <a:endParaRPr b="1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200" name="Google Shape;200;p6"/>
            <p:cNvGrpSpPr/>
            <p:nvPr/>
          </p:nvGrpSpPr>
          <p:grpSpPr>
            <a:xfrm>
              <a:off x="2736" y="1152"/>
              <a:ext cx="2592" cy="2256"/>
              <a:chOff x="2736" y="1152"/>
              <a:chExt cx="2592" cy="2256"/>
            </a:xfrm>
          </p:grpSpPr>
          <p:sp>
            <p:nvSpPr>
              <p:cNvPr id="201" name="Google Shape;201;p6"/>
              <p:cNvSpPr txBox="1"/>
              <p:nvPr/>
            </p:nvSpPr>
            <p:spPr>
              <a:xfrm>
                <a:off x="2736" y="1152"/>
                <a:ext cx="2592" cy="1128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-273050" lvl="0" marL="228600" marR="0" rtl="0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Lato"/>
                  <a:buChar char="-"/>
                </a:pP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Wewenang untuk menentukan besarnya pajak yang </a:t>
                </a:r>
                <a:r>
                  <a:rPr lang="en-US" sz="160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terutang</a:t>
                </a: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 ada pada pihak aparat pajak.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-273050" lvl="0" marL="228600" marR="0" rtl="0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Lato"/>
                  <a:buChar char="-"/>
                </a:pP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Wajib pajak bersifat pasif.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-273050" lvl="0" marL="228600" marR="0" rtl="0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Lato"/>
                  <a:buChar char="-"/>
                </a:pPr>
                <a:r>
                  <a:rPr lang="en-US" sz="160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Utang </a:t>
                </a: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pajak timbul setelah dikeluarkan Surat Ketetapan Pajak oleh aparat pajak.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2" name="Google Shape;202;p6"/>
              <p:cNvSpPr txBox="1"/>
              <p:nvPr/>
            </p:nvSpPr>
            <p:spPr>
              <a:xfrm>
                <a:off x="2736" y="2280"/>
                <a:ext cx="2592" cy="1128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-273050" lvl="0" marL="228600" marR="0" rtl="0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Trebuchet MS"/>
                  <a:buChar char="-"/>
                </a:pP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Sistem dalam menentukan besarnya </a:t>
                </a:r>
                <a:r>
                  <a:rPr lang="en-US" sz="160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 </a:t>
                </a: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pajak yang </a:t>
                </a:r>
                <a:r>
                  <a:rPr lang="en-US" sz="160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terutang</a:t>
                </a: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 ada pada wajib pajak sendiri.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-273050" lvl="0" marL="228600" marR="0" rtl="0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Lato"/>
                  <a:buChar char="-"/>
                </a:pP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Wajib pajak aktif.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indent="-273050" lvl="0" marL="228600" marR="0" rtl="0" algn="just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Lato"/>
                  <a:buChar char="-"/>
                </a:pPr>
                <a:r>
                  <a:rPr i="0" lang="en-US" sz="1600" u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Pihak aparat perpajakan tidak ikut campur melainkan hanya mengawasi.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203" name="Google Shape;203;p6"/>
          <p:cNvSpPr txBox="1"/>
          <p:nvPr/>
        </p:nvSpPr>
        <p:spPr>
          <a:xfrm>
            <a:off x="457200" y="1219200"/>
            <a:ext cx="8001000" cy="609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rebuchet MS"/>
              <a:buNone/>
            </a:pPr>
            <a:r>
              <a:rPr b="0" i="0" lang="en-US" sz="2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Sistem Pemungutan Pajak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457200" y="5410200"/>
            <a:ext cx="3886200" cy="1233487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Withholding system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4343400" y="5410200"/>
            <a:ext cx="4114800" cy="1233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</a:t>
            </a: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uatu sistem pemungutan pajak, dimana perhitungan pemotongan dan pembayaran pajak serta pelaporan pajak dipercayakan kepada pihak ketiga oleh Negara.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 txBox="1"/>
          <p:nvPr/>
        </p:nvSpPr>
        <p:spPr>
          <a:xfrm>
            <a:off x="457200" y="46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DASAR HUKUM</a:t>
            </a:r>
            <a:endParaRPr b="1" sz="4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4657306" y="5646614"/>
            <a:ext cx="3897300" cy="98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UU Nomor</a:t>
            </a: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 7</a:t>
            </a: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Tahun</a:t>
            </a: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 2021</a:t>
            </a:r>
            <a:endParaRPr/>
          </a:p>
        </p:txBody>
      </p:sp>
      <p:sp>
        <p:nvSpPr>
          <p:cNvPr id="213" name="Google Shape;213;p7"/>
          <p:cNvSpPr txBox="1"/>
          <p:nvPr/>
        </p:nvSpPr>
        <p:spPr>
          <a:xfrm>
            <a:off x="838200" y="3098849"/>
            <a:ext cx="2922881" cy="147893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1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KETENTUAN UMUM 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1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DAN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1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TATA CARA PERPAJAKAN</a:t>
            </a:r>
            <a:endParaRPr b="1"/>
          </a:p>
        </p:txBody>
      </p:sp>
      <p:sp>
        <p:nvSpPr>
          <p:cNvPr id="214" name="Google Shape;214;p7"/>
          <p:cNvSpPr txBox="1"/>
          <p:nvPr/>
        </p:nvSpPr>
        <p:spPr>
          <a:xfrm>
            <a:off x="4657431" y="1142989"/>
            <a:ext cx="3897174" cy="98595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UU Nomor 6 Tahun 1983</a:t>
            </a:r>
            <a:endParaRPr/>
          </a:p>
        </p:txBody>
      </p:sp>
      <p:sp>
        <p:nvSpPr>
          <p:cNvPr id="215" name="Google Shape;215;p7"/>
          <p:cNvSpPr txBox="1"/>
          <p:nvPr/>
        </p:nvSpPr>
        <p:spPr>
          <a:xfrm>
            <a:off x="4657431" y="4765948"/>
            <a:ext cx="3897174" cy="98595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UU Nomor 16 Tahun 2009</a:t>
            </a:r>
            <a:endParaRPr/>
          </a:p>
        </p:txBody>
      </p:sp>
      <p:sp>
        <p:nvSpPr>
          <p:cNvPr id="216" name="Google Shape;216;p7"/>
          <p:cNvSpPr txBox="1"/>
          <p:nvPr/>
        </p:nvSpPr>
        <p:spPr>
          <a:xfrm>
            <a:off x="4657431" y="3898309"/>
            <a:ext cx="3897174" cy="98595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UU Nomor 28 Tahun 2007</a:t>
            </a:r>
            <a:endParaRPr/>
          </a:p>
        </p:txBody>
      </p:sp>
      <p:sp>
        <p:nvSpPr>
          <p:cNvPr id="217" name="Google Shape;217;p7"/>
          <p:cNvSpPr txBox="1"/>
          <p:nvPr/>
        </p:nvSpPr>
        <p:spPr>
          <a:xfrm>
            <a:off x="4657431" y="3030670"/>
            <a:ext cx="3897174" cy="98595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UU Nomor 16 Tahun 2000</a:t>
            </a:r>
            <a:endParaRPr/>
          </a:p>
        </p:txBody>
      </p:sp>
      <p:sp>
        <p:nvSpPr>
          <p:cNvPr id="218" name="Google Shape;218;p7"/>
          <p:cNvSpPr txBox="1"/>
          <p:nvPr/>
        </p:nvSpPr>
        <p:spPr>
          <a:xfrm>
            <a:off x="4657431" y="2086830"/>
            <a:ext cx="3897174" cy="98595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UU Nomor  9 Tahun 1994</a:t>
            </a:r>
            <a:endParaRPr/>
          </a:p>
        </p:txBody>
      </p:sp>
      <p:cxnSp>
        <p:nvCxnSpPr>
          <p:cNvPr id="219" name="Google Shape;219;p7"/>
          <p:cNvCxnSpPr>
            <a:stCxn id="213" idx="3"/>
            <a:endCxn id="214" idx="1"/>
          </p:cNvCxnSpPr>
          <p:nvPr/>
        </p:nvCxnSpPr>
        <p:spPr>
          <a:xfrm flipH="1" rot="10800000">
            <a:off x="3761081" y="1636014"/>
            <a:ext cx="896400" cy="2202300"/>
          </a:xfrm>
          <a:prstGeom prst="bentConnector3">
            <a:avLst>
              <a:gd fmla="val 499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7"/>
          <p:cNvCxnSpPr>
            <a:stCxn id="213" idx="3"/>
            <a:endCxn id="218" idx="1"/>
          </p:cNvCxnSpPr>
          <p:nvPr/>
        </p:nvCxnSpPr>
        <p:spPr>
          <a:xfrm flipH="1" rot="10800000">
            <a:off x="3761081" y="2579814"/>
            <a:ext cx="896400" cy="1258500"/>
          </a:xfrm>
          <a:prstGeom prst="bentConnector3">
            <a:avLst>
              <a:gd fmla="val 499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7"/>
          <p:cNvCxnSpPr>
            <a:stCxn id="213" idx="3"/>
            <a:endCxn id="216" idx="1"/>
          </p:cNvCxnSpPr>
          <p:nvPr/>
        </p:nvCxnSpPr>
        <p:spPr>
          <a:xfrm>
            <a:off x="3761081" y="3838314"/>
            <a:ext cx="896400" cy="552900"/>
          </a:xfrm>
          <a:prstGeom prst="bentConnector3">
            <a:avLst>
              <a:gd fmla="val 499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7"/>
          <p:cNvCxnSpPr>
            <a:stCxn id="213" idx="3"/>
            <a:endCxn id="215" idx="1"/>
          </p:cNvCxnSpPr>
          <p:nvPr/>
        </p:nvCxnSpPr>
        <p:spPr>
          <a:xfrm>
            <a:off x="3761081" y="3838314"/>
            <a:ext cx="896400" cy="1420500"/>
          </a:xfrm>
          <a:prstGeom prst="bentConnector3">
            <a:avLst>
              <a:gd fmla="val 499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7"/>
          <p:cNvCxnSpPr>
            <a:stCxn id="213" idx="3"/>
            <a:endCxn id="212" idx="1"/>
          </p:cNvCxnSpPr>
          <p:nvPr/>
        </p:nvCxnSpPr>
        <p:spPr>
          <a:xfrm>
            <a:off x="3761081" y="3838314"/>
            <a:ext cx="896100" cy="2301300"/>
          </a:xfrm>
          <a:prstGeom prst="bentConnector3">
            <a:avLst>
              <a:gd fmla="val 5000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7"/>
          <p:cNvCxnSpPr>
            <a:stCxn id="213" idx="3"/>
            <a:endCxn id="217" idx="1"/>
          </p:cNvCxnSpPr>
          <p:nvPr/>
        </p:nvCxnSpPr>
        <p:spPr>
          <a:xfrm flipH="1" rot="10800000">
            <a:off x="3761081" y="3523614"/>
            <a:ext cx="896400" cy="314700"/>
          </a:xfrm>
          <a:prstGeom prst="bentConnector3">
            <a:avLst>
              <a:gd fmla="val 499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 txBox="1"/>
          <p:nvPr/>
        </p:nvSpPr>
        <p:spPr>
          <a:xfrm>
            <a:off x="785850" y="1214437"/>
            <a:ext cx="75723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Wajib Pajak adalah </a:t>
            </a:r>
            <a:r>
              <a:rPr b="0" i="0" lang="en-US" sz="28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orang pribadi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atau </a:t>
            </a:r>
            <a:r>
              <a:rPr b="0" i="0" lang="en-US" sz="28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badan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>
              <a:solidFill>
                <a:schemeClr val="lt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meliputi :</a:t>
            </a:r>
            <a:endParaRPr>
              <a:solidFill>
                <a:schemeClr val="lt2"/>
              </a:solidFill>
            </a:endParaRPr>
          </a:p>
          <a:p>
            <a:pPr indent="-17780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AutoNum type="arabicPeriod"/>
            </a:pPr>
            <a:r>
              <a:rPr lang="en-US" sz="2800">
                <a:solidFill>
                  <a:schemeClr val="lt2"/>
                </a:solidFill>
              </a:rPr>
              <a:t> 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pembayar pajak</a:t>
            </a:r>
            <a:r>
              <a:rPr lang="en-US" sz="2800">
                <a:solidFill>
                  <a:schemeClr val="lt2"/>
                </a:solidFill>
              </a:rPr>
              <a:t>;</a:t>
            </a:r>
            <a:endParaRPr>
              <a:solidFill>
                <a:schemeClr val="lt2"/>
              </a:solidFill>
            </a:endParaRPr>
          </a:p>
          <a:p>
            <a:pPr indent="-17780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AutoNum type="arabicPeriod"/>
            </a:pPr>
            <a:r>
              <a:rPr lang="en-US" sz="2800">
                <a:solidFill>
                  <a:schemeClr val="lt2"/>
                </a:solidFill>
              </a:rPr>
              <a:t> 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pemotong pajak</a:t>
            </a:r>
            <a:r>
              <a:rPr lang="en-US" sz="2800">
                <a:solidFill>
                  <a:schemeClr val="lt2"/>
                </a:solidFill>
              </a:rPr>
              <a:t>;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lt2"/>
              </a:solidFill>
            </a:endParaRPr>
          </a:p>
          <a:p>
            <a:pPr indent="-17780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AutoNum type="arabicPeriod"/>
            </a:pPr>
            <a:r>
              <a:rPr lang="en-US">
                <a:solidFill>
                  <a:schemeClr val="lt2"/>
                </a:solidFill>
              </a:rPr>
              <a:t> 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pemungut pajak</a:t>
            </a:r>
            <a:r>
              <a:rPr lang="en-US" sz="2800">
                <a:solidFill>
                  <a:schemeClr val="lt2"/>
                </a:solidFill>
              </a:rPr>
              <a:t>;</a:t>
            </a:r>
            <a:endParaRPr>
              <a:solidFill>
                <a:schemeClr val="lt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yang mempunyai hak dan kewajiban perpajakan sesuai  dengan  ketentuan peraturan  perundang-undangan perpajakan.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30" name="Google Shape;230;p8"/>
          <p:cNvSpPr txBox="1"/>
          <p:nvPr/>
        </p:nvSpPr>
        <p:spPr>
          <a:xfrm>
            <a:off x="457200" y="46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WAJIB PAJAK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/>
        </p:nvSpPr>
        <p:spPr>
          <a:xfrm>
            <a:off x="892950" y="1227900"/>
            <a:ext cx="73581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Badan adalah sekumpulan orang dan/atau modal yang merupakan kesatuan baik yang 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melakukan usaha</a:t>
            </a:r>
            <a:r>
              <a:rPr b="0" i="0" lang="en-US" sz="2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maupun yang </a:t>
            </a:r>
            <a:r>
              <a:rPr b="0" i="0" lang="en-US" sz="280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tidak melakukan usaha.</a:t>
            </a:r>
            <a:endParaRPr>
              <a:solidFill>
                <a:schemeClr val="lt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Meliputi : PT, CV, Perseroan, BUMN, BUMD, Firma, Kongsi, Koperasi, Dana Pensiun, Persekutuan, Yayasan, Organisasi, Lembaga, Bentuk Usaha Tetap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"/>
          <p:cNvSpPr txBox="1"/>
          <p:nvPr/>
        </p:nvSpPr>
        <p:spPr>
          <a:xfrm>
            <a:off x="1042987" y="336550"/>
            <a:ext cx="7272337" cy="579437"/>
          </a:xfrm>
          <a:prstGeom prst="rect">
            <a:avLst/>
          </a:prstGeom>
          <a:solidFill>
            <a:schemeClr val="accent2"/>
          </a:solidFill>
          <a:ln cap="flat" cmpd="sng" w="38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ahoma"/>
              <a:buNone/>
            </a:pPr>
            <a:r>
              <a:rPr b="1" i="0" lang="en-US" sz="28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NOMOR POKOK WAJIB PAJAK (NPWP)</a:t>
            </a:r>
            <a:endParaRPr b="1" sz="1000">
              <a:solidFill>
                <a:schemeClr val="lt1"/>
              </a:solidFill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4308475" y="1017587"/>
            <a:ext cx="720725" cy="430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8675687" y="6381750"/>
            <a:ext cx="431800" cy="404812"/>
          </a:xfrm>
          <a:custGeom>
            <a:rect b="b" l="l" r="r" t="t"/>
            <a:pathLst>
              <a:path extrusionOk="0" h="21600" w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990000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179387" y="1619250"/>
            <a:ext cx="8713800" cy="12027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adalah nomor yang diberikan kepada Wajib Pajak sebagai sarana dalam administrasi perpajakan yang dipergunakan sebagai tanda pengenal diri atau </a:t>
            </a:r>
            <a:r>
              <a:rPr b="1" i="0" lang="en-US" sz="1800" u="sng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identitas Wajib Pajak</a:t>
            </a:r>
            <a:r>
              <a:rPr b="1" i="0" lang="en-US" sz="1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dalam melaksanakan hak dan kewajiban perpajakannya. </a:t>
            </a:r>
            <a:endParaRPr>
              <a:solidFill>
                <a:schemeClr val="accent2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(Pasal 1 angka 6 UU KUP)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4224337" y="3124200"/>
            <a:ext cx="576262" cy="28733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250825" y="3729037"/>
            <a:ext cx="8497800" cy="10182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None/>
            </a:pPr>
            <a:r>
              <a:rPr b="0" i="0" lang="en-US" sz="20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terdiri dari 15 (lima belas) digit, yaitu 9 (sembilan) digit pertama merupakan Kode Wajib Pajak dan 6 (enam) digit berikutnya merupakan Kode Administrasi Perpajakan.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7" name="Google Shape;247;p10"/>
          <p:cNvSpPr txBox="1"/>
          <p:nvPr/>
        </p:nvSpPr>
        <p:spPr>
          <a:xfrm>
            <a:off x="250825" y="4860925"/>
            <a:ext cx="8497800" cy="5871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roid Sans Mono"/>
              <a:buNone/>
            </a:pPr>
            <a:r>
              <a:rPr b="0" i="0" lang="en-US" sz="3200" u="none">
                <a:solidFill>
                  <a:schemeClr val="lt1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01.234.567.8 – 421 . 000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8" name="Google Shape;248;p10"/>
          <p:cNvSpPr/>
          <p:nvPr/>
        </p:nvSpPr>
        <p:spPr>
          <a:xfrm rot="5400000">
            <a:off x="3061493" y="4796631"/>
            <a:ext cx="234950" cy="1500187"/>
          </a:xfrm>
          <a:prstGeom prst="rightBrace">
            <a:avLst>
              <a:gd fmla="val 2755" name="adj1"/>
              <a:gd fmla="val 50000" name="adj2"/>
            </a:avLst>
          </a:prstGeom>
          <a:noFill/>
          <a:ln cap="flat" cmpd="sng" w="284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2357437" y="5786437"/>
            <a:ext cx="1500300" cy="37170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choolbell"/>
              <a:buNone/>
            </a:pPr>
            <a:r>
              <a:rPr b="0" i="0" lang="en-US" sz="1800" u="none">
                <a:solidFill>
                  <a:schemeClr val="lt1"/>
                </a:solidFill>
                <a:latin typeface="Schoolbell"/>
                <a:ea typeface="Schoolbell"/>
                <a:cs typeface="Schoolbell"/>
                <a:sym typeface="Schoolbell"/>
              </a:rPr>
              <a:t>No. Urut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5105400" y="5373687"/>
            <a:ext cx="936625" cy="28733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5029200" y="5734050"/>
            <a:ext cx="1224000" cy="37170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choolbell"/>
              <a:buNone/>
            </a:pPr>
            <a:r>
              <a:rPr b="0" i="0" lang="en-US" sz="1800" u="none">
                <a:solidFill>
                  <a:schemeClr val="lt1"/>
                </a:solidFill>
                <a:latin typeface="Schoolbell"/>
                <a:ea typeface="Schoolbell"/>
                <a:cs typeface="Schoolbell"/>
                <a:sym typeface="Schoolbell"/>
              </a:rPr>
              <a:t>Kode KPP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2" name="Google Shape;252;p10"/>
          <p:cNvSpPr/>
          <p:nvPr/>
        </p:nvSpPr>
        <p:spPr>
          <a:xfrm>
            <a:off x="6607175" y="5373687"/>
            <a:ext cx="936625" cy="28733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0"/>
          <p:cNvSpPr txBox="1"/>
          <p:nvPr/>
        </p:nvSpPr>
        <p:spPr>
          <a:xfrm>
            <a:off x="6553200" y="5734050"/>
            <a:ext cx="1224000" cy="37170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choolbell"/>
              <a:buNone/>
            </a:pPr>
            <a:r>
              <a:rPr b="0" i="0" lang="en-US" sz="1800" u="none">
                <a:solidFill>
                  <a:schemeClr val="lt1"/>
                </a:solidFill>
                <a:latin typeface="Schoolbell"/>
                <a:ea typeface="Schoolbell"/>
                <a:cs typeface="Schoolbell"/>
                <a:sym typeface="Schoolbell"/>
              </a:rPr>
              <a:t>Kode cbg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4" name="Google Shape;254;p10"/>
          <p:cNvSpPr/>
          <p:nvPr/>
        </p:nvSpPr>
        <p:spPr>
          <a:xfrm>
            <a:off x="107950" y="333375"/>
            <a:ext cx="360362" cy="287337"/>
          </a:xfrm>
          <a:prstGeom prst="smileyFace">
            <a:avLst>
              <a:gd fmla="val 4653" name="adj"/>
            </a:avLst>
          </a:prstGeom>
          <a:solidFill>
            <a:srgbClr val="BBE0E3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0"/>
          <p:cNvSpPr txBox="1"/>
          <p:nvPr/>
        </p:nvSpPr>
        <p:spPr>
          <a:xfrm>
            <a:off x="1214437" y="5715000"/>
            <a:ext cx="1071600" cy="64860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choolbell"/>
              <a:buNone/>
            </a:pPr>
            <a:r>
              <a:rPr b="0" i="0" lang="en-US" sz="1800" u="none">
                <a:solidFill>
                  <a:schemeClr val="lt1"/>
                </a:solidFill>
                <a:latin typeface="Schoolbell"/>
                <a:ea typeface="Schoolbell"/>
                <a:cs typeface="Schoolbell"/>
                <a:sym typeface="Schoolbell"/>
              </a:rPr>
              <a:t>Kode subyek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4000500" y="5715000"/>
            <a:ext cx="847800" cy="64860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choolbell"/>
              <a:buNone/>
            </a:pPr>
            <a:r>
              <a:rPr b="0" i="0" lang="en-US" sz="1800" u="none">
                <a:solidFill>
                  <a:schemeClr val="lt1"/>
                </a:solidFill>
                <a:latin typeface="Schoolbell"/>
                <a:ea typeface="Schoolbell"/>
                <a:cs typeface="Schoolbell"/>
                <a:sym typeface="Schoolbell"/>
              </a:rPr>
              <a:t>Cek Digit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4143375" y="5357812"/>
            <a:ext cx="576262" cy="28733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1495425" y="5357812"/>
            <a:ext cx="576262" cy="28733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"/>
          <p:cNvSpPr txBox="1"/>
          <p:nvPr/>
        </p:nvSpPr>
        <p:spPr>
          <a:xfrm>
            <a:off x="285750" y="1381800"/>
            <a:ext cx="82152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lang="en-US" sz="2000">
                <a:solidFill>
                  <a:schemeClr val="accent2"/>
                </a:solidFill>
              </a:rPr>
              <a:t>S</a:t>
            </a:r>
            <a:r>
              <a:rPr i="0" lang="en-US" sz="2000" u="none">
                <a:solidFill>
                  <a:schemeClr val="accent2"/>
                </a:solidFill>
              </a:rPr>
              <a:t>ebagai sarana dalam administrasi perpajakan yang dipergunakan sebagai tanda pengenal diri atau identitas WP;</a:t>
            </a:r>
            <a:endParaRPr sz="2000">
              <a:solidFill>
                <a:schemeClr val="accent2"/>
              </a:solidFill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lang="en-US" sz="2000">
                <a:solidFill>
                  <a:schemeClr val="accent2"/>
                </a:solidFill>
              </a:rPr>
              <a:t>D</a:t>
            </a:r>
            <a:r>
              <a:rPr i="0" lang="en-US" sz="2000" u="none">
                <a:solidFill>
                  <a:schemeClr val="accent2"/>
                </a:solidFill>
              </a:rPr>
              <a:t>ipergunakan untuk menjaga ketertiban dalam pembayaran pajak dan dalam pengawasan administrasi perpajakan;</a:t>
            </a:r>
            <a:endParaRPr sz="2000">
              <a:solidFill>
                <a:schemeClr val="accent2"/>
              </a:solidFill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lang="en-US" sz="2000">
                <a:solidFill>
                  <a:schemeClr val="accent2"/>
                </a:solidFill>
              </a:rPr>
              <a:t>U</a:t>
            </a:r>
            <a:r>
              <a:rPr i="0" lang="en-US" sz="2000" u="none">
                <a:solidFill>
                  <a:schemeClr val="accent2"/>
                </a:solidFill>
              </a:rPr>
              <a:t>ntuk keperluan yang berhubungan dengan dokumen perpajakan,</a:t>
            </a:r>
            <a:endParaRPr sz="2000">
              <a:solidFill>
                <a:schemeClr val="accent2"/>
              </a:solidFill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lang="en-US" sz="2000">
                <a:solidFill>
                  <a:schemeClr val="accent2"/>
                </a:solidFill>
              </a:rPr>
              <a:t>U</a:t>
            </a:r>
            <a:r>
              <a:rPr i="0" lang="en-US" sz="2000" u="none">
                <a:solidFill>
                  <a:schemeClr val="accent2"/>
                </a:solidFill>
              </a:rPr>
              <a:t>ntuk memenuhi kewajiban-kewajiban perpajakan, misalnya dalam Surat Setoran Pajak;</a:t>
            </a:r>
            <a:endParaRPr i="0" sz="2000" u="none">
              <a:solidFill>
                <a:schemeClr val="accent2"/>
              </a:solidFill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lang="en-US" sz="2000">
                <a:solidFill>
                  <a:schemeClr val="accent2"/>
                </a:solidFill>
              </a:rPr>
              <a:t>U</a:t>
            </a:r>
            <a:r>
              <a:rPr i="0" lang="en-US" sz="2000" u="none">
                <a:solidFill>
                  <a:schemeClr val="accent2"/>
                </a:solidFill>
              </a:rPr>
              <a:t>ntuk mendapatkan pelayanan dari instansi-instansi tertentu yang mewajibkan mencantumkan NPWP dalam dokumen-dokumen yang diwajibkan,</a:t>
            </a:r>
            <a:endParaRPr i="0" sz="2000" u="none">
              <a:solidFill>
                <a:schemeClr val="accent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chemeClr val="accent2"/>
                </a:solidFill>
              </a:rPr>
              <a:t>	Misal : - Dokumen Impor (PIB);</a:t>
            </a:r>
            <a:endParaRPr i="0" sz="2000" u="none">
              <a:solidFill>
                <a:schemeClr val="accent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chemeClr val="accent2"/>
                </a:solidFill>
              </a:rPr>
              <a:t>		      - Dokumen Ekspor (PEB).</a:t>
            </a:r>
            <a:endParaRPr sz="2000">
              <a:solidFill>
                <a:schemeClr val="accent2"/>
              </a:solidFill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AutoNum type="arabicPeriod"/>
            </a:pPr>
            <a:r>
              <a:rPr lang="en-US" sz="2000">
                <a:solidFill>
                  <a:schemeClr val="accent2"/>
                </a:solidFill>
              </a:rPr>
              <a:t>U</a:t>
            </a:r>
            <a:r>
              <a:rPr i="0" lang="en-US" sz="2000" u="none">
                <a:solidFill>
                  <a:schemeClr val="accent2"/>
                </a:solidFill>
              </a:rPr>
              <a:t>ntuk keperluan pelaporan SPT Masa dan SPT Tahunan.</a:t>
            </a:r>
            <a:endParaRPr/>
          </a:p>
        </p:txBody>
      </p:sp>
      <p:sp>
        <p:nvSpPr>
          <p:cNvPr id="264" name="Google Shape;264;p11"/>
          <p:cNvSpPr txBox="1"/>
          <p:nvPr/>
        </p:nvSpPr>
        <p:spPr>
          <a:xfrm>
            <a:off x="457200" y="46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FUNGSI NPWP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NPWP dan Pengukuhan PKP</a:t>
            </a:r>
            <a:br>
              <a:rPr b="1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 Pasal 2)</a:t>
            </a:r>
            <a:endParaRPr b="1">
              <a:solidFill>
                <a:schemeClr val="lt1"/>
              </a:solidFill>
            </a:endParaRPr>
          </a:p>
        </p:txBody>
      </p:sp>
      <p:grpSp>
        <p:nvGrpSpPr>
          <p:cNvPr id="271" name="Google Shape;271;p12"/>
          <p:cNvGrpSpPr/>
          <p:nvPr/>
        </p:nvGrpSpPr>
        <p:grpSpPr>
          <a:xfrm>
            <a:off x="228600" y="1600200"/>
            <a:ext cx="8686799" cy="2590799"/>
            <a:chOff x="144" y="1008"/>
            <a:chExt cx="5472" cy="1632"/>
          </a:xfrm>
        </p:grpSpPr>
        <p:sp>
          <p:nvSpPr>
            <p:cNvPr id="272" name="Google Shape;272;p12"/>
            <p:cNvSpPr/>
            <p:nvPr/>
          </p:nvSpPr>
          <p:spPr>
            <a:xfrm>
              <a:off x="144" y="1008"/>
              <a:ext cx="5472" cy="1632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Trebuchet MS"/>
                <a:buNone/>
              </a:pPr>
              <a:r>
                <a:rPr b="1" i="0" lang="en-US" sz="4400" u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WAJIB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Trebuchet MS"/>
                <a:buNone/>
              </a:pPr>
              <a:r>
                <a:rPr b="1" i="0" lang="en-US" sz="4400" u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PAJAK</a:t>
              </a:r>
              <a:endParaRPr b="1">
                <a:solidFill>
                  <a:schemeClr val="dk1"/>
                </a:solidFill>
              </a:endParaRPr>
            </a:p>
          </p:txBody>
        </p:sp>
        <p:grpSp>
          <p:nvGrpSpPr>
            <p:cNvPr id="273" name="Google Shape;273;p12"/>
            <p:cNvGrpSpPr/>
            <p:nvPr/>
          </p:nvGrpSpPr>
          <p:grpSpPr>
            <a:xfrm>
              <a:off x="240" y="1104"/>
              <a:ext cx="1968" cy="1392"/>
              <a:chOff x="240" y="1104"/>
              <a:chExt cx="1968" cy="1392"/>
            </a:xfrm>
          </p:grpSpPr>
          <p:sp>
            <p:nvSpPr>
              <p:cNvPr id="274" name="Google Shape;274;p12"/>
              <p:cNvSpPr txBox="1"/>
              <p:nvPr/>
            </p:nvSpPr>
            <p:spPr>
              <a:xfrm>
                <a:off x="240" y="1440"/>
                <a:ext cx="1968" cy="1056"/>
              </a:xfrm>
              <a:prstGeom prst="rect">
                <a:avLst/>
              </a:prstGeom>
              <a:solidFill>
                <a:srgbClr val="BBE0E3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persyaratan yang sesuai 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dengan ketentuan mengenai 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subjek pajak dalam UUPPh</a:t>
                </a:r>
                <a:endParaRPr/>
              </a:p>
            </p:txBody>
          </p:sp>
          <p:sp>
            <p:nvSpPr>
              <p:cNvPr id="275" name="Google Shape;275;p12"/>
              <p:cNvSpPr/>
              <p:nvPr/>
            </p:nvSpPr>
            <p:spPr>
              <a:xfrm>
                <a:off x="624" y="1104"/>
                <a:ext cx="1152" cy="384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Persyaratan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Subjektif</a:t>
                </a:r>
                <a:endParaRPr/>
              </a:p>
            </p:txBody>
          </p:sp>
        </p:grpSp>
        <p:grpSp>
          <p:nvGrpSpPr>
            <p:cNvPr id="276" name="Google Shape;276;p12"/>
            <p:cNvGrpSpPr/>
            <p:nvPr/>
          </p:nvGrpSpPr>
          <p:grpSpPr>
            <a:xfrm>
              <a:off x="3552" y="1104"/>
              <a:ext cx="1968" cy="1392"/>
              <a:chOff x="3552" y="1104"/>
              <a:chExt cx="1968" cy="1392"/>
            </a:xfrm>
          </p:grpSpPr>
          <p:sp>
            <p:nvSpPr>
              <p:cNvPr id="277" name="Google Shape;277;p12"/>
              <p:cNvSpPr txBox="1"/>
              <p:nvPr/>
            </p:nvSpPr>
            <p:spPr>
              <a:xfrm>
                <a:off x="3552" y="1440"/>
                <a:ext cx="1968" cy="1056"/>
              </a:xfrm>
              <a:prstGeom prst="rect">
                <a:avLst/>
              </a:prstGeom>
              <a:solidFill>
                <a:srgbClr val="BBE0E3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-menerima atau memperoleh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Penghasilan 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-diwajibkan untuk melakukan 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Pemotongan/pemungutan 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Trebuchet MS"/>
                  <a:buNone/>
                </a:pPr>
                <a:r>
                  <a:rPr b="0" i="0" lang="en-US" sz="16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sesuai dengan Ketentuan UUPPh</a:t>
                </a:r>
                <a:endParaRPr/>
              </a:p>
            </p:txBody>
          </p:sp>
          <p:sp>
            <p:nvSpPr>
              <p:cNvPr id="278" name="Google Shape;278;p12"/>
              <p:cNvSpPr/>
              <p:nvPr/>
            </p:nvSpPr>
            <p:spPr>
              <a:xfrm>
                <a:off x="3936" y="1104"/>
                <a:ext cx="1152" cy="384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800" lIns="90000" spcFirstLastPara="1" rIns="90000" wrap="square" tIns="468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Persyaratan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Trebuchet MS"/>
                  <a:buNone/>
                </a:pPr>
                <a:r>
                  <a:rPr b="0" i="0" lang="en-US" sz="1800" u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Objektif</a:t>
                </a:r>
                <a:endParaRPr/>
              </a:p>
            </p:txBody>
          </p:sp>
        </p:grpSp>
      </p:grpSp>
      <p:sp>
        <p:nvSpPr>
          <p:cNvPr id="279" name="Google Shape;279;p12"/>
          <p:cNvSpPr/>
          <p:nvPr/>
        </p:nvSpPr>
        <p:spPr>
          <a:xfrm>
            <a:off x="685800" y="4572000"/>
            <a:ext cx="2590800" cy="76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Bukan Pengusaha</a:t>
            </a:r>
            <a:endParaRPr/>
          </a:p>
        </p:txBody>
      </p:sp>
      <p:sp>
        <p:nvSpPr>
          <p:cNvPr id="280" name="Google Shape;280;p12"/>
          <p:cNvSpPr/>
          <p:nvPr/>
        </p:nvSpPr>
        <p:spPr>
          <a:xfrm>
            <a:off x="5867400" y="4572000"/>
            <a:ext cx="2590800" cy="76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Pengusaha</a:t>
            </a:r>
            <a:endParaRPr/>
          </a:p>
        </p:txBody>
      </p:sp>
      <p:sp>
        <p:nvSpPr>
          <p:cNvPr id="281" name="Google Shape;281;p12"/>
          <p:cNvSpPr/>
          <p:nvPr/>
        </p:nvSpPr>
        <p:spPr>
          <a:xfrm>
            <a:off x="685800" y="5562600"/>
            <a:ext cx="2590800" cy="457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NPWP</a:t>
            </a:r>
            <a:endParaRPr/>
          </a:p>
        </p:txBody>
      </p:sp>
      <p:sp>
        <p:nvSpPr>
          <p:cNvPr id="282" name="Google Shape;282;p12"/>
          <p:cNvSpPr/>
          <p:nvPr/>
        </p:nvSpPr>
        <p:spPr>
          <a:xfrm>
            <a:off x="5867400" y="5562600"/>
            <a:ext cx="2590800" cy="457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NPWP dan PKP</a:t>
            </a:r>
            <a:endParaRPr/>
          </a:p>
        </p:txBody>
      </p:sp>
      <p:cxnSp>
        <p:nvCxnSpPr>
          <p:cNvPr id="283" name="Google Shape;283;p12"/>
          <p:cNvCxnSpPr/>
          <p:nvPr/>
        </p:nvCxnSpPr>
        <p:spPr>
          <a:xfrm flipH="1" rot="-5400000">
            <a:off x="1868550" y="5446650"/>
            <a:ext cx="228600" cy="3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12"/>
          <p:cNvCxnSpPr/>
          <p:nvPr/>
        </p:nvCxnSpPr>
        <p:spPr>
          <a:xfrm flipH="1" rot="-5400000">
            <a:off x="7049250" y="5447550"/>
            <a:ext cx="228600" cy="15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12"/>
          <p:cNvSpPr/>
          <p:nvPr/>
        </p:nvSpPr>
        <p:spPr>
          <a:xfrm>
            <a:off x="1730375" y="4214812"/>
            <a:ext cx="484187" cy="285750"/>
          </a:xfrm>
          <a:prstGeom prst="downArrow">
            <a:avLst>
              <a:gd fmla="val 108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6929437" y="4214812"/>
            <a:ext cx="484187" cy="285750"/>
          </a:xfrm>
          <a:prstGeom prst="downArrow">
            <a:avLst>
              <a:gd fmla="val 108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3"/>
          <p:cNvGrpSpPr/>
          <p:nvPr/>
        </p:nvGrpSpPr>
        <p:grpSpPr>
          <a:xfrm>
            <a:off x="3352800" y="1752600"/>
            <a:ext cx="5333999" cy="3352799"/>
            <a:chOff x="2112" y="1104"/>
            <a:chExt cx="3360" cy="2112"/>
          </a:xfrm>
        </p:grpSpPr>
        <p:sp>
          <p:nvSpPr>
            <p:cNvPr id="293" name="Google Shape;293;p13"/>
            <p:cNvSpPr txBox="1"/>
            <p:nvPr/>
          </p:nvSpPr>
          <p:spPr>
            <a:xfrm>
              <a:off x="2112" y="1104"/>
              <a:ext cx="3360" cy="1536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b" bIns="46800" lIns="90000" spcFirstLastPara="1" rIns="90000" wrap="square" tIns="46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Trebuchet MS"/>
                <a:buNone/>
              </a:pPr>
              <a:r>
                <a:rPr b="0" i="0" lang="en-US" sz="17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menurut keadaan sebenarnya/didasarkan pada kenyataan</a:t>
              </a:r>
              <a:endParaRPr/>
            </a:p>
          </p:txBody>
        </p:sp>
        <p:sp>
          <p:nvSpPr>
            <p:cNvPr id="294" name="Google Shape;294;p13"/>
            <p:cNvSpPr txBox="1"/>
            <p:nvPr/>
          </p:nvSpPr>
          <p:spPr>
            <a:xfrm>
              <a:off x="2112" y="2640"/>
              <a:ext cx="3360" cy="576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Trebuchet MS"/>
                <a:buNone/>
              </a:pPr>
              <a:r>
                <a:rPr b="0" i="0" lang="en-US" sz="17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tanpa harus sesuai dengan alamat tempat tinggal atau tempat kedudukan atau tempat kegiatan usaha pada dokumen formal seperti KTP/Paspor</a:t>
              </a:r>
              <a:endParaRPr/>
            </a:p>
          </p:txBody>
        </p:sp>
      </p:grpSp>
      <p:sp>
        <p:nvSpPr>
          <p:cNvPr id="295" name="Google Shape;295;p13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rebuchet MS"/>
              <a:buNone/>
            </a:pPr>
            <a:r>
              <a:rPr b="1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Tempat Pendaftaran</a:t>
            </a:r>
            <a:br>
              <a:rPr b="1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(Pasal 2)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96" name="Google Shape;296;p13"/>
          <p:cNvSpPr txBox="1"/>
          <p:nvPr/>
        </p:nvSpPr>
        <p:spPr>
          <a:xfrm>
            <a:off x="609600" y="1828800"/>
            <a:ext cx="2286000" cy="10668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rebuchet MS"/>
              <a:buNone/>
            </a:pPr>
            <a:r>
              <a:rPr b="0" i="0" lang="en-US" sz="17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TEMPAT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rebuchet MS"/>
              <a:buNone/>
            </a:pPr>
            <a:r>
              <a:rPr b="0" i="0" lang="en-US" sz="17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PENDAFTARAN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rebuchet MS"/>
              <a:buNone/>
            </a:pPr>
            <a:r>
              <a:rPr b="0" i="0" lang="en-US" sz="17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(kantor DJP)</a:t>
            </a:r>
            <a:endParaRPr/>
          </a:p>
        </p:txBody>
      </p:sp>
      <p:sp>
        <p:nvSpPr>
          <p:cNvPr id="297" name="Google Shape;297;p13"/>
          <p:cNvSpPr/>
          <p:nvPr/>
        </p:nvSpPr>
        <p:spPr>
          <a:xfrm>
            <a:off x="3581400" y="1828800"/>
            <a:ext cx="3352800" cy="533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tempat tinggal</a:t>
            </a:r>
            <a:endParaRPr/>
          </a:p>
        </p:txBody>
      </p:sp>
      <p:sp>
        <p:nvSpPr>
          <p:cNvPr id="298" name="Google Shape;298;p13"/>
          <p:cNvSpPr/>
          <p:nvPr/>
        </p:nvSpPr>
        <p:spPr>
          <a:xfrm>
            <a:off x="3581400" y="2438400"/>
            <a:ext cx="3352800" cy="533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tempat kedudukan</a:t>
            </a:r>
            <a:endParaRPr/>
          </a:p>
        </p:txBody>
      </p:sp>
      <p:sp>
        <p:nvSpPr>
          <p:cNvPr id="299" name="Google Shape;299;p13"/>
          <p:cNvSpPr/>
          <p:nvPr/>
        </p:nvSpPr>
        <p:spPr>
          <a:xfrm>
            <a:off x="3581400" y="3048000"/>
            <a:ext cx="3352800" cy="533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tempat kegiatan usaha</a:t>
            </a:r>
            <a:endParaRPr/>
          </a:p>
        </p:txBody>
      </p:sp>
      <p:sp>
        <p:nvSpPr>
          <p:cNvPr id="300" name="Google Shape;300;p13"/>
          <p:cNvSpPr txBox="1"/>
          <p:nvPr/>
        </p:nvSpPr>
        <p:spPr>
          <a:xfrm>
            <a:off x="533400" y="5502275"/>
            <a:ext cx="8458200" cy="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</a:pPr>
            <a:r>
              <a:rPr b="0" i="0" lang="en-US" sz="1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 hal tempat tinggal atau tempat kedudukan, dan/atau tempat kegiatan usaha WP berada dalam 2 atau lebih wilayah kerja KPP, Dirjen Pajak dapat menetapkan KPP tempat WP terdaftar.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01" name="Google Shape;301;p13"/>
          <p:cNvCxnSpPr/>
          <p:nvPr/>
        </p:nvCxnSpPr>
        <p:spPr>
          <a:xfrm flipH="1" rot="10800000">
            <a:off x="2895600" y="2095500"/>
            <a:ext cx="685800" cy="2667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13"/>
          <p:cNvCxnSpPr/>
          <p:nvPr/>
        </p:nvCxnSpPr>
        <p:spPr>
          <a:xfrm>
            <a:off x="2895600" y="2362200"/>
            <a:ext cx="685800" cy="342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13"/>
          <p:cNvCxnSpPr/>
          <p:nvPr/>
        </p:nvCxnSpPr>
        <p:spPr>
          <a:xfrm flipH="1" rot="-5400000">
            <a:off x="2762250" y="2495550"/>
            <a:ext cx="952500" cy="6858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rebuchet MS"/>
              <a:buNone/>
            </a:pPr>
            <a:r>
              <a:rPr b="1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Pengukuhan PKP</a:t>
            </a:r>
            <a:br>
              <a:rPr b="1" i="0" lang="en-US" sz="4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 Pasal 2)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10" name="Google Shape;310;p14"/>
          <p:cNvSpPr/>
          <p:nvPr/>
        </p:nvSpPr>
        <p:spPr>
          <a:xfrm>
            <a:off x="457200" y="2438400"/>
            <a:ext cx="2895600" cy="1981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Yang wajib melaporkan usaha untuk dikukuhkan sbg PKP adalah Pengusaha yang melakukan penyerahan,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 Kecuali Pengusaha Kecil )</a:t>
            </a:r>
            <a:endParaRPr/>
          </a:p>
        </p:txBody>
      </p:sp>
      <p:sp>
        <p:nvSpPr>
          <p:cNvPr id="311" name="Google Shape;311;p14"/>
          <p:cNvSpPr/>
          <p:nvPr/>
        </p:nvSpPr>
        <p:spPr>
          <a:xfrm>
            <a:off x="4114800" y="1600200"/>
            <a:ext cx="3962400" cy="83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Barang Kena Pajak di dalam Daerah Pabean</a:t>
            </a:r>
            <a:endParaRPr/>
          </a:p>
        </p:txBody>
      </p:sp>
      <p:sp>
        <p:nvSpPr>
          <p:cNvPr id="312" name="Google Shape;312;p14"/>
          <p:cNvSpPr/>
          <p:nvPr/>
        </p:nvSpPr>
        <p:spPr>
          <a:xfrm>
            <a:off x="4114800" y="4267200"/>
            <a:ext cx="3962400" cy="83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Ekspor Barang Kena Pajak </a:t>
            </a:r>
            <a:endParaRPr/>
          </a:p>
        </p:txBody>
      </p:sp>
      <p:sp>
        <p:nvSpPr>
          <p:cNvPr id="313" name="Google Shape;313;p14"/>
          <p:cNvSpPr/>
          <p:nvPr/>
        </p:nvSpPr>
        <p:spPr>
          <a:xfrm>
            <a:off x="4114800" y="2971800"/>
            <a:ext cx="3962400" cy="914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Jasa Kena Pajak di dalam Daerah Pabean</a:t>
            </a:r>
            <a:endParaRPr/>
          </a:p>
        </p:txBody>
      </p:sp>
      <p:cxnSp>
        <p:nvCxnSpPr>
          <p:cNvPr id="314" name="Google Shape;314;p14"/>
          <p:cNvCxnSpPr/>
          <p:nvPr/>
        </p:nvCxnSpPr>
        <p:spPr>
          <a:xfrm rot="-5400000">
            <a:off x="3029700" y="2342400"/>
            <a:ext cx="1409700" cy="763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14"/>
          <p:cNvCxnSpPr/>
          <p:nvPr/>
        </p:nvCxnSpPr>
        <p:spPr>
          <a:xfrm flipH="1" rot="-5400000">
            <a:off x="3105150" y="3676650"/>
            <a:ext cx="1258800" cy="763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14"/>
          <p:cNvCxnSpPr/>
          <p:nvPr/>
        </p:nvCxnSpPr>
        <p:spPr>
          <a:xfrm>
            <a:off x="3352800" y="3429000"/>
            <a:ext cx="763500" cy="1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"/>
          <p:cNvSpPr txBox="1"/>
          <p:nvPr/>
        </p:nvSpPr>
        <p:spPr>
          <a:xfrm>
            <a:off x="1547812" y="476250"/>
            <a:ext cx="6324600" cy="1143000"/>
          </a:xfrm>
          <a:prstGeom prst="rect">
            <a:avLst/>
          </a:prstGeom>
          <a:solidFill>
            <a:schemeClr val="accent1"/>
          </a:solidFill>
          <a:ln cap="flat" cmpd="sng" w="28425">
            <a:solidFill>
              <a:srgbClr val="3333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ahoma"/>
              <a:buNone/>
            </a:pPr>
            <a:r>
              <a:rPr b="1" i="0" lang="en-US" sz="28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NPWP BAGI WANITA KAWIN YANG MEMILIKI PENGHASILAN</a:t>
            </a:r>
            <a:endParaRPr b="1" sz="2800">
              <a:solidFill>
                <a:schemeClr val="lt1"/>
              </a:solidFill>
            </a:endParaRPr>
          </a:p>
        </p:txBody>
      </p:sp>
      <p:cxnSp>
        <p:nvCxnSpPr>
          <p:cNvPr id="323" name="Google Shape;323;p15"/>
          <p:cNvCxnSpPr/>
          <p:nvPr/>
        </p:nvCxnSpPr>
        <p:spPr>
          <a:xfrm flipH="1">
            <a:off x="2054225" y="1676400"/>
            <a:ext cx="2216150" cy="457200"/>
          </a:xfrm>
          <a:prstGeom prst="straightConnector1">
            <a:avLst/>
          </a:prstGeom>
          <a:noFill/>
          <a:ln cap="flat" cmpd="sng" w="76300">
            <a:solidFill>
              <a:schemeClr val="lt2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324" name="Google Shape;324;p15"/>
          <p:cNvSpPr txBox="1"/>
          <p:nvPr/>
        </p:nvSpPr>
        <p:spPr>
          <a:xfrm>
            <a:off x="228600" y="2209800"/>
            <a:ext cx="3581400" cy="1371600"/>
          </a:xfrm>
          <a:prstGeom prst="rect">
            <a:avLst/>
          </a:prstGeom>
          <a:solidFill>
            <a:schemeClr val="lt1"/>
          </a:solidFill>
          <a:ln cap="flat" cmpd="sng" w="28425">
            <a:solidFill>
              <a:srgbClr val="3333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Penghasilan isteri digabung dengan suami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25" name="Google Shape;325;p15"/>
          <p:cNvSpPr/>
          <p:nvPr/>
        </p:nvSpPr>
        <p:spPr>
          <a:xfrm>
            <a:off x="1600200" y="3810000"/>
            <a:ext cx="838200" cy="457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5"/>
          <p:cNvSpPr txBox="1"/>
          <p:nvPr/>
        </p:nvSpPr>
        <p:spPr>
          <a:xfrm>
            <a:off x="228600" y="4495800"/>
            <a:ext cx="3581400" cy="1371600"/>
          </a:xfrm>
          <a:prstGeom prst="rect">
            <a:avLst/>
          </a:prstGeom>
          <a:solidFill>
            <a:schemeClr val="lt1"/>
          </a:solidFill>
          <a:ln cap="flat" cmpd="sng" w="28425">
            <a:solidFill>
              <a:srgbClr val="3333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NPWP isteri = NPWP suami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327" name="Google Shape;327;p15"/>
          <p:cNvCxnSpPr/>
          <p:nvPr/>
        </p:nvCxnSpPr>
        <p:spPr>
          <a:xfrm>
            <a:off x="4648200" y="1676400"/>
            <a:ext cx="1828800" cy="304800"/>
          </a:xfrm>
          <a:prstGeom prst="straightConnector1">
            <a:avLst/>
          </a:prstGeom>
          <a:noFill/>
          <a:ln cap="flat" cmpd="sng" w="76300">
            <a:solidFill>
              <a:schemeClr val="lt2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328" name="Google Shape;328;p15"/>
          <p:cNvSpPr txBox="1"/>
          <p:nvPr/>
        </p:nvSpPr>
        <p:spPr>
          <a:xfrm>
            <a:off x="4191000" y="2057400"/>
            <a:ext cx="4800600" cy="2209800"/>
          </a:xfrm>
          <a:prstGeom prst="rect">
            <a:avLst/>
          </a:prstGeom>
          <a:solidFill>
            <a:schemeClr val="lt1"/>
          </a:solidFill>
          <a:ln cap="flat" cmpd="sng" w="28425">
            <a:solidFill>
              <a:srgbClr val="3333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None/>
            </a:pPr>
            <a:r>
              <a:rPr b="0" i="0" lang="en-US" sz="20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yg dikenakan pajak secara terpisah krn hidup terpisah berdasarkan keputusan hakim / dikehendaki secara tertulis berdsr kan perjanjian pemisahan penghasilan dan harta;</a:t>
            </a:r>
            <a:r>
              <a:rPr b="0" i="1" lang="en-US" sz="20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None/>
            </a:pPr>
            <a:r>
              <a:rPr b="1" i="1" lang="en-US" sz="20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Selain itu</a:t>
            </a:r>
            <a:r>
              <a:rPr b="0" i="1" lang="en-US" sz="20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dpt melaksanakan hak&amp;kewajiban pajak terpisah dr suami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29" name="Google Shape;329;p15"/>
          <p:cNvSpPr/>
          <p:nvPr/>
        </p:nvSpPr>
        <p:spPr>
          <a:xfrm>
            <a:off x="6096000" y="4386262"/>
            <a:ext cx="838200" cy="457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5"/>
          <p:cNvSpPr txBox="1"/>
          <p:nvPr/>
        </p:nvSpPr>
        <p:spPr>
          <a:xfrm>
            <a:off x="4800600" y="4876800"/>
            <a:ext cx="3581400" cy="1371600"/>
          </a:xfrm>
          <a:prstGeom prst="rect">
            <a:avLst/>
          </a:prstGeom>
          <a:solidFill>
            <a:schemeClr val="lt1"/>
          </a:solidFill>
          <a:ln cap="flat" cmpd="sng" w="28425">
            <a:solidFill>
              <a:srgbClr val="3333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ahoma"/>
              <a:buNone/>
            </a:pPr>
            <a:r>
              <a:rPr b="0" i="0" lang="en-US" sz="28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Isteri dan suami masing-masing memiliki NPWP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6"/>
          <p:cNvSpPr txBox="1"/>
          <p:nvPr/>
        </p:nvSpPr>
        <p:spPr>
          <a:xfrm>
            <a:off x="1306512" y="227012"/>
            <a:ext cx="63261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</a:rPr>
              <a:t>TATA CARA PENDAFTARAN</a:t>
            </a:r>
            <a:endParaRPr b="1">
              <a:solidFill>
                <a:schemeClr val="lt1"/>
              </a:solidFill>
            </a:endParaRPr>
          </a:p>
        </p:txBody>
      </p:sp>
      <p:grpSp>
        <p:nvGrpSpPr>
          <p:cNvPr id="337" name="Google Shape;337;p16"/>
          <p:cNvGrpSpPr/>
          <p:nvPr/>
        </p:nvGrpSpPr>
        <p:grpSpPr>
          <a:xfrm>
            <a:off x="500062" y="1000125"/>
            <a:ext cx="7920037" cy="928687"/>
            <a:chOff x="295" y="981"/>
            <a:chExt cx="4989" cy="585"/>
          </a:xfrm>
        </p:grpSpPr>
        <p:sp>
          <p:nvSpPr>
            <p:cNvPr id="338" name="Google Shape;338;p16"/>
            <p:cNvSpPr/>
            <p:nvPr/>
          </p:nvSpPr>
          <p:spPr>
            <a:xfrm>
              <a:off x="295" y="981"/>
              <a:ext cx="1360" cy="585"/>
            </a:xfrm>
            <a:custGeom>
              <a:rect b="b" l="l" r="r" t="t"/>
              <a:pathLst>
                <a:path extrusionOk="0" h="21600" w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extrusionOk="0" h="21600" w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extrusionOk="0" h="21600" w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Verdana"/>
                <a:buNone/>
              </a:pPr>
              <a:r>
                <a:rPr b="1" i="0" lang="en-US" sz="18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Manual</a:t>
              </a:r>
              <a:endParaRPr/>
            </a:p>
          </p:txBody>
        </p:sp>
        <p:sp>
          <p:nvSpPr>
            <p:cNvPr id="339" name="Google Shape;339;p16"/>
            <p:cNvSpPr/>
            <p:nvPr/>
          </p:nvSpPr>
          <p:spPr>
            <a:xfrm>
              <a:off x="2018" y="981"/>
              <a:ext cx="3266" cy="540"/>
            </a:xfrm>
            <a:prstGeom prst="flowChartProcess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Verdana"/>
                <a:buNone/>
              </a:pPr>
              <a:r>
                <a:rPr b="1" i="0" lang="en-US" sz="16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Kep. Dirjen Pajak Nomor: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Verdana"/>
                <a:buNone/>
              </a:pPr>
              <a:r>
                <a:rPr b="1" i="0" lang="en-US" sz="16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PER-20/PJ./2013 jo. PER-38/PJ./2013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Verdana"/>
                <a:buNone/>
              </a:pPr>
              <a:r>
                <a:rPr b="1" i="0" lang="en-US" sz="16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Tanggal 8 Nopember 2013</a:t>
              </a:r>
              <a:endParaRPr/>
            </a:p>
          </p:txBody>
        </p:sp>
      </p:grpSp>
      <p:sp>
        <p:nvSpPr>
          <p:cNvPr id="340" name="Google Shape;340;p16"/>
          <p:cNvSpPr/>
          <p:nvPr/>
        </p:nvSpPr>
        <p:spPr>
          <a:xfrm>
            <a:off x="714375" y="2143125"/>
            <a:ext cx="67866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WP OP : 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Formulir Pendaftaran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FC KTP / Paspor (Asing)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1" name="Google Shape;341;p16"/>
          <p:cNvSpPr/>
          <p:nvPr/>
        </p:nvSpPr>
        <p:spPr>
          <a:xfrm>
            <a:off x="666750" y="3295650"/>
            <a:ext cx="6834300" cy="1418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WP Badan : 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Formulir Pendaftaran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Akta</a:t>
            </a: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Pendirian / Perubahan Terakhir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FC KTP / Paspor (Asing) sbg penanggung jawab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NPWP Pimpinan / Penanggung jawab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2" name="Google Shape;342;p16"/>
          <p:cNvSpPr/>
          <p:nvPr/>
        </p:nvSpPr>
        <p:spPr>
          <a:xfrm>
            <a:off x="666750" y="5014900"/>
            <a:ext cx="6834300" cy="8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Bendaharawan :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Formulir Pendaftaran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FC surat penunjukan  </a:t>
            </a: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sebagai</a:t>
            </a: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bendaharawan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           	   - FC KTP bendaharawan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          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7"/>
          <p:cNvSpPr/>
          <p:nvPr/>
        </p:nvSpPr>
        <p:spPr>
          <a:xfrm>
            <a:off x="1000125" y="785800"/>
            <a:ext cx="6929400" cy="143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WP </a:t>
            </a:r>
            <a:r>
              <a:rPr b="1"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Joint</a:t>
            </a: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Operation Kerjasama Operasi (KSO) </a:t>
            </a: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Formulir Pendaftaran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Fotokopi perjanjian kerjasama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FC KTP / Paspor (Asing) sbg penanggung jawa</a:t>
            </a: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NPWP Pimpinan / Penanggung jawab</a:t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1000125" y="3071802"/>
            <a:ext cx="6929400" cy="868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Cabang atau OP Pengusaha Tertentu :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Formulir Pendaftaran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Fotokopi Surat Keterangan Terdaftar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i="0" sz="16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i="0" sz="16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          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928675" y="5143500"/>
            <a:ext cx="6929400" cy="868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Cabang atau OP Pengusaha Tertentu dapat: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Pemusatan Pelaporan PPN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159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-"/>
            </a:pPr>
            <a:r>
              <a:rPr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Desentralisasi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i="0" sz="16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i="0" sz="16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          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4106750" y="4265563"/>
            <a:ext cx="573300" cy="684300"/>
          </a:xfrm>
          <a:prstGeom prst="downArrow">
            <a:avLst>
              <a:gd fmla="val 50000" name="adj1"/>
              <a:gd fmla="val 47891" name="adj2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8"/>
          <p:cNvSpPr txBox="1"/>
          <p:nvPr/>
        </p:nvSpPr>
        <p:spPr>
          <a:xfrm>
            <a:off x="928687" y="142875"/>
            <a:ext cx="650081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TATA CARA PENDAFTARAN</a:t>
            </a:r>
            <a:endParaRPr/>
          </a:p>
        </p:txBody>
      </p:sp>
      <p:grpSp>
        <p:nvGrpSpPr>
          <p:cNvPr id="356" name="Google Shape;356;p18"/>
          <p:cNvGrpSpPr/>
          <p:nvPr/>
        </p:nvGrpSpPr>
        <p:grpSpPr>
          <a:xfrm>
            <a:off x="142875" y="1785937"/>
            <a:ext cx="8280399" cy="2808288"/>
            <a:chOff x="113" y="2115"/>
            <a:chExt cx="5216" cy="1769"/>
          </a:xfrm>
        </p:grpSpPr>
        <p:sp>
          <p:nvSpPr>
            <p:cNvPr id="357" name="Google Shape;357;p18"/>
            <p:cNvSpPr/>
            <p:nvPr/>
          </p:nvSpPr>
          <p:spPr>
            <a:xfrm>
              <a:off x="113" y="2387"/>
              <a:ext cx="1678" cy="1179"/>
            </a:xfrm>
            <a:custGeom>
              <a:rect b="b" l="l" r="r" t="t"/>
              <a:pathLst>
                <a:path extrusionOk="0" h="21600" w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extrusionOk="0" h="21600" w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extrusionOk="0" h="21600" w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Verdana"/>
                <a:buNone/>
              </a:pPr>
              <a:r>
                <a:rPr b="1" i="1" lang="en-US" sz="20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e</a:t>
              </a:r>
              <a:r>
                <a:rPr b="1" i="0" lang="en-US" sz="20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-Registration</a:t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2018" y="2115"/>
              <a:ext cx="3311" cy="1769"/>
            </a:xfrm>
            <a:prstGeom prst="flowChartProcess">
              <a:avLst/>
            </a:pr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Verdana"/>
                <a:buNone/>
              </a:pPr>
              <a:r>
                <a:rPr b="1" i="0" lang="en-US" sz="18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Kep. Dirjen Pajak Nomor:</a:t>
              </a:r>
              <a:r>
                <a:rPr b="0" i="0" lang="en-US" sz="18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b="1" i="0" lang="en-US" sz="20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	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Verdana"/>
                <a:buNone/>
              </a:pPr>
              <a:r>
                <a:rPr b="1" i="0" lang="en-US" sz="18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PER-20/PJ./2013 jo. PER-38/PJ./2013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Verdana"/>
                <a:buNone/>
              </a:pPr>
              <a:r>
                <a:rPr b="1" i="0" lang="en-US" sz="1800" u="none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tanggal 08 November 2013.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9"/>
          <p:cNvGrpSpPr/>
          <p:nvPr/>
        </p:nvGrpSpPr>
        <p:grpSpPr>
          <a:xfrm>
            <a:off x="6515100" y="5905500"/>
            <a:ext cx="750887" cy="603250"/>
            <a:chOff x="4713" y="3684"/>
            <a:chExt cx="472" cy="380"/>
          </a:xfrm>
        </p:grpSpPr>
        <p:sp>
          <p:nvSpPr>
            <p:cNvPr id="364" name="Google Shape;364;p19"/>
            <p:cNvSpPr txBox="1"/>
            <p:nvPr/>
          </p:nvSpPr>
          <p:spPr>
            <a:xfrm>
              <a:off x="4727" y="3684"/>
              <a:ext cx="360" cy="2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9"/>
            <p:cNvSpPr txBox="1"/>
            <p:nvPr/>
          </p:nvSpPr>
          <p:spPr>
            <a:xfrm>
              <a:off x="4727" y="3684"/>
              <a:ext cx="360" cy="252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4807" y="3742"/>
              <a:ext cx="183" cy="69"/>
            </a:xfrm>
            <a:custGeom>
              <a:rect b="b" l="l" r="r" t="t"/>
              <a:pathLst>
                <a:path extrusionOk="0" h="69" w="168">
                  <a:moveTo>
                    <a:pt x="168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8" y="6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9"/>
            <p:cNvSpPr/>
            <p:nvPr/>
          </p:nvSpPr>
          <p:spPr>
            <a:xfrm>
              <a:off x="4807" y="3742"/>
              <a:ext cx="183" cy="69"/>
            </a:xfrm>
            <a:custGeom>
              <a:rect b="b" l="l" r="r" t="t"/>
              <a:pathLst>
                <a:path extrusionOk="0" h="69" w="168">
                  <a:moveTo>
                    <a:pt x="168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8" y="6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9"/>
            <p:cNvSpPr txBox="1"/>
            <p:nvPr/>
          </p:nvSpPr>
          <p:spPr>
            <a:xfrm>
              <a:off x="4838" y="3811"/>
              <a:ext cx="124" cy="69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9"/>
            <p:cNvSpPr txBox="1"/>
            <p:nvPr/>
          </p:nvSpPr>
          <p:spPr>
            <a:xfrm>
              <a:off x="4838" y="3811"/>
              <a:ext cx="124" cy="69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9"/>
            <p:cNvSpPr txBox="1"/>
            <p:nvPr/>
          </p:nvSpPr>
          <p:spPr>
            <a:xfrm>
              <a:off x="4713" y="3949"/>
              <a:ext cx="472" cy="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Arial"/>
                <a:buNone/>
              </a:pPr>
              <a:r>
                <a:rPr b="1" i="0" lang="en-US" sz="12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Kantor Pos</a:t>
              </a:r>
              <a:endParaRPr/>
            </a:p>
          </p:txBody>
        </p:sp>
      </p:grpSp>
      <p:sp>
        <p:nvSpPr>
          <p:cNvPr id="371" name="Google Shape;371;p19"/>
          <p:cNvSpPr/>
          <p:nvPr/>
        </p:nvSpPr>
        <p:spPr>
          <a:xfrm>
            <a:off x="4611687" y="4113212"/>
            <a:ext cx="455612" cy="381000"/>
          </a:xfrm>
          <a:custGeom>
            <a:rect b="b" l="l" r="r" t="t"/>
            <a:pathLst>
              <a:path extrusionOk="0" h="21600" w="21600">
                <a:moveTo>
                  <a:pt x="10673" y="0"/>
                </a:moveTo>
                <a:lnTo>
                  <a:pt x="19186" y="0"/>
                </a:lnTo>
                <a:lnTo>
                  <a:pt x="21600" y="4703"/>
                </a:lnTo>
                <a:lnTo>
                  <a:pt x="21600" y="10800"/>
                </a:lnTo>
                <a:lnTo>
                  <a:pt x="21600" y="16548"/>
                </a:lnTo>
                <a:lnTo>
                  <a:pt x="18042" y="16548"/>
                </a:lnTo>
                <a:lnTo>
                  <a:pt x="18042" y="21600"/>
                </a:lnTo>
                <a:lnTo>
                  <a:pt x="10673" y="21600"/>
                </a:lnTo>
                <a:lnTo>
                  <a:pt x="3176" y="21600"/>
                </a:lnTo>
                <a:lnTo>
                  <a:pt x="3176" y="16548"/>
                </a:lnTo>
                <a:lnTo>
                  <a:pt x="0" y="16548"/>
                </a:lnTo>
                <a:lnTo>
                  <a:pt x="0" y="10800"/>
                </a:lnTo>
                <a:lnTo>
                  <a:pt x="0" y="4703"/>
                </a:lnTo>
                <a:lnTo>
                  <a:pt x="2414" y="0"/>
                </a:lnTo>
                <a:lnTo>
                  <a:pt x="10673" y="0"/>
                </a:lnTo>
                <a:close/>
              </a:path>
              <a:path extrusionOk="0" h="21600" w="21600">
                <a:moveTo>
                  <a:pt x="0" y="4703"/>
                </a:moveTo>
                <a:lnTo>
                  <a:pt x="3558" y="4703"/>
                </a:lnTo>
                <a:lnTo>
                  <a:pt x="17026" y="4703"/>
                </a:lnTo>
                <a:lnTo>
                  <a:pt x="21600" y="4703"/>
                </a:lnTo>
                <a:lnTo>
                  <a:pt x="0" y="4703"/>
                </a:lnTo>
                <a:moveTo>
                  <a:pt x="16518" y="4703"/>
                </a:moveTo>
                <a:lnTo>
                  <a:pt x="16518" y="10452"/>
                </a:lnTo>
                <a:lnTo>
                  <a:pt x="0" y="10452"/>
                </a:lnTo>
                <a:moveTo>
                  <a:pt x="4320" y="16548"/>
                </a:moveTo>
                <a:lnTo>
                  <a:pt x="4320" y="17419"/>
                </a:lnTo>
                <a:lnTo>
                  <a:pt x="4320" y="20555"/>
                </a:lnTo>
                <a:lnTo>
                  <a:pt x="4320" y="21600"/>
                </a:lnTo>
                <a:lnTo>
                  <a:pt x="4320" y="16548"/>
                </a:lnTo>
                <a:moveTo>
                  <a:pt x="16899" y="16548"/>
                </a:moveTo>
                <a:lnTo>
                  <a:pt x="16899" y="17419"/>
                </a:lnTo>
                <a:lnTo>
                  <a:pt x="16899" y="20555"/>
                </a:lnTo>
                <a:lnTo>
                  <a:pt x="16899" y="21600"/>
                </a:lnTo>
                <a:lnTo>
                  <a:pt x="16899" y="16548"/>
                </a:lnTo>
                <a:moveTo>
                  <a:pt x="15247" y="14981"/>
                </a:moveTo>
                <a:lnTo>
                  <a:pt x="15247" y="10452"/>
                </a:lnTo>
                <a:lnTo>
                  <a:pt x="16899" y="16548"/>
                </a:lnTo>
                <a:lnTo>
                  <a:pt x="18042" y="16548"/>
                </a:lnTo>
                <a:lnTo>
                  <a:pt x="16518" y="10452"/>
                </a:lnTo>
                <a:moveTo>
                  <a:pt x="15247" y="14981"/>
                </a:moveTo>
                <a:lnTo>
                  <a:pt x="15247" y="14981"/>
                </a:lnTo>
                <a:lnTo>
                  <a:pt x="16772" y="17942"/>
                </a:lnTo>
                <a:lnTo>
                  <a:pt x="4447" y="17942"/>
                </a:lnTo>
                <a:lnTo>
                  <a:pt x="5972" y="14981"/>
                </a:lnTo>
                <a:lnTo>
                  <a:pt x="5972" y="10452"/>
                </a:lnTo>
                <a:lnTo>
                  <a:pt x="4320" y="16548"/>
                </a:lnTo>
                <a:lnTo>
                  <a:pt x="3176" y="16548"/>
                </a:lnTo>
                <a:lnTo>
                  <a:pt x="4701" y="10452"/>
                </a:lnTo>
                <a:moveTo>
                  <a:pt x="20202" y="5574"/>
                </a:moveTo>
                <a:lnTo>
                  <a:pt x="20711" y="5574"/>
                </a:lnTo>
                <a:lnTo>
                  <a:pt x="20711" y="7839"/>
                </a:lnTo>
                <a:lnTo>
                  <a:pt x="20202" y="7839"/>
                </a:lnTo>
                <a:lnTo>
                  <a:pt x="20202" y="5574"/>
                </a:lnTo>
                <a:moveTo>
                  <a:pt x="5972" y="14981"/>
                </a:moveTo>
                <a:lnTo>
                  <a:pt x="7496" y="14981"/>
                </a:lnTo>
                <a:lnTo>
                  <a:pt x="13341" y="14981"/>
                </a:lnTo>
                <a:lnTo>
                  <a:pt x="15247" y="14981"/>
                </a:lnTo>
              </a:path>
            </a:pathLst>
          </a:custGeom>
          <a:solidFill>
            <a:srgbClr val="FFFFCC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2" name="Google Shape;372;p19"/>
          <p:cNvGrpSpPr/>
          <p:nvPr/>
        </p:nvGrpSpPr>
        <p:grpSpPr>
          <a:xfrm>
            <a:off x="4397101" y="2020180"/>
            <a:ext cx="1568998" cy="985664"/>
            <a:chOff x="1470" y="1273"/>
            <a:chExt cx="1280" cy="1809"/>
          </a:xfrm>
        </p:grpSpPr>
        <p:pic>
          <p:nvPicPr>
            <p:cNvPr descr="internet cloud smaller" id="373" name="Google Shape;37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480000">
              <a:off x="1582" y="1338"/>
              <a:ext cx="1057" cy="1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19"/>
            <p:cNvPicPr preferRelativeResize="0"/>
            <p:nvPr/>
          </p:nvPicPr>
          <p:blipFill rotWithShape="1">
            <a:blip r:embed="rId4">
              <a:alphaModFix/>
            </a:blip>
            <a:srcRect b="11904" l="0" r="0" t="20535"/>
            <a:stretch/>
          </p:blipFill>
          <p:spPr>
            <a:xfrm>
              <a:off x="1632" y="2160"/>
              <a:ext cx="816" cy="17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5" name="Google Shape;375;p19"/>
          <p:cNvGrpSpPr/>
          <p:nvPr/>
        </p:nvGrpSpPr>
        <p:grpSpPr>
          <a:xfrm>
            <a:off x="2630487" y="3305175"/>
            <a:ext cx="695325" cy="663575"/>
            <a:chOff x="2257" y="2083"/>
            <a:chExt cx="439" cy="418"/>
          </a:xfrm>
        </p:grpSpPr>
        <p:sp>
          <p:nvSpPr>
            <p:cNvPr id="376" name="Google Shape;376;p19"/>
            <p:cNvSpPr txBox="1"/>
            <p:nvPr/>
          </p:nvSpPr>
          <p:spPr>
            <a:xfrm>
              <a:off x="2257" y="2083"/>
              <a:ext cx="359" cy="2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9"/>
            <p:cNvSpPr txBox="1"/>
            <p:nvPr/>
          </p:nvSpPr>
          <p:spPr>
            <a:xfrm>
              <a:off x="2257" y="2083"/>
              <a:ext cx="359" cy="253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2336" y="2141"/>
              <a:ext cx="182" cy="69"/>
            </a:xfrm>
            <a:custGeom>
              <a:rect b="b" l="l" r="r" t="t"/>
              <a:pathLst>
                <a:path extrusionOk="0" h="69" w="168">
                  <a:moveTo>
                    <a:pt x="168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8" y="6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2336" y="2141"/>
              <a:ext cx="182" cy="69"/>
            </a:xfrm>
            <a:custGeom>
              <a:rect b="b" l="l" r="r" t="t"/>
              <a:pathLst>
                <a:path extrusionOk="0" h="69" w="168">
                  <a:moveTo>
                    <a:pt x="168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8" y="6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9"/>
            <p:cNvSpPr txBox="1"/>
            <p:nvPr/>
          </p:nvSpPr>
          <p:spPr>
            <a:xfrm>
              <a:off x="2368" y="2210"/>
              <a:ext cx="123" cy="69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9"/>
            <p:cNvSpPr txBox="1"/>
            <p:nvPr/>
          </p:nvSpPr>
          <p:spPr>
            <a:xfrm>
              <a:off x="2368" y="2210"/>
              <a:ext cx="123" cy="69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9"/>
            <p:cNvSpPr txBox="1"/>
            <p:nvPr/>
          </p:nvSpPr>
          <p:spPr>
            <a:xfrm>
              <a:off x="2295" y="2347"/>
              <a:ext cx="401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b="1" i="0" lang="en-US" sz="16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Warnet</a:t>
              </a:r>
              <a:endParaRPr/>
            </a:p>
          </p:txBody>
        </p:sp>
      </p:grpSp>
      <p:cxnSp>
        <p:nvCxnSpPr>
          <p:cNvPr id="383" name="Google Shape;383;p19"/>
          <p:cNvCxnSpPr/>
          <p:nvPr/>
        </p:nvCxnSpPr>
        <p:spPr>
          <a:xfrm rot="10800000">
            <a:off x="2927350" y="3884612"/>
            <a:ext cx="363537" cy="644525"/>
          </a:xfrm>
          <a:prstGeom prst="straightConnector1">
            <a:avLst/>
          </a:prstGeom>
          <a:noFill/>
          <a:ln cap="rnd" cmpd="sng" w="19050">
            <a:solidFill>
              <a:srgbClr val="FF66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384" name="Google Shape;384;p19"/>
          <p:cNvSpPr txBox="1"/>
          <p:nvPr/>
        </p:nvSpPr>
        <p:spPr>
          <a:xfrm>
            <a:off x="1524000" y="304800"/>
            <a:ext cx="28067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MEKANISME</a:t>
            </a: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e-Registration</a:t>
            </a:r>
            <a:endParaRPr/>
          </a:p>
        </p:txBody>
      </p:sp>
      <p:sp>
        <p:nvSpPr>
          <p:cNvPr id="385" name="Google Shape;385;p19"/>
          <p:cNvSpPr txBox="1"/>
          <p:nvPr/>
        </p:nvSpPr>
        <p:spPr>
          <a:xfrm>
            <a:off x="6540500" y="2239962"/>
            <a:ext cx="158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9"/>
          <p:cNvSpPr txBox="1"/>
          <p:nvPr/>
        </p:nvSpPr>
        <p:spPr>
          <a:xfrm>
            <a:off x="6291262" y="3019425"/>
            <a:ext cx="158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9"/>
          <p:cNvSpPr txBox="1"/>
          <p:nvPr/>
        </p:nvSpPr>
        <p:spPr>
          <a:xfrm>
            <a:off x="6291262" y="3867150"/>
            <a:ext cx="158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9"/>
          <p:cNvSpPr txBox="1"/>
          <p:nvPr/>
        </p:nvSpPr>
        <p:spPr>
          <a:xfrm>
            <a:off x="6457950" y="4621212"/>
            <a:ext cx="158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9"/>
          <p:cNvSpPr txBox="1"/>
          <p:nvPr/>
        </p:nvSpPr>
        <p:spPr>
          <a:xfrm>
            <a:off x="6457950" y="5383212"/>
            <a:ext cx="158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0" name="Google Shape;390;p19"/>
          <p:cNvGrpSpPr/>
          <p:nvPr/>
        </p:nvGrpSpPr>
        <p:grpSpPr>
          <a:xfrm>
            <a:off x="2892425" y="1535112"/>
            <a:ext cx="812800" cy="738187"/>
            <a:chOff x="2236" y="968"/>
            <a:chExt cx="472" cy="465"/>
          </a:xfrm>
        </p:grpSpPr>
        <p:sp>
          <p:nvSpPr>
            <p:cNvPr id="391" name="Google Shape;391;p19"/>
            <p:cNvSpPr txBox="1"/>
            <p:nvPr/>
          </p:nvSpPr>
          <p:spPr>
            <a:xfrm>
              <a:off x="2236" y="979"/>
              <a:ext cx="327" cy="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9"/>
            <p:cNvSpPr txBox="1"/>
            <p:nvPr/>
          </p:nvSpPr>
          <p:spPr>
            <a:xfrm>
              <a:off x="2236" y="979"/>
              <a:ext cx="327" cy="263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9"/>
            <p:cNvSpPr txBox="1"/>
            <p:nvPr/>
          </p:nvSpPr>
          <p:spPr>
            <a:xfrm>
              <a:off x="2267" y="1006"/>
              <a:ext cx="328" cy="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9"/>
            <p:cNvSpPr txBox="1"/>
            <p:nvPr/>
          </p:nvSpPr>
          <p:spPr>
            <a:xfrm>
              <a:off x="2267" y="1006"/>
              <a:ext cx="328" cy="263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9"/>
            <p:cNvSpPr txBox="1"/>
            <p:nvPr/>
          </p:nvSpPr>
          <p:spPr>
            <a:xfrm>
              <a:off x="2299" y="1035"/>
              <a:ext cx="328" cy="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9"/>
            <p:cNvSpPr txBox="1"/>
            <p:nvPr/>
          </p:nvSpPr>
          <p:spPr>
            <a:xfrm>
              <a:off x="2299" y="1035"/>
              <a:ext cx="328" cy="263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2408" y="1199"/>
              <a:ext cx="155" cy="8"/>
            </a:xfrm>
            <a:custGeom>
              <a:rect b="b" l="l" r="r" t="t"/>
              <a:pathLst>
                <a:path extrusionOk="0" h="22" w="413">
                  <a:moveTo>
                    <a:pt x="389" y="22"/>
                  </a:moveTo>
                  <a:cubicBezTo>
                    <a:pt x="398" y="12"/>
                    <a:pt x="408" y="4"/>
                    <a:pt x="413" y="0"/>
                  </a:cubicBezTo>
                  <a:lnTo>
                    <a:pt x="25" y="0"/>
                  </a:lnTo>
                  <a:lnTo>
                    <a:pt x="0" y="22"/>
                  </a:lnTo>
                  <a:lnTo>
                    <a:pt x="389" y="22"/>
                  </a:lnTo>
                  <a:close/>
                </a:path>
              </a:pathLst>
            </a:custGeom>
            <a:solidFill>
              <a:srgbClr val="E6E6E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2500" y="1199"/>
              <a:ext cx="63" cy="21"/>
            </a:xfrm>
            <a:custGeom>
              <a:rect b="b" l="l" r="r" t="t"/>
              <a:pathLst>
                <a:path extrusionOk="0" h="55" w="170">
                  <a:moveTo>
                    <a:pt x="146" y="22"/>
                  </a:moveTo>
                  <a:lnTo>
                    <a:pt x="170" y="0"/>
                  </a:lnTo>
                  <a:lnTo>
                    <a:pt x="170" y="33"/>
                  </a:lnTo>
                  <a:lnTo>
                    <a:pt x="146" y="55"/>
                  </a:lnTo>
                  <a:lnTo>
                    <a:pt x="146" y="22"/>
                  </a:lnTo>
                  <a:close/>
                  <a:moveTo>
                    <a:pt x="146" y="22"/>
                  </a:moveTo>
                  <a:lnTo>
                    <a:pt x="170" y="0"/>
                  </a:lnTo>
                  <a:lnTo>
                    <a:pt x="0" y="0"/>
                  </a:lnTo>
                  <a:cubicBezTo>
                    <a:pt x="28" y="10"/>
                    <a:pt x="83" y="18"/>
                    <a:pt x="146" y="22"/>
                  </a:cubicBezTo>
                  <a:close/>
                </a:path>
              </a:pathLst>
            </a:custGeom>
            <a:solidFill>
              <a:srgbClr val="9A9A9A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2436" y="1139"/>
              <a:ext cx="97" cy="64"/>
            </a:xfrm>
            <a:custGeom>
              <a:rect b="b" l="l" r="r" t="t"/>
              <a:pathLst>
                <a:path extrusionOk="0" h="64" w="97">
                  <a:moveTo>
                    <a:pt x="13" y="16"/>
                  </a:moveTo>
                  <a:lnTo>
                    <a:pt x="37" y="16"/>
                  </a:lnTo>
                  <a:moveTo>
                    <a:pt x="49" y="63"/>
                  </a:moveTo>
                  <a:lnTo>
                    <a:pt x="13" y="16"/>
                  </a:lnTo>
                  <a:lnTo>
                    <a:pt x="25" y="0"/>
                  </a:lnTo>
                  <a:moveTo>
                    <a:pt x="0" y="64"/>
                  </a:moveTo>
                  <a:lnTo>
                    <a:pt x="37" y="16"/>
                  </a:lnTo>
                  <a:moveTo>
                    <a:pt x="25" y="63"/>
                  </a:moveTo>
                  <a:lnTo>
                    <a:pt x="13" y="47"/>
                  </a:lnTo>
                  <a:lnTo>
                    <a:pt x="82" y="47"/>
                  </a:lnTo>
                  <a:lnTo>
                    <a:pt x="72" y="63"/>
                  </a:lnTo>
                  <a:moveTo>
                    <a:pt x="97" y="64"/>
                  </a:moveTo>
                  <a:lnTo>
                    <a:pt x="60" y="21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2472" y="1147"/>
              <a:ext cx="24" cy="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pic>
          <p:nvPicPr>
            <p:cNvPr id="401" name="Google Shape;401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24" y="1051"/>
              <a:ext cx="162" cy="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424" y="1051"/>
              <a:ext cx="162" cy="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72" y="1123"/>
              <a:ext cx="42" cy="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472" y="1123"/>
              <a:ext cx="42" cy="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19"/>
            <p:cNvSpPr/>
            <p:nvPr/>
          </p:nvSpPr>
          <p:spPr>
            <a:xfrm>
              <a:off x="2412" y="1069"/>
              <a:ext cx="156" cy="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406" name="Google Shape;406;p19"/>
            <p:cNvSpPr/>
            <p:nvPr/>
          </p:nvSpPr>
          <p:spPr>
            <a:xfrm>
              <a:off x="2495" y="1170"/>
              <a:ext cx="72" cy="32"/>
            </a:xfrm>
            <a:custGeom>
              <a:rect b="b" l="l" r="r" t="t"/>
              <a:pathLst>
                <a:path extrusionOk="0" h="32" w="72">
                  <a:moveTo>
                    <a:pt x="0" y="0"/>
                  </a:moveTo>
                  <a:cubicBezTo>
                    <a:pt x="31" y="23"/>
                    <a:pt x="61" y="32"/>
                    <a:pt x="72" y="22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2424" y="1075"/>
              <a:ext cx="49" cy="77"/>
            </a:xfrm>
            <a:custGeom>
              <a:rect b="b" l="l" r="r" t="t"/>
              <a:pathLst>
                <a:path extrusionOk="0" h="77" w="49">
                  <a:moveTo>
                    <a:pt x="49" y="77"/>
                  </a:moveTo>
                  <a:cubicBezTo>
                    <a:pt x="16" y="45"/>
                    <a:pt x="0" y="12"/>
                    <a:pt x="13" y="0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2438" y="1069"/>
              <a:ext cx="137" cy="122"/>
            </a:xfrm>
            <a:custGeom>
              <a:rect b="b" l="l" r="r" t="t"/>
              <a:pathLst>
                <a:path extrusionOk="0" h="122" w="137">
                  <a:moveTo>
                    <a:pt x="130" y="122"/>
                  </a:moveTo>
                  <a:cubicBezTo>
                    <a:pt x="137" y="112"/>
                    <a:pt x="112" y="78"/>
                    <a:pt x="75" y="46"/>
                  </a:cubicBezTo>
                  <a:cubicBezTo>
                    <a:pt x="43" y="17"/>
                    <a:pt x="11" y="0"/>
                    <a:pt x="0" y="5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9"/>
            <p:cNvSpPr txBox="1"/>
            <p:nvPr/>
          </p:nvSpPr>
          <p:spPr>
            <a:xfrm>
              <a:off x="2408" y="1207"/>
              <a:ext cx="146" cy="13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9"/>
            <p:cNvSpPr txBox="1"/>
            <p:nvPr/>
          </p:nvSpPr>
          <p:spPr>
            <a:xfrm>
              <a:off x="2408" y="1207"/>
              <a:ext cx="146" cy="13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2408" y="1171"/>
              <a:ext cx="155" cy="49"/>
            </a:xfrm>
            <a:custGeom>
              <a:rect b="b" l="l" r="r" t="t"/>
              <a:pathLst>
                <a:path extrusionOk="0" h="49" w="155">
                  <a:moveTo>
                    <a:pt x="87" y="0"/>
                  </a:moveTo>
                  <a:lnTo>
                    <a:pt x="87" y="28"/>
                  </a:lnTo>
                  <a:lnTo>
                    <a:pt x="155" y="28"/>
                  </a:lnTo>
                  <a:lnTo>
                    <a:pt x="155" y="41"/>
                  </a:lnTo>
                  <a:lnTo>
                    <a:pt x="146" y="49"/>
                  </a:lnTo>
                  <a:lnTo>
                    <a:pt x="0" y="49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2408" y="1152"/>
              <a:ext cx="65" cy="68"/>
            </a:xfrm>
            <a:custGeom>
              <a:rect b="b" l="l" r="r" t="t"/>
              <a:pathLst>
                <a:path extrusionOk="0" h="68" w="65">
                  <a:moveTo>
                    <a:pt x="0" y="68"/>
                  </a:moveTo>
                  <a:lnTo>
                    <a:pt x="0" y="55"/>
                  </a:lnTo>
                  <a:lnTo>
                    <a:pt x="10" y="47"/>
                  </a:lnTo>
                  <a:lnTo>
                    <a:pt x="65" y="47"/>
                  </a:lnTo>
                  <a:lnTo>
                    <a:pt x="65" y="0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2437" y="1075"/>
              <a:ext cx="130" cy="117"/>
            </a:xfrm>
            <a:custGeom>
              <a:rect b="b" l="l" r="r" t="t"/>
              <a:pathLst>
                <a:path extrusionOk="0" h="117" w="130">
                  <a:moveTo>
                    <a:pt x="105" y="22"/>
                  </a:moveTo>
                  <a:lnTo>
                    <a:pt x="0" y="0"/>
                  </a:lnTo>
                  <a:moveTo>
                    <a:pt x="52" y="69"/>
                  </a:moveTo>
                  <a:lnTo>
                    <a:pt x="105" y="22"/>
                  </a:lnTo>
                  <a:moveTo>
                    <a:pt x="105" y="22"/>
                  </a:moveTo>
                  <a:lnTo>
                    <a:pt x="130" y="117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4" name="Google Shape;414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532" y="1087"/>
              <a:ext cx="24" cy="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5" name="Google Shape;415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532" y="1087"/>
              <a:ext cx="24" cy="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19"/>
            <p:cNvSpPr/>
            <p:nvPr/>
          </p:nvSpPr>
          <p:spPr>
            <a:xfrm>
              <a:off x="2339" y="1113"/>
              <a:ext cx="148" cy="66"/>
            </a:xfrm>
            <a:custGeom>
              <a:rect b="b" l="l" r="r" t="t"/>
              <a:pathLst>
                <a:path extrusionOk="0" h="66" w="148">
                  <a:moveTo>
                    <a:pt x="148" y="66"/>
                  </a:moveTo>
                  <a:lnTo>
                    <a:pt x="74" y="0"/>
                  </a:lnTo>
                  <a:lnTo>
                    <a:pt x="0" y="66"/>
                  </a:lnTo>
                  <a:lnTo>
                    <a:pt x="148" y="66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2339" y="1113"/>
              <a:ext cx="148" cy="66"/>
            </a:xfrm>
            <a:custGeom>
              <a:rect b="b" l="l" r="r" t="t"/>
              <a:pathLst>
                <a:path extrusionOk="0" h="66" w="148">
                  <a:moveTo>
                    <a:pt x="148" y="66"/>
                  </a:moveTo>
                  <a:lnTo>
                    <a:pt x="74" y="0"/>
                  </a:lnTo>
                  <a:lnTo>
                    <a:pt x="0" y="66"/>
                  </a:lnTo>
                  <a:lnTo>
                    <a:pt x="148" y="66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9"/>
            <p:cNvSpPr txBox="1"/>
            <p:nvPr/>
          </p:nvSpPr>
          <p:spPr>
            <a:xfrm>
              <a:off x="2365" y="1179"/>
              <a:ext cx="100" cy="66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9"/>
            <p:cNvSpPr txBox="1"/>
            <p:nvPr/>
          </p:nvSpPr>
          <p:spPr>
            <a:xfrm>
              <a:off x="2365" y="1179"/>
              <a:ext cx="100" cy="66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9"/>
            <p:cNvSpPr txBox="1"/>
            <p:nvPr/>
          </p:nvSpPr>
          <p:spPr>
            <a:xfrm>
              <a:off x="2322" y="1327"/>
              <a:ext cx="279" cy="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100"/>
                <a:buFont typeface="Arial"/>
                <a:buNone/>
              </a:pPr>
              <a:r>
                <a:rPr b="0" i="0" lang="en-US" sz="11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Provider</a:t>
              </a:r>
              <a:endParaRPr/>
            </a:p>
          </p:txBody>
        </p:sp>
        <p:grpSp>
          <p:nvGrpSpPr>
            <p:cNvPr id="421" name="Google Shape;421;p19"/>
            <p:cNvGrpSpPr/>
            <p:nvPr/>
          </p:nvGrpSpPr>
          <p:grpSpPr>
            <a:xfrm>
              <a:off x="2616" y="968"/>
              <a:ext cx="92" cy="326"/>
              <a:chOff x="2616" y="968"/>
              <a:chExt cx="92" cy="326"/>
            </a:xfrm>
          </p:grpSpPr>
          <p:sp>
            <p:nvSpPr>
              <p:cNvPr id="422" name="Google Shape;422;p19"/>
              <p:cNvSpPr/>
              <p:nvPr/>
            </p:nvSpPr>
            <p:spPr>
              <a:xfrm>
                <a:off x="2616" y="968"/>
                <a:ext cx="92" cy="52"/>
              </a:xfrm>
              <a:custGeom>
                <a:rect b="b" l="l" r="r" t="t"/>
                <a:pathLst>
                  <a:path extrusionOk="0" h="52" w="92">
                    <a:moveTo>
                      <a:pt x="34" y="50"/>
                    </a:moveTo>
                    <a:lnTo>
                      <a:pt x="11" y="49"/>
                    </a:lnTo>
                    <a:lnTo>
                      <a:pt x="23" y="41"/>
                    </a:lnTo>
                    <a:lnTo>
                      <a:pt x="0" y="39"/>
                    </a:lnTo>
                    <a:moveTo>
                      <a:pt x="92" y="39"/>
                    </a:moveTo>
                    <a:lnTo>
                      <a:pt x="68" y="52"/>
                    </a:lnTo>
                    <a:lnTo>
                      <a:pt x="75" y="38"/>
                    </a:lnTo>
                    <a:lnTo>
                      <a:pt x="52" y="50"/>
                    </a:lnTo>
                    <a:moveTo>
                      <a:pt x="46" y="45"/>
                    </a:moveTo>
                    <a:lnTo>
                      <a:pt x="40" y="17"/>
                    </a:lnTo>
                    <a:lnTo>
                      <a:pt x="52" y="28"/>
                    </a:lnTo>
                    <a:lnTo>
                      <a:pt x="46" y="0"/>
                    </a:lnTo>
                  </a:path>
                </a:pathLst>
              </a:custGeom>
              <a:noFill/>
              <a:ln cap="rnd" cmpd="sng" w="12700">
                <a:solidFill>
                  <a:srgbClr val="FF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19"/>
              <p:cNvSpPr/>
              <p:nvPr/>
            </p:nvSpPr>
            <p:spPr>
              <a:xfrm>
                <a:off x="2616" y="1020"/>
                <a:ext cx="92" cy="274"/>
              </a:xfrm>
              <a:custGeom>
                <a:rect b="b" l="l" r="r" t="t"/>
                <a:pathLst>
                  <a:path extrusionOk="0" h="274" w="92">
                    <a:moveTo>
                      <a:pt x="0" y="251"/>
                    </a:moveTo>
                    <a:lnTo>
                      <a:pt x="46" y="274"/>
                    </a:lnTo>
                    <a:lnTo>
                      <a:pt x="92" y="251"/>
                    </a:lnTo>
                    <a:lnTo>
                      <a:pt x="46" y="0"/>
                    </a:lnTo>
                    <a:lnTo>
                      <a:pt x="0" y="251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19"/>
              <p:cNvSpPr/>
              <p:nvPr/>
            </p:nvSpPr>
            <p:spPr>
              <a:xfrm>
                <a:off x="2653" y="1031"/>
                <a:ext cx="18" cy="29"/>
              </a:xfrm>
              <a:custGeom>
                <a:rect b="b" l="l" r="r" t="t"/>
                <a:pathLst>
                  <a:path extrusionOk="0" h="29" w="18">
                    <a:moveTo>
                      <a:pt x="3" y="6"/>
                    </a:moveTo>
                    <a:lnTo>
                      <a:pt x="9" y="0"/>
                    </a:lnTo>
                    <a:lnTo>
                      <a:pt x="15" y="6"/>
                    </a:lnTo>
                    <a:lnTo>
                      <a:pt x="18" y="23"/>
                    </a:lnTo>
                    <a:lnTo>
                      <a:pt x="9" y="29"/>
                    </a:lnTo>
                    <a:lnTo>
                      <a:pt x="0" y="23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19"/>
              <p:cNvSpPr/>
              <p:nvPr/>
            </p:nvSpPr>
            <p:spPr>
              <a:xfrm>
                <a:off x="2616" y="1020"/>
                <a:ext cx="92" cy="274"/>
              </a:xfrm>
              <a:custGeom>
                <a:rect b="b" l="l" r="r" t="t"/>
                <a:pathLst>
                  <a:path extrusionOk="0" h="274" w="92">
                    <a:moveTo>
                      <a:pt x="0" y="251"/>
                    </a:moveTo>
                    <a:lnTo>
                      <a:pt x="46" y="228"/>
                    </a:lnTo>
                    <a:lnTo>
                      <a:pt x="92" y="251"/>
                    </a:lnTo>
                    <a:moveTo>
                      <a:pt x="46" y="0"/>
                    </a:moveTo>
                    <a:lnTo>
                      <a:pt x="46" y="274"/>
                    </a:lnTo>
                    <a:lnTo>
                      <a:pt x="0" y="251"/>
                    </a:lnTo>
                    <a:lnTo>
                      <a:pt x="46" y="0"/>
                    </a:lnTo>
                    <a:lnTo>
                      <a:pt x="92" y="251"/>
                    </a:lnTo>
                    <a:lnTo>
                      <a:pt x="46" y="274"/>
                    </a:lnTo>
                    <a:moveTo>
                      <a:pt x="34" y="63"/>
                    </a:moveTo>
                    <a:lnTo>
                      <a:pt x="46" y="68"/>
                    </a:lnTo>
                    <a:lnTo>
                      <a:pt x="57" y="63"/>
                    </a:lnTo>
                    <a:moveTo>
                      <a:pt x="31" y="84"/>
                    </a:moveTo>
                    <a:lnTo>
                      <a:pt x="46" y="91"/>
                    </a:lnTo>
                    <a:lnTo>
                      <a:pt x="61" y="84"/>
                    </a:lnTo>
                    <a:moveTo>
                      <a:pt x="27" y="105"/>
                    </a:moveTo>
                    <a:lnTo>
                      <a:pt x="46" y="114"/>
                    </a:lnTo>
                    <a:lnTo>
                      <a:pt x="64" y="104"/>
                    </a:lnTo>
                    <a:moveTo>
                      <a:pt x="23" y="126"/>
                    </a:moveTo>
                    <a:lnTo>
                      <a:pt x="46" y="137"/>
                    </a:lnTo>
                    <a:lnTo>
                      <a:pt x="69" y="126"/>
                    </a:lnTo>
                    <a:moveTo>
                      <a:pt x="19" y="146"/>
                    </a:moveTo>
                    <a:lnTo>
                      <a:pt x="46" y="160"/>
                    </a:lnTo>
                    <a:lnTo>
                      <a:pt x="73" y="146"/>
                    </a:lnTo>
                    <a:moveTo>
                      <a:pt x="15" y="167"/>
                    </a:moveTo>
                    <a:lnTo>
                      <a:pt x="46" y="183"/>
                    </a:lnTo>
                    <a:lnTo>
                      <a:pt x="76" y="167"/>
                    </a:lnTo>
                    <a:moveTo>
                      <a:pt x="11" y="188"/>
                    </a:moveTo>
                    <a:lnTo>
                      <a:pt x="46" y="205"/>
                    </a:lnTo>
                    <a:lnTo>
                      <a:pt x="80" y="188"/>
                    </a:lnTo>
                    <a:moveTo>
                      <a:pt x="8" y="209"/>
                    </a:moveTo>
                    <a:lnTo>
                      <a:pt x="46" y="228"/>
                    </a:lnTo>
                    <a:lnTo>
                      <a:pt x="84" y="209"/>
                    </a:lnTo>
                    <a:moveTo>
                      <a:pt x="4" y="230"/>
                    </a:moveTo>
                    <a:lnTo>
                      <a:pt x="46" y="251"/>
                    </a:lnTo>
                    <a:lnTo>
                      <a:pt x="87" y="230"/>
                    </a:lnTo>
                    <a:moveTo>
                      <a:pt x="40" y="17"/>
                    </a:moveTo>
                    <a:lnTo>
                      <a:pt x="46" y="11"/>
                    </a:lnTo>
                    <a:lnTo>
                      <a:pt x="52" y="17"/>
                    </a:lnTo>
                    <a:lnTo>
                      <a:pt x="55" y="34"/>
                    </a:lnTo>
                    <a:lnTo>
                      <a:pt x="46" y="40"/>
                    </a:lnTo>
                    <a:lnTo>
                      <a:pt x="37" y="34"/>
                    </a:lnTo>
                    <a:lnTo>
                      <a:pt x="40" y="17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19"/>
              <p:cNvSpPr/>
              <p:nvPr/>
            </p:nvSpPr>
            <p:spPr>
              <a:xfrm>
                <a:off x="2616" y="968"/>
                <a:ext cx="92" cy="52"/>
              </a:xfrm>
              <a:custGeom>
                <a:rect b="b" l="l" r="r" t="t"/>
                <a:pathLst>
                  <a:path extrusionOk="0" h="52" w="92">
                    <a:moveTo>
                      <a:pt x="34" y="50"/>
                    </a:moveTo>
                    <a:lnTo>
                      <a:pt x="11" y="49"/>
                    </a:lnTo>
                    <a:lnTo>
                      <a:pt x="23" y="41"/>
                    </a:lnTo>
                    <a:lnTo>
                      <a:pt x="0" y="39"/>
                    </a:lnTo>
                    <a:moveTo>
                      <a:pt x="92" y="39"/>
                    </a:moveTo>
                    <a:lnTo>
                      <a:pt x="68" y="52"/>
                    </a:lnTo>
                    <a:lnTo>
                      <a:pt x="75" y="38"/>
                    </a:lnTo>
                    <a:lnTo>
                      <a:pt x="52" y="50"/>
                    </a:lnTo>
                    <a:moveTo>
                      <a:pt x="46" y="45"/>
                    </a:moveTo>
                    <a:lnTo>
                      <a:pt x="40" y="17"/>
                    </a:lnTo>
                    <a:lnTo>
                      <a:pt x="52" y="28"/>
                    </a:lnTo>
                    <a:lnTo>
                      <a:pt x="46" y="0"/>
                    </a:lnTo>
                  </a:path>
                </a:pathLst>
              </a:custGeom>
              <a:noFill/>
              <a:ln cap="rnd" cmpd="sng" w="9525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7" name="Google Shape;427;p19"/>
          <p:cNvGrpSpPr/>
          <p:nvPr/>
        </p:nvGrpSpPr>
        <p:grpSpPr>
          <a:xfrm>
            <a:off x="3009900" y="4610100"/>
            <a:ext cx="627062" cy="1028700"/>
            <a:chOff x="2487" y="2900"/>
            <a:chExt cx="395" cy="648"/>
          </a:xfrm>
        </p:grpSpPr>
        <p:sp>
          <p:nvSpPr>
            <p:cNvPr id="428" name="Google Shape;428;p19"/>
            <p:cNvSpPr/>
            <p:nvPr/>
          </p:nvSpPr>
          <p:spPr>
            <a:xfrm>
              <a:off x="2487" y="2900"/>
              <a:ext cx="395" cy="421"/>
            </a:xfrm>
            <a:custGeom>
              <a:rect b="b" l="l" r="r" t="t"/>
              <a:pathLst>
                <a:path extrusionOk="0" h="1124" w="972">
                  <a:moveTo>
                    <a:pt x="809" y="1124"/>
                  </a:moveTo>
                  <a:cubicBezTo>
                    <a:pt x="899" y="1124"/>
                    <a:pt x="972" y="1051"/>
                    <a:pt x="972" y="961"/>
                  </a:cubicBezTo>
                  <a:lnTo>
                    <a:pt x="972" y="162"/>
                  </a:lnTo>
                  <a:cubicBezTo>
                    <a:pt x="972" y="72"/>
                    <a:pt x="899" y="0"/>
                    <a:pt x="809" y="0"/>
                  </a:cubicBezTo>
                  <a:lnTo>
                    <a:pt x="163" y="0"/>
                  </a:lnTo>
                  <a:cubicBezTo>
                    <a:pt x="73" y="0"/>
                    <a:pt x="0" y="72"/>
                    <a:pt x="0" y="162"/>
                  </a:cubicBezTo>
                  <a:lnTo>
                    <a:pt x="0" y="961"/>
                  </a:lnTo>
                  <a:cubicBezTo>
                    <a:pt x="0" y="1051"/>
                    <a:pt x="73" y="1124"/>
                    <a:pt x="163" y="1124"/>
                  </a:cubicBezTo>
                  <a:lnTo>
                    <a:pt x="809" y="1124"/>
                  </a:ln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2634" y="2927"/>
              <a:ext cx="86" cy="70"/>
            </a:xfrm>
            <a:custGeom>
              <a:rect b="b" l="l" r="r" t="t"/>
              <a:pathLst>
                <a:path extrusionOk="0" h="188" w="210">
                  <a:moveTo>
                    <a:pt x="210" y="94"/>
                  </a:moveTo>
                  <a:cubicBezTo>
                    <a:pt x="210" y="42"/>
                    <a:pt x="163" y="0"/>
                    <a:pt x="105" y="0"/>
                  </a:cubicBezTo>
                  <a:cubicBezTo>
                    <a:pt x="47" y="0"/>
                    <a:pt x="0" y="42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46"/>
                    <a:pt x="47" y="188"/>
                    <a:pt x="105" y="188"/>
                  </a:cubicBezTo>
                  <a:cubicBezTo>
                    <a:pt x="163" y="188"/>
                    <a:pt x="210" y="146"/>
                    <a:pt x="210" y="94"/>
                  </a:cubicBezTo>
                </a:path>
              </a:pathLst>
            </a:custGeom>
            <a:solidFill>
              <a:srgbClr val="FFFF9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2634" y="2927"/>
              <a:ext cx="86" cy="70"/>
            </a:xfrm>
            <a:custGeom>
              <a:rect b="b" l="l" r="r" t="t"/>
              <a:pathLst>
                <a:path extrusionOk="0" h="70" w="79">
                  <a:moveTo>
                    <a:pt x="79" y="35"/>
                  </a:moveTo>
                  <a:cubicBezTo>
                    <a:pt x="79" y="15"/>
                    <a:pt x="62" y="0"/>
                    <a:pt x="40" y="0"/>
                  </a:cubicBezTo>
                  <a:cubicBezTo>
                    <a:pt x="18" y="0"/>
                    <a:pt x="0" y="1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54"/>
                    <a:pt x="18" y="70"/>
                    <a:pt x="40" y="70"/>
                  </a:cubicBezTo>
                  <a:cubicBezTo>
                    <a:pt x="62" y="70"/>
                    <a:pt x="79" y="54"/>
                    <a:pt x="79" y="35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2571" y="2997"/>
              <a:ext cx="213" cy="283"/>
            </a:xfrm>
            <a:custGeom>
              <a:rect b="b" l="l" r="r" t="t"/>
              <a:pathLst>
                <a:path extrusionOk="0" h="283" w="196">
                  <a:moveTo>
                    <a:pt x="100" y="146"/>
                  </a:moveTo>
                  <a:lnTo>
                    <a:pt x="146" y="283"/>
                  </a:lnTo>
                  <a:lnTo>
                    <a:pt x="182" y="283"/>
                  </a:lnTo>
                  <a:lnTo>
                    <a:pt x="146" y="124"/>
                  </a:lnTo>
                  <a:lnTo>
                    <a:pt x="146" y="31"/>
                  </a:lnTo>
                  <a:lnTo>
                    <a:pt x="173" y="106"/>
                  </a:lnTo>
                  <a:lnTo>
                    <a:pt x="196" y="93"/>
                  </a:lnTo>
                  <a:lnTo>
                    <a:pt x="164" y="0"/>
                  </a:lnTo>
                  <a:lnTo>
                    <a:pt x="100" y="5"/>
                  </a:lnTo>
                  <a:lnTo>
                    <a:pt x="36" y="0"/>
                  </a:lnTo>
                  <a:lnTo>
                    <a:pt x="0" y="97"/>
                  </a:lnTo>
                  <a:lnTo>
                    <a:pt x="27" y="106"/>
                  </a:lnTo>
                  <a:lnTo>
                    <a:pt x="55" y="31"/>
                  </a:lnTo>
                  <a:lnTo>
                    <a:pt x="55" y="124"/>
                  </a:lnTo>
                  <a:lnTo>
                    <a:pt x="18" y="283"/>
                  </a:lnTo>
                  <a:lnTo>
                    <a:pt x="55" y="283"/>
                  </a:lnTo>
                  <a:lnTo>
                    <a:pt x="100" y="146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9"/>
            <p:cNvSpPr/>
            <p:nvPr/>
          </p:nvSpPr>
          <p:spPr>
            <a:xfrm>
              <a:off x="2571" y="2997"/>
              <a:ext cx="213" cy="283"/>
            </a:xfrm>
            <a:custGeom>
              <a:rect b="b" l="l" r="r" t="t"/>
              <a:pathLst>
                <a:path extrusionOk="0" h="283" w="196">
                  <a:moveTo>
                    <a:pt x="100" y="146"/>
                  </a:moveTo>
                  <a:lnTo>
                    <a:pt x="146" y="283"/>
                  </a:lnTo>
                  <a:lnTo>
                    <a:pt x="182" y="283"/>
                  </a:lnTo>
                  <a:lnTo>
                    <a:pt x="146" y="124"/>
                  </a:lnTo>
                  <a:lnTo>
                    <a:pt x="146" y="31"/>
                  </a:lnTo>
                  <a:lnTo>
                    <a:pt x="173" y="106"/>
                  </a:lnTo>
                  <a:lnTo>
                    <a:pt x="196" y="93"/>
                  </a:lnTo>
                  <a:lnTo>
                    <a:pt x="164" y="0"/>
                  </a:lnTo>
                  <a:lnTo>
                    <a:pt x="100" y="5"/>
                  </a:lnTo>
                  <a:lnTo>
                    <a:pt x="36" y="0"/>
                  </a:lnTo>
                  <a:lnTo>
                    <a:pt x="0" y="97"/>
                  </a:lnTo>
                  <a:lnTo>
                    <a:pt x="27" y="106"/>
                  </a:lnTo>
                  <a:lnTo>
                    <a:pt x="55" y="31"/>
                  </a:lnTo>
                  <a:lnTo>
                    <a:pt x="55" y="124"/>
                  </a:lnTo>
                  <a:lnTo>
                    <a:pt x="18" y="283"/>
                  </a:lnTo>
                  <a:lnTo>
                    <a:pt x="55" y="283"/>
                  </a:lnTo>
                  <a:lnTo>
                    <a:pt x="100" y="146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9"/>
            <p:cNvSpPr txBox="1"/>
            <p:nvPr/>
          </p:nvSpPr>
          <p:spPr>
            <a:xfrm>
              <a:off x="2580" y="3337"/>
              <a:ext cx="237" cy="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Arial"/>
                <a:buNone/>
              </a:pPr>
              <a:r>
                <a:rPr b="1" i="0" lang="en-US" sz="12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Wajib</a:t>
              </a:r>
              <a:endParaRPr/>
            </a:p>
          </p:txBody>
        </p:sp>
        <p:sp>
          <p:nvSpPr>
            <p:cNvPr id="434" name="Google Shape;434;p19"/>
            <p:cNvSpPr txBox="1"/>
            <p:nvPr/>
          </p:nvSpPr>
          <p:spPr>
            <a:xfrm>
              <a:off x="2580" y="3433"/>
              <a:ext cx="231" cy="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Arial"/>
                <a:buNone/>
              </a:pPr>
              <a:r>
                <a:rPr b="1" i="0" lang="en-US" sz="12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Pajak</a:t>
              </a:r>
              <a:endParaRPr/>
            </a:p>
          </p:txBody>
        </p:sp>
      </p:grpSp>
      <p:grpSp>
        <p:nvGrpSpPr>
          <p:cNvPr id="435" name="Google Shape;435;p19"/>
          <p:cNvGrpSpPr/>
          <p:nvPr/>
        </p:nvGrpSpPr>
        <p:grpSpPr>
          <a:xfrm>
            <a:off x="5915025" y="608012"/>
            <a:ext cx="1801812" cy="906462"/>
            <a:chOff x="3993" y="384"/>
            <a:chExt cx="1048" cy="571"/>
          </a:xfrm>
        </p:grpSpPr>
        <p:grpSp>
          <p:nvGrpSpPr>
            <p:cNvPr id="436" name="Google Shape;436;p19"/>
            <p:cNvGrpSpPr/>
            <p:nvPr/>
          </p:nvGrpSpPr>
          <p:grpSpPr>
            <a:xfrm>
              <a:off x="4608" y="384"/>
              <a:ext cx="433" cy="152"/>
              <a:chOff x="4812" y="547"/>
              <a:chExt cx="433" cy="152"/>
            </a:xfrm>
          </p:grpSpPr>
          <p:sp>
            <p:nvSpPr>
              <p:cNvPr id="437" name="Google Shape;437;p19"/>
              <p:cNvSpPr txBox="1"/>
              <p:nvPr/>
            </p:nvSpPr>
            <p:spPr>
              <a:xfrm>
                <a:off x="4842" y="547"/>
                <a:ext cx="354" cy="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900"/>
                  <a:buFont typeface="Arial"/>
                  <a:buNone/>
                </a:pPr>
                <a:r>
                  <a:rPr b="1" i="0" lang="en-US" sz="900" u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Konsentrasi</a:t>
                </a:r>
                <a:endParaRPr/>
              </a:p>
            </p:txBody>
          </p:sp>
          <p:sp>
            <p:nvSpPr>
              <p:cNvPr id="438" name="Google Shape;438;p19"/>
              <p:cNvSpPr txBox="1"/>
              <p:nvPr/>
            </p:nvSpPr>
            <p:spPr>
              <a:xfrm>
                <a:off x="4812" y="613"/>
                <a:ext cx="433" cy="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700"/>
                  <a:buFont typeface="Arial"/>
                  <a:buNone/>
                </a:pPr>
                <a:r>
                  <a:rPr b="1" i="0" lang="en-US" sz="700" u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r>
                  <a:rPr b="1" i="0" lang="en-US" sz="900" u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Data Nasional</a:t>
                </a:r>
                <a:endParaRPr/>
              </a:p>
            </p:txBody>
          </p:sp>
        </p:grpSp>
        <p:grpSp>
          <p:nvGrpSpPr>
            <p:cNvPr id="439" name="Google Shape;439;p19"/>
            <p:cNvGrpSpPr/>
            <p:nvPr/>
          </p:nvGrpSpPr>
          <p:grpSpPr>
            <a:xfrm>
              <a:off x="3993" y="427"/>
              <a:ext cx="578" cy="528"/>
              <a:chOff x="3993" y="427"/>
              <a:chExt cx="578" cy="528"/>
            </a:xfrm>
          </p:grpSpPr>
          <p:sp>
            <p:nvSpPr>
              <p:cNvPr id="440" name="Google Shape;440;p19"/>
              <p:cNvSpPr txBox="1"/>
              <p:nvPr/>
            </p:nvSpPr>
            <p:spPr>
              <a:xfrm>
                <a:off x="4076" y="427"/>
                <a:ext cx="495" cy="3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19"/>
              <p:cNvSpPr txBox="1"/>
              <p:nvPr/>
            </p:nvSpPr>
            <p:spPr>
              <a:xfrm>
                <a:off x="4076" y="427"/>
                <a:ext cx="495" cy="377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19"/>
              <p:cNvSpPr txBox="1"/>
              <p:nvPr/>
            </p:nvSpPr>
            <p:spPr>
              <a:xfrm>
                <a:off x="4170" y="829"/>
                <a:ext cx="272" cy="1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100"/>
                  <a:buFont typeface="Arial"/>
                  <a:buNone/>
                </a:pPr>
                <a:r>
                  <a:rPr b="1" i="0" lang="en-US" sz="1100" u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KP.DJP</a:t>
                </a:r>
                <a:endParaRPr/>
              </a:p>
            </p:txBody>
          </p:sp>
          <p:grpSp>
            <p:nvGrpSpPr>
              <p:cNvPr id="443" name="Google Shape;443;p19"/>
              <p:cNvGrpSpPr/>
              <p:nvPr/>
            </p:nvGrpSpPr>
            <p:grpSpPr>
              <a:xfrm>
                <a:off x="3993" y="630"/>
                <a:ext cx="91" cy="325"/>
                <a:chOff x="3993" y="630"/>
                <a:chExt cx="91" cy="325"/>
              </a:xfrm>
            </p:grpSpPr>
            <p:sp>
              <p:nvSpPr>
                <p:cNvPr id="444" name="Google Shape;444;p19"/>
                <p:cNvSpPr/>
                <p:nvPr/>
              </p:nvSpPr>
              <p:spPr>
                <a:xfrm>
                  <a:off x="3993" y="630"/>
                  <a:ext cx="91" cy="51"/>
                </a:xfrm>
                <a:custGeom>
                  <a:rect b="b" l="l" r="r" t="t"/>
                  <a:pathLst>
                    <a:path extrusionOk="0" h="51" w="91">
                      <a:moveTo>
                        <a:pt x="34" y="50"/>
                      </a:moveTo>
                      <a:lnTo>
                        <a:pt x="11" y="48"/>
                      </a:lnTo>
                      <a:lnTo>
                        <a:pt x="23" y="40"/>
                      </a:lnTo>
                      <a:lnTo>
                        <a:pt x="0" y="39"/>
                      </a:lnTo>
                      <a:moveTo>
                        <a:pt x="91" y="39"/>
                      </a:moveTo>
                      <a:lnTo>
                        <a:pt x="68" y="51"/>
                      </a:lnTo>
                      <a:lnTo>
                        <a:pt x="75" y="37"/>
                      </a:lnTo>
                      <a:lnTo>
                        <a:pt x="51" y="50"/>
                      </a:lnTo>
                      <a:moveTo>
                        <a:pt x="45" y="44"/>
                      </a:moveTo>
                      <a:lnTo>
                        <a:pt x="40" y="16"/>
                      </a:lnTo>
                      <a:lnTo>
                        <a:pt x="51" y="28"/>
                      </a:lnTo>
                      <a:lnTo>
                        <a:pt x="45" y="0"/>
                      </a:lnTo>
                    </a:path>
                  </a:pathLst>
                </a:custGeom>
                <a:noFill/>
                <a:ln cap="rnd" cmpd="sng" w="12700">
                  <a:solidFill>
                    <a:srgbClr val="FF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5" name="Google Shape;445;p19"/>
                <p:cNvSpPr/>
                <p:nvPr/>
              </p:nvSpPr>
              <p:spPr>
                <a:xfrm>
                  <a:off x="3993" y="681"/>
                  <a:ext cx="91" cy="274"/>
                </a:xfrm>
                <a:custGeom>
                  <a:rect b="b" l="l" r="r" t="t"/>
                  <a:pathLst>
                    <a:path extrusionOk="0" h="274" w="91">
                      <a:moveTo>
                        <a:pt x="0" y="252"/>
                      </a:moveTo>
                      <a:lnTo>
                        <a:pt x="45" y="274"/>
                      </a:lnTo>
                      <a:lnTo>
                        <a:pt x="91" y="252"/>
                      </a:lnTo>
                      <a:lnTo>
                        <a:pt x="45" y="0"/>
                      </a:lnTo>
                      <a:lnTo>
                        <a:pt x="0" y="252"/>
                      </a:lnTo>
                    </a:path>
                  </a:pathLst>
                </a:custGeom>
                <a:noFill/>
                <a:ln cap="rnd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" name="Google Shape;446;p19"/>
                <p:cNvSpPr/>
                <p:nvPr/>
              </p:nvSpPr>
              <p:spPr>
                <a:xfrm>
                  <a:off x="4030" y="693"/>
                  <a:ext cx="17" cy="28"/>
                </a:xfrm>
                <a:custGeom>
                  <a:rect b="b" l="l" r="r" t="t"/>
                  <a:pathLst>
                    <a:path extrusionOk="0" h="28" w="17">
                      <a:moveTo>
                        <a:pt x="3" y="5"/>
                      </a:moveTo>
                      <a:lnTo>
                        <a:pt x="8" y="0"/>
                      </a:lnTo>
                      <a:lnTo>
                        <a:pt x="14" y="5"/>
                      </a:lnTo>
                      <a:lnTo>
                        <a:pt x="17" y="22"/>
                      </a:lnTo>
                      <a:lnTo>
                        <a:pt x="8" y="28"/>
                      </a:lnTo>
                      <a:lnTo>
                        <a:pt x="0" y="22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7" name="Google Shape;447;p19"/>
                <p:cNvSpPr/>
                <p:nvPr/>
              </p:nvSpPr>
              <p:spPr>
                <a:xfrm>
                  <a:off x="3993" y="681"/>
                  <a:ext cx="91" cy="274"/>
                </a:xfrm>
                <a:custGeom>
                  <a:rect b="b" l="l" r="r" t="t"/>
                  <a:pathLst>
                    <a:path extrusionOk="0" h="274" w="91">
                      <a:moveTo>
                        <a:pt x="0" y="252"/>
                      </a:moveTo>
                      <a:lnTo>
                        <a:pt x="45" y="229"/>
                      </a:lnTo>
                      <a:lnTo>
                        <a:pt x="91" y="252"/>
                      </a:lnTo>
                      <a:moveTo>
                        <a:pt x="45" y="0"/>
                      </a:moveTo>
                      <a:lnTo>
                        <a:pt x="45" y="274"/>
                      </a:lnTo>
                      <a:lnTo>
                        <a:pt x="0" y="252"/>
                      </a:lnTo>
                      <a:lnTo>
                        <a:pt x="45" y="0"/>
                      </a:lnTo>
                      <a:lnTo>
                        <a:pt x="91" y="252"/>
                      </a:lnTo>
                      <a:lnTo>
                        <a:pt x="45" y="274"/>
                      </a:lnTo>
                      <a:moveTo>
                        <a:pt x="34" y="63"/>
                      </a:moveTo>
                      <a:lnTo>
                        <a:pt x="45" y="69"/>
                      </a:lnTo>
                      <a:lnTo>
                        <a:pt x="57" y="63"/>
                      </a:lnTo>
                      <a:moveTo>
                        <a:pt x="30" y="84"/>
                      </a:moveTo>
                      <a:lnTo>
                        <a:pt x="45" y="91"/>
                      </a:lnTo>
                      <a:lnTo>
                        <a:pt x="61" y="84"/>
                      </a:lnTo>
                      <a:moveTo>
                        <a:pt x="26" y="105"/>
                      </a:moveTo>
                      <a:lnTo>
                        <a:pt x="45" y="114"/>
                      </a:lnTo>
                      <a:lnTo>
                        <a:pt x="64" y="105"/>
                      </a:lnTo>
                      <a:moveTo>
                        <a:pt x="23" y="126"/>
                      </a:moveTo>
                      <a:lnTo>
                        <a:pt x="45" y="137"/>
                      </a:lnTo>
                      <a:lnTo>
                        <a:pt x="68" y="126"/>
                      </a:lnTo>
                      <a:moveTo>
                        <a:pt x="19" y="147"/>
                      </a:moveTo>
                      <a:lnTo>
                        <a:pt x="45" y="160"/>
                      </a:lnTo>
                      <a:lnTo>
                        <a:pt x="72" y="147"/>
                      </a:lnTo>
                      <a:moveTo>
                        <a:pt x="15" y="168"/>
                      </a:moveTo>
                      <a:lnTo>
                        <a:pt x="45" y="183"/>
                      </a:lnTo>
                      <a:lnTo>
                        <a:pt x="75" y="167"/>
                      </a:lnTo>
                      <a:moveTo>
                        <a:pt x="11" y="189"/>
                      </a:moveTo>
                      <a:lnTo>
                        <a:pt x="45" y="206"/>
                      </a:lnTo>
                      <a:lnTo>
                        <a:pt x="80" y="189"/>
                      </a:lnTo>
                      <a:moveTo>
                        <a:pt x="7" y="210"/>
                      </a:moveTo>
                      <a:lnTo>
                        <a:pt x="45" y="229"/>
                      </a:lnTo>
                      <a:lnTo>
                        <a:pt x="84" y="210"/>
                      </a:lnTo>
                      <a:moveTo>
                        <a:pt x="3" y="231"/>
                      </a:moveTo>
                      <a:lnTo>
                        <a:pt x="45" y="252"/>
                      </a:lnTo>
                      <a:lnTo>
                        <a:pt x="87" y="230"/>
                      </a:lnTo>
                      <a:moveTo>
                        <a:pt x="40" y="17"/>
                      </a:moveTo>
                      <a:lnTo>
                        <a:pt x="45" y="12"/>
                      </a:lnTo>
                      <a:lnTo>
                        <a:pt x="51" y="17"/>
                      </a:lnTo>
                      <a:lnTo>
                        <a:pt x="54" y="34"/>
                      </a:lnTo>
                      <a:lnTo>
                        <a:pt x="45" y="40"/>
                      </a:lnTo>
                      <a:lnTo>
                        <a:pt x="37" y="34"/>
                      </a:lnTo>
                      <a:lnTo>
                        <a:pt x="40" y="17"/>
                      </a:lnTo>
                    </a:path>
                  </a:pathLst>
                </a:custGeom>
                <a:noFill/>
                <a:ln cap="rnd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8" name="Google Shape;448;p19"/>
                <p:cNvSpPr/>
                <p:nvPr/>
              </p:nvSpPr>
              <p:spPr>
                <a:xfrm>
                  <a:off x="3993" y="630"/>
                  <a:ext cx="91" cy="51"/>
                </a:xfrm>
                <a:custGeom>
                  <a:rect b="b" l="l" r="r" t="t"/>
                  <a:pathLst>
                    <a:path extrusionOk="0" h="51" w="91">
                      <a:moveTo>
                        <a:pt x="34" y="50"/>
                      </a:moveTo>
                      <a:lnTo>
                        <a:pt x="11" y="48"/>
                      </a:lnTo>
                      <a:lnTo>
                        <a:pt x="23" y="40"/>
                      </a:lnTo>
                      <a:lnTo>
                        <a:pt x="0" y="39"/>
                      </a:lnTo>
                      <a:moveTo>
                        <a:pt x="91" y="39"/>
                      </a:moveTo>
                      <a:lnTo>
                        <a:pt x="68" y="51"/>
                      </a:lnTo>
                      <a:lnTo>
                        <a:pt x="75" y="37"/>
                      </a:lnTo>
                      <a:lnTo>
                        <a:pt x="51" y="50"/>
                      </a:lnTo>
                      <a:moveTo>
                        <a:pt x="45" y="44"/>
                      </a:moveTo>
                      <a:lnTo>
                        <a:pt x="40" y="16"/>
                      </a:lnTo>
                      <a:lnTo>
                        <a:pt x="51" y="28"/>
                      </a:lnTo>
                      <a:lnTo>
                        <a:pt x="45" y="0"/>
                      </a:lnTo>
                    </a:path>
                  </a:pathLst>
                </a:custGeom>
                <a:noFill/>
                <a:ln cap="rnd" cmpd="sng" w="9525">
                  <a:solidFill>
                    <a:srgbClr val="FFFF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49" name="Google Shape;449;p19"/>
              <p:cNvSpPr/>
              <p:nvPr/>
            </p:nvSpPr>
            <p:spPr>
              <a:xfrm>
                <a:off x="4114" y="478"/>
                <a:ext cx="316" cy="103"/>
              </a:xfrm>
              <a:custGeom>
                <a:rect b="b" l="l" r="r" t="t"/>
                <a:pathLst>
                  <a:path extrusionOk="0" h="103" w="316">
                    <a:moveTo>
                      <a:pt x="316" y="103"/>
                    </a:moveTo>
                    <a:lnTo>
                      <a:pt x="158" y="0"/>
                    </a:lnTo>
                    <a:lnTo>
                      <a:pt x="0" y="103"/>
                    </a:lnTo>
                    <a:lnTo>
                      <a:pt x="316" y="103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19"/>
              <p:cNvSpPr/>
              <p:nvPr/>
            </p:nvSpPr>
            <p:spPr>
              <a:xfrm>
                <a:off x="4114" y="478"/>
                <a:ext cx="316" cy="103"/>
              </a:xfrm>
              <a:custGeom>
                <a:rect b="b" l="l" r="r" t="t"/>
                <a:pathLst>
                  <a:path extrusionOk="0" h="103" w="316">
                    <a:moveTo>
                      <a:pt x="316" y="103"/>
                    </a:moveTo>
                    <a:lnTo>
                      <a:pt x="158" y="0"/>
                    </a:lnTo>
                    <a:lnTo>
                      <a:pt x="0" y="103"/>
                    </a:lnTo>
                    <a:lnTo>
                      <a:pt x="316" y="103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19"/>
              <p:cNvSpPr txBox="1"/>
              <p:nvPr/>
            </p:nvSpPr>
            <p:spPr>
              <a:xfrm>
                <a:off x="4167" y="581"/>
                <a:ext cx="216" cy="103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19"/>
              <p:cNvSpPr txBox="1"/>
              <p:nvPr/>
            </p:nvSpPr>
            <p:spPr>
              <a:xfrm>
                <a:off x="4167" y="581"/>
                <a:ext cx="216" cy="103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19"/>
              <p:cNvSpPr/>
              <p:nvPr/>
            </p:nvSpPr>
            <p:spPr>
              <a:xfrm>
                <a:off x="4394" y="573"/>
                <a:ext cx="117" cy="117"/>
              </a:xfrm>
              <a:custGeom>
                <a:rect b="b" l="l" r="r" t="t"/>
                <a:pathLst>
                  <a:path extrusionOk="0" h="312" w="312">
                    <a:moveTo>
                      <a:pt x="0" y="39"/>
                    </a:moveTo>
                    <a:lnTo>
                      <a:pt x="0" y="273"/>
                    </a:lnTo>
                    <a:cubicBezTo>
                      <a:pt x="0" y="294"/>
                      <a:pt x="70" y="312"/>
                      <a:pt x="156" y="312"/>
                    </a:cubicBezTo>
                    <a:cubicBezTo>
                      <a:pt x="242" y="312"/>
                      <a:pt x="312" y="294"/>
                      <a:pt x="312" y="273"/>
                    </a:cubicBezTo>
                    <a:cubicBezTo>
                      <a:pt x="312" y="273"/>
                      <a:pt x="312" y="273"/>
                      <a:pt x="312" y="273"/>
                    </a:cubicBezTo>
                    <a:lnTo>
                      <a:pt x="312" y="39"/>
                    </a:lnTo>
                    <a:cubicBezTo>
                      <a:pt x="312" y="18"/>
                      <a:pt x="242" y="0"/>
                      <a:pt x="156" y="0"/>
                    </a:cubicBezTo>
                    <a:cubicBezTo>
                      <a:pt x="70" y="0"/>
                      <a:pt x="0" y="18"/>
                      <a:pt x="0" y="39"/>
                    </a:cubicBezTo>
                    <a:close/>
                  </a:path>
                </a:pathLst>
              </a:custGeom>
              <a:solidFill>
                <a:srgbClr val="FFFF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19"/>
              <p:cNvSpPr/>
              <p:nvPr/>
            </p:nvSpPr>
            <p:spPr>
              <a:xfrm>
                <a:off x="4394" y="573"/>
                <a:ext cx="117" cy="117"/>
              </a:xfrm>
              <a:custGeom>
                <a:rect b="b" l="l" r="r" t="t"/>
                <a:pathLst>
                  <a:path extrusionOk="0" h="312" w="312">
                    <a:moveTo>
                      <a:pt x="0" y="39"/>
                    </a:moveTo>
                    <a:lnTo>
                      <a:pt x="0" y="273"/>
                    </a:lnTo>
                    <a:cubicBezTo>
                      <a:pt x="0" y="294"/>
                      <a:pt x="70" y="312"/>
                      <a:pt x="156" y="312"/>
                    </a:cubicBezTo>
                    <a:cubicBezTo>
                      <a:pt x="242" y="312"/>
                      <a:pt x="312" y="294"/>
                      <a:pt x="312" y="273"/>
                    </a:cubicBezTo>
                    <a:cubicBezTo>
                      <a:pt x="312" y="273"/>
                      <a:pt x="312" y="273"/>
                      <a:pt x="312" y="273"/>
                    </a:cubicBezTo>
                    <a:lnTo>
                      <a:pt x="312" y="39"/>
                    </a:lnTo>
                    <a:cubicBezTo>
                      <a:pt x="312" y="18"/>
                      <a:pt x="242" y="0"/>
                      <a:pt x="156" y="0"/>
                    </a:cubicBezTo>
                    <a:cubicBezTo>
                      <a:pt x="70" y="0"/>
                      <a:pt x="0" y="18"/>
                      <a:pt x="0" y="39"/>
                    </a:cubicBezTo>
                    <a:moveTo>
                      <a:pt x="0" y="39"/>
                    </a:moveTo>
                    <a:cubicBezTo>
                      <a:pt x="0" y="61"/>
                      <a:pt x="70" y="78"/>
                      <a:pt x="156" y="78"/>
                    </a:cubicBezTo>
                    <a:cubicBezTo>
                      <a:pt x="242" y="78"/>
                      <a:pt x="312" y="61"/>
                      <a:pt x="312" y="39"/>
                    </a:cubicBezTo>
                    <a:cubicBezTo>
                      <a:pt x="312" y="39"/>
                      <a:pt x="312" y="39"/>
                      <a:pt x="312" y="39"/>
                    </a:cubicBez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19"/>
              <p:cNvSpPr/>
              <p:nvPr/>
            </p:nvSpPr>
            <p:spPr>
              <a:xfrm>
                <a:off x="4287" y="608"/>
                <a:ext cx="117" cy="117"/>
              </a:xfrm>
              <a:custGeom>
                <a:rect b="b" l="l" r="r" t="t"/>
                <a:pathLst>
                  <a:path extrusionOk="0" h="312" w="311">
                    <a:moveTo>
                      <a:pt x="0" y="39"/>
                    </a:moveTo>
                    <a:lnTo>
                      <a:pt x="0" y="273"/>
                    </a:lnTo>
                    <a:cubicBezTo>
                      <a:pt x="0" y="294"/>
                      <a:pt x="69" y="312"/>
                      <a:pt x="155" y="312"/>
                    </a:cubicBezTo>
                    <a:cubicBezTo>
                      <a:pt x="241" y="312"/>
                      <a:pt x="311" y="294"/>
                      <a:pt x="311" y="273"/>
                    </a:cubicBezTo>
                    <a:cubicBezTo>
                      <a:pt x="311" y="273"/>
                      <a:pt x="311" y="273"/>
                      <a:pt x="311" y="273"/>
                    </a:cubicBezTo>
                    <a:lnTo>
                      <a:pt x="311" y="39"/>
                    </a:lnTo>
                    <a:cubicBezTo>
                      <a:pt x="311" y="17"/>
                      <a:pt x="241" y="0"/>
                      <a:pt x="155" y="0"/>
                    </a:cubicBezTo>
                    <a:cubicBezTo>
                      <a:pt x="69" y="0"/>
                      <a:pt x="0" y="17"/>
                      <a:pt x="0" y="39"/>
                    </a:cubicBezTo>
                    <a:close/>
                  </a:path>
                </a:pathLst>
              </a:custGeom>
              <a:solidFill>
                <a:srgbClr val="00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19"/>
              <p:cNvSpPr/>
              <p:nvPr/>
            </p:nvSpPr>
            <p:spPr>
              <a:xfrm>
                <a:off x="4287" y="608"/>
                <a:ext cx="117" cy="117"/>
              </a:xfrm>
              <a:custGeom>
                <a:rect b="b" l="l" r="r" t="t"/>
                <a:pathLst>
                  <a:path extrusionOk="0" h="312" w="311">
                    <a:moveTo>
                      <a:pt x="0" y="39"/>
                    </a:moveTo>
                    <a:lnTo>
                      <a:pt x="0" y="273"/>
                    </a:lnTo>
                    <a:cubicBezTo>
                      <a:pt x="0" y="294"/>
                      <a:pt x="69" y="312"/>
                      <a:pt x="155" y="312"/>
                    </a:cubicBezTo>
                    <a:cubicBezTo>
                      <a:pt x="241" y="312"/>
                      <a:pt x="311" y="294"/>
                      <a:pt x="311" y="273"/>
                    </a:cubicBezTo>
                    <a:cubicBezTo>
                      <a:pt x="311" y="273"/>
                      <a:pt x="311" y="273"/>
                      <a:pt x="311" y="273"/>
                    </a:cubicBezTo>
                    <a:lnTo>
                      <a:pt x="311" y="39"/>
                    </a:lnTo>
                    <a:cubicBezTo>
                      <a:pt x="311" y="17"/>
                      <a:pt x="241" y="0"/>
                      <a:pt x="155" y="0"/>
                    </a:cubicBezTo>
                    <a:cubicBezTo>
                      <a:pt x="69" y="0"/>
                      <a:pt x="0" y="17"/>
                      <a:pt x="0" y="39"/>
                    </a:cubicBezTo>
                    <a:moveTo>
                      <a:pt x="0" y="39"/>
                    </a:moveTo>
                    <a:cubicBezTo>
                      <a:pt x="0" y="60"/>
                      <a:pt x="69" y="78"/>
                      <a:pt x="155" y="78"/>
                    </a:cubicBezTo>
                    <a:cubicBezTo>
                      <a:pt x="241" y="78"/>
                      <a:pt x="311" y="60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19"/>
              <p:cNvSpPr/>
              <p:nvPr/>
            </p:nvSpPr>
            <p:spPr>
              <a:xfrm>
                <a:off x="4363" y="644"/>
                <a:ext cx="117" cy="116"/>
              </a:xfrm>
              <a:custGeom>
                <a:rect b="b" l="l" r="r" t="t"/>
                <a:pathLst>
                  <a:path extrusionOk="0" h="311" w="311">
                    <a:moveTo>
                      <a:pt x="0" y="39"/>
                    </a:moveTo>
                    <a:lnTo>
                      <a:pt x="0" y="272"/>
                    </a:lnTo>
                    <a:cubicBezTo>
                      <a:pt x="0" y="294"/>
                      <a:pt x="70" y="311"/>
                      <a:pt x="156" y="311"/>
                    </a:cubicBezTo>
                    <a:cubicBezTo>
                      <a:pt x="242" y="311"/>
                      <a:pt x="311" y="294"/>
                      <a:pt x="311" y="272"/>
                    </a:cubicBezTo>
                    <a:cubicBezTo>
                      <a:pt x="311" y="272"/>
                      <a:pt x="311" y="272"/>
                      <a:pt x="311" y="272"/>
                    </a:cubicBezTo>
                    <a:lnTo>
                      <a:pt x="311" y="39"/>
                    </a:lnTo>
                    <a:cubicBezTo>
                      <a:pt x="311" y="17"/>
                      <a:pt x="242" y="0"/>
                      <a:pt x="156" y="0"/>
                    </a:cubicBezTo>
                    <a:cubicBezTo>
                      <a:pt x="70" y="0"/>
                      <a:pt x="0" y="17"/>
                      <a:pt x="0" y="39"/>
                    </a:cubicBezTo>
                    <a:close/>
                  </a:path>
                </a:pathLst>
              </a:custGeom>
              <a:solidFill>
                <a:srgbClr val="FF99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19"/>
              <p:cNvSpPr/>
              <p:nvPr/>
            </p:nvSpPr>
            <p:spPr>
              <a:xfrm>
                <a:off x="4363" y="644"/>
                <a:ext cx="117" cy="116"/>
              </a:xfrm>
              <a:custGeom>
                <a:rect b="b" l="l" r="r" t="t"/>
                <a:pathLst>
                  <a:path extrusionOk="0" h="311" w="311">
                    <a:moveTo>
                      <a:pt x="0" y="39"/>
                    </a:moveTo>
                    <a:lnTo>
                      <a:pt x="0" y="272"/>
                    </a:lnTo>
                    <a:cubicBezTo>
                      <a:pt x="0" y="294"/>
                      <a:pt x="70" y="311"/>
                      <a:pt x="156" y="311"/>
                    </a:cubicBezTo>
                    <a:cubicBezTo>
                      <a:pt x="242" y="311"/>
                      <a:pt x="311" y="294"/>
                      <a:pt x="311" y="272"/>
                    </a:cubicBezTo>
                    <a:cubicBezTo>
                      <a:pt x="311" y="272"/>
                      <a:pt x="311" y="272"/>
                      <a:pt x="311" y="272"/>
                    </a:cubicBezTo>
                    <a:lnTo>
                      <a:pt x="311" y="39"/>
                    </a:lnTo>
                    <a:cubicBezTo>
                      <a:pt x="311" y="17"/>
                      <a:pt x="242" y="0"/>
                      <a:pt x="156" y="0"/>
                    </a:cubicBezTo>
                    <a:cubicBezTo>
                      <a:pt x="70" y="0"/>
                      <a:pt x="0" y="17"/>
                      <a:pt x="0" y="39"/>
                    </a:cubicBezTo>
                    <a:moveTo>
                      <a:pt x="0" y="39"/>
                    </a:moveTo>
                    <a:cubicBezTo>
                      <a:pt x="0" y="60"/>
                      <a:pt x="70" y="78"/>
                      <a:pt x="156" y="78"/>
                    </a:cubicBezTo>
                    <a:cubicBezTo>
                      <a:pt x="242" y="78"/>
                      <a:pt x="311" y="60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9" name="Google Shape;459;p19"/>
          <p:cNvGrpSpPr/>
          <p:nvPr/>
        </p:nvGrpSpPr>
        <p:grpSpPr>
          <a:xfrm>
            <a:off x="4962525" y="4322762"/>
            <a:ext cx="1312862" cy="365125"/>
            <a:chOff x="3888" y="2928"/>
            <a:chExt cx="827" cy="230"/>
          </a:xfrm>
        </p:grpSpPr>
        <p:sp>
          <p:nvSpPr>
            <p:cNvPr id="460" name="Google Shape;460;p19"/>
            <p:cNvSpPr txBox="1"/>
            <p:nvPr/>
          </p:nvSpPr>
          <p:spPr>
            <a:xfrm>
              <a:off x="4128" y="2928"/>
              <a:ext cx="587" cy="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Arial"/>
                <a:buNone/>
              </a:pPr>
              <a:r>
                <a:rPr b="1" i="0" lang="en-US" sz="12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Form Aplikasi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Arial"/>
                <a:buNone/>
              </a:pPr>
              <a:r>
                <a:rPr b="1" i="0" lang="en-US" sz="12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pendaftaran</a:t>
              </a:r>
              <a:endParaRPr/>
            </a:p>
          </p:txBody>
        </p:sp>
        <p:grpSp>
          <p:nvGrpSpPr>
            <p:cNvPr id="461" name="Google Shape;461;p19"/>
            <p:cNvGrpSpPr/>
            <p:nvPr/>
          </p:nvGrpSpPr>
          <p:grpSpPr>
            <a:xfrm>
              <a:off x="3888" y="2928"/>
              <a:ext cx="240" cy="187"/>
              <a:chOff x="2502" y="3648"/>
              <a:chExt cx="240" cy="187"/>
            </a:xfrm>
          </p:grpSpPr>
          <p:sp>
            <p:nvSpPr>
              <p:cNvPr id="462" name="Google Shape;462;p19"/>
              <p:cNvSpPr/>
              <p:nvPr/>
            </p:nvSpPr>
            <p:spPr>
              <a:xfrm>
                <a:off x="2544" y="3648"/>
                <a:ext cx="139" cy="187"/>
              </a:xfrm>
              <a:custGeom>
                <a:rect b="b" l="l" r="r" t="t"/>
                <a:pathLst>
                  <a:path extrusionOk="0" h="187" w="139">
                    <a:moveTo>
                      <a:pt x="104" y="0"/>
                    </a:moveTo>
                    <a:lnTo>
                      <a:pt x="104" y="35"/>
                    </a:lnTo>
                    <a:lnTo>
                      <a:pt x="139" y="35"/>
                    </a:lnTo>
                    <a:lnTo>
                      <a:pt x="104" y="0"/>
                    </a:lnTo>
                    <a:close/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19"/>
              <p:cNvSpPr/>
              <p:nvPr/>
            </p:nvSpPr>
            <p:spPr>
              <a:xfrm>
                <a:off x="2648" y="3648"/>
                <a:ext cx="35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19"/>
              <p:cNvSpPr/>
              <p:nvPr/>
            </p:nvSpPr>
            <p:spPr>
              <a:xfrm>
                <a:off x="2544" y="3648"/>
                <a:ext cx="139" cy="187"/>
              </a:xfrm>
              <a:custGeom>
                <a:rect b="b" l="l" r="r" t="t"/>
                <a:pathLst>
                  <a:path extrusionOk="0" h="187" w="139"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19"/>
              <p:cNvSpPr txBox="1"/>
              <p:nvPr/>
            </p:nvSpPr>
            <p:spPr>
              <a:xfrm>
                <a:off x="2502" y="3678"/>
                <a:ext cx="240" cy="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66" name="Google Shape;466;p19"/>
          <p:cNvSpPr txBox="1"/>
          <p:nvPr/>
        </p:nvSpPr>
        <p:spPr>
          <a:xfrm>
            <a:off x="3848100" y="3162300"/>
            <a:ext cx="1200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e-registration</a:t>
            </a:r>
            <a:endParaRPr/>
          </a:p>
        </p:txBody>
      </p:sp>
      <p:sp>
        <p:nvSpPr>
          <p:cNvPr id="467" name="Google Shape;467;p19"/>
          <p:cNvSpPr txBox="1"/>
          <p:nvPr/>
        </p:nvSpPr>
        <p:spPr>
          <a:xfrm>
            <a:off x="2095500" y="2970212"/>
            <a:ext cx="1200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e-registration</a:t>
            </a:r>
            <a:endParaRPr/>
          </a:p>
        </p:txBody>
      </p:sp>
      <p:grpSp>
        <p:nvGrpSpPr>
          <p:cNvPr id="468" name="Google Shape;468;p19"/>
          <p:cNvGrpSpPr/>
          <p:nvPr/>
        </p:nvGrpSpPr>
        <p:grpSpPr>
          <a:xfrm>
            <a:off x="3467100" y="4235450"/>
            <a:ext cx="990600" cy="639762"/>
            <a:chOff x="2888" y="2592"/>
            <a:chExt cx="624" cy="403"/>
          </a:xfrm>
        </p:grpSpPr>
        <p:grpSp>
          <p:nvGrpSpPr>
            <p:cNvPr id="469" name="Google Shape;469;p19"/>
            <p:cNvGrpSpPr/>
            <p:nvPr/>
          </p:nvGrpSpPr>
          <p:grpSpPr>
            <a:xfrm>
              <a:off x="2960" y="2592"/>
              <a:ext cx="319" cy="265"/>
              <a:chOff x="2834" y="2091"/>
              <a:chExt cx="319" cy="265"/>
            </a:xfrm>
          </p:grpSpPr>
          <p:sp>
            <p:nvSpPr>
              <p:cNvPr id="470" name="Google Shape;470;p19"/>
              <p:cNvSpPr/>
              <p:nvPr/>
            </p:nvSpPr>
            <p:spPr>
              <a:xfrm>
                <a:off x="3109" y="2246"/>
                <a:ext cx="44" cy="14"/>
              </a:xfrm>
              <a:custGeom>
                <a:rect b="b" l="l" r="r" t="t"/>
                <a:pathLst>
                  <a:path extrusionOk="0" h="14" w="41">
                    <a:moveTo>
                      <a:pt x="25" y="14"/>
                    </a:moveTo>
                    <a:lnTo>
                      <a:pt x="41" y="0"/>
                    </a:lnTo>
                    <a:lnTo>
                      <a:pt x="0" y="0"/>
                    </a:lnTo>
                    <a:lnTo>
                      <a:pt x="25" y="14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19"/>
              <p:cNvSpPr/>
              <p:nvPr/>
            </p:nvSpPr>
            <p:spPr>
              <a:xfrm>
                <a:off x="2834" y="2247"/>
                <a:ext cx="71" cy="28"/>
              </a:xfrm>
              <a:custGeom>
                <a:rect b="b" l="l" r="r" t="t"/>
                <a:pathLst>
                  <a:path extrusionOk="0" h="28" w="65">
                    <a:moveTo>
                      <a:pt x="65" y="28"/>
                    </a:moveTo>
                    <a:lnTo>
                      <a:pt x="31" y="0"/>
                    </a:lnTo>
                    <a:lnTo>
                      <a:pt x="0" y="28"/>
                    </a:lnTo>
                    <a:lnTo>
                      <a:pt x="65" y="28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19"/>
              <p:cNvSpPr/>
              <p:nvPr/>
            </p:nvSpPr>
            <p:spPr>
              <a:xfrm>
                <a:off x="2870" y="2246"/>
                <a:ext cx="270" cy="29"/>
              </a:xfrm>
              <a:custGeom>
                <a:rect b="b" l="l" r="r" t="t"/>
                <a:pathLst>
                  <a:path extrusionOk="0" h="29" w="249">
                    <a:moveTo>
                      <a:pt x="249" y="10"/>
                    </a:moveTo>
                    <a:lnTo>
                      <a:pt x="224" y="0"/>
                    </a:lnTo>
                    <a:lnTo>
                      <a:pt x="32" y="0"/>
                    </a:lnTo>
                    <a:lnTo>
                      <a:pt x="0" y="14"/>
                    </a:lnTo>
                    <a:lnTo>
                      <a:pt x="32" y="29"/>
                    </a:lnTo>
                    <a:lnTo>
                      <a:pt x="228" y="29"/>
                    </a:lnTo>
                    <a:lnTo>
                      <a:pt x="249" y="10"/>
                    </a:ln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19"/>
              <p:cNvSpPr/>
              <p:nvPr/>
            </p:nvSpPr>
            <p:spPr>
              <a:xfrm>
                <a:off x="2912" y="2263"/>
                <a:ext cx="163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74" name="Google Shape;474;p19"/>
              <p:cNvSpPr/>
              <p:nvPr/>
            </p:nvSpPr>
            <p:spPr>
              <a:xfrm>
                <a:off x="3117" y="2246"/>
                <a:ext cx="36" cy="110"/>
              </a:xfrm>
              <a:custGeom>
                <a:rect b="b" l="l" r="r" t="t"/>
                <a:pathLst>
                  <a:path extrusionOk="0" h="110" w="33">
                    <a:moveTo>
                      <a:pt x="0" y="29"/>
                    </a:moveTo>
                    <a:lnTo>
                      <a:pt x="33" y="0"/>
                    </a:lnTo>
                    <a:lnTo>
                      <a:pt x="33" y="81"/>
                    </a:lnTo>
                    <a:lnTo>
                      <a:pt x="0" y="11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19"/>
              <p:cNvSpPr txBox="1"/>
              <p:nvPr/>
            </p:nvSpPr>
            <p:spPr>
              <a:xfrm>
                <a:off x="2834" y="2275"/>
                <a:ext cx="283" cy="64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19"/>
              <p:cNvSpPr/>
              <p:nvPr/>
            </p:nvSpPr>
            <p:spPr>
              <a:xfrm>
                <a:off x="2834" y="2275"/>
                <a:ext cx="283" cy="64"/>
              </a:xfrm>
              <a:custGeom>
                <a:rect b="b" l="l" r="r" t="t"/>
                <a:pathLst>
                  <a:path extrusionOk="0" h="171" w="696">
                    <a:moveTo>
                      <a:pt x="0" y="171"/>
                    </a:moveTo>
                    <a:lnTo>
                      <a:pt x="696" y="171"/>
                    </a:lnTo>
                    <a:lnTo>
                      <a:pt x="696" y="0"/>
                    </a:lnTo>
                    <a:lnTo>
                      <a:pt x="0" y="0"/>
                    </a:lnTo>
                    <a:lnTo>
                      <a:pt x="0" y="171"/>
                    </a:lnTo>
                    <a:moveTo>
                      <a:pt x="228" y="0"/>
                    </a:moveTo>
                    <a:cubicBezTo>
                      <a:pt x="214" y="56"/>
                      <a:pt x="214" y="115"/>
                      <a:pt x="228" y="171"/>
                    </a:cubicBez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19"/>
              <p:cNvSpPr txBox="1"/>
              <p:nvPr/>
            </p:nvSpPr>
            <p:spPr>
              <a:xfrm>
                <a:off x="2834" y="2339"/>
                <a:ext cx="283" cy="17"/>
              </a:xfrm>
              <a:prstGeom prst="rect">
                <a:avLst/>
              </a:prstGeom>
              <a:solidFill>
                <a:srgbClr val="9A9A9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19"/>
              <p:cNvSpPr txBox="1"/>
              <p:nvPr/>
            </p:nvSpPr>
            <p:spPr>
              <a:xfrm>
                <a:off x="2834" y="2339"/>
                <a:ext cx="283" cy="17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19"/>
              <p:cNvSpPr txBox="1"/>
              <p:nvPr/>
            </p:nvSpPr>
            <p:spPr>
              <a:xfrm>
                <a:off x="3052" y="2295"/>
                <a:ext cx="11" cy="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19"/>
              <p:cNvSpPr/>
              <p:nvPr/>
            </p:nvSpPr>
            <p:spPr>
              <a:xfrm>
                <a:off x="2936" y="2289"/>
                <a:ext cx="47" cy="5"/>
              </a:xfrm>
              <a:custGeom>
                <a:rect b="b" l="l" r="r" t="t"/>
                <a:pathLst>
                  <a:path extrusionOk="0" h="5" w="43">
                    <a:moveTo>
                      <a:pt x="0" y="5"/>
                    </a:moveTo>
                    <a:lnTo>
                      <a:pt x="12" y="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  <a:moveTo>
                      <a:pt x="18" y="5"/>
                    </a:moveTo>
                    <a:lnTo>
                      <a:pt x="24" y="5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5"/>
                    </a:lnTo>
                    <a:close/>
                    <a:moveTo>
                      <a:pt x="31" y="5"/>
                    </a:moveTo>
                    <a:lnTo>
                      <a:pt x="43" y="5"/>
                    </a:lnTo>
                    <a:lnTo>
                      <a:pt x="43" y="0"/>
                    </a:lnTo>
                    <a:lnTo>
                      <a:pt x="31" y="0"/>
                    </a:lnTo>
                    <a:lnTo>
                      <a:pt x="31" y="5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19"/>
              <p:cNvSpPr txBox="1"/>
              <p:nvPr/>
            </p:nvSpPr>
            <p:spPr>
              <a:xfrm>
                <a:off x="2936" y="2289"/>
                <a:ext cx="13" cy="5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19"/>
              <p:cNvSpPr txBox="1"/>
              <p:nvPr/>
            </p:nvSpPr>
            <p:spPr>
              <a:xfrm>
                <a:off x="2956" y="2289"/>
                <a:ext cx="6" cy="5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19"/>
              <p:cNvSpPr txBox="1"/>
              <p:nvPr/>
            </p:nvSpPr>
            <p:spPr>
              <a:xfrm>
                <a:off x="2970" y="2289"/>
                <a:ext cx="13" cy="5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19"/>
              <p:cNvSpPr/>
              <p:nvPr/>
            </p:nvSpPr>
            <p:spPr>
              <a:xfrm>
                <a:off x="2843" y="2282"/>
                <a:ext cx="205" cy="24"/>
              </a:xfrm>
              <a:custGeom>
                <a:rect b="b" l="l" r="r" t="t"/>
                <a:pathLst>
                  <a:path extrusionOk="0" h="24" w="189">
                    <a:moveTo>
                      <a:pt x="0" y="24"/>
                    </a:moveTo>
                    <a:lnTo>
                      <a:pt x="25" y="2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  <a:moveTo>
                      <a:pt x="167" y="18"/>
                    </a:moveTo>
                    <a:lnTo>
                      <a:pt x="189" y="18"/>
                    </a:lnTo>
                    <a:lnTo>
                      <a:pt x="189" y="6"/>
                    </a:lnTo>
                    <a:lnTo>
                      <a:pt x="167" y="6"/>
                    </a:lnTo>
                    <a:lnTo>
                      <a:pt x="167" y="18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19"/>
              <p:cNvSpPr/>
              <p:nvPr/>
            </p:nvSpPr>
            <p:spPr>
              <a:xfrm>
                <a:off x="2837" y="2278"/>
                <a:ext cx="278" cy="73"/>
              </a:xfrm>
              <a:custGeom>
                <a:rect b="b" l="l" r="r" t="t"/>
                <a:pathLst>
                  <a:path extrusionOk="0" h="195" w="686">
                    <a:moveTo>
                      <a:pt x="237" y="155"/>
                    </a:moveTo>
                    <a:lnTo>
                      <a:pt x="683" y="155"/>
                    </a:lnTo>
                    <a:lnTo>
                      <a:pt x="683" y="0"/>
                    </a:lnTo>
                    <a:lnTo>
                      <a:pt x="237" y="0"/>
                    </a:lnTo>
                    <a:cubicBezTo>
                      <a:pt x="222" y="50"/>
                      <a:pt x="222" y="104"/>
                      <a:pt x="237" y="155"/>
                    </a:cubicBezTo>
                    <a:close/>
                    <a:moveTo>
                      <a:pt x="403" y="136"/>
                    </a:moveTo>
                    <a:lnTo>
                      <a:pt x="659" y="136"/>
                    </a:lnTo>
                    <a:lnTo>
                      <a:pt x="659" y="21"/>
                    </a:lnTo>
                    <a:lnTo>
                      <a:pt x="403" y="21"/>
                    </a:lnTo>
                    <a:lnTo>
                      <a:pt x="403" y="136"/>
                    </a:lnTo>
                    <a:close/>
                    <a:moveTo>
                      <a:pt x="621" y="195"/>
                    </a:moveTo>
                    <a:lnTo>
                      <a:pt x="675" y="195"/>
                    </a:lnTo>
                    <a:cubicBezTo>
                      <a:pt x="680" y="195"/>
                      <a:pt x="685" y="192"/>
                      <a:pt x="686" y="186"/>
                    </a:cubicBezTo>
                    <a:cubicBezTo>
                      <a:pt x="686" y="181"/>
                      <a:pt x="683" y="176"/>
                      <a:pt x="678" y="175"/>
                    </a:cubicBezTo>
                    <a:cubicBezTo>
                      <a:pt x="677" y="175"/>
                      <a:pt x="676" y="175"/>
                      <a:pt x="675" y="175"/>
                    </a:cubicBezTo>
                    <a:lnTo>
                      <a:pt x="621" y="175"/>
                    </a:lnTo>
                    <a:lnTo>
                      <a:pt x="621" y="195"/>
                    </a:lnTo>
                    <a:close/>
                    <a:moveTo>
                      <a:pt x="66" y="195"/>
                    </a:moveTo>
                    <a:lnTo>
                      <a:pt x="11" y="195"/>
                    </a:lnTo>
                    <a:cubicBezTo>
                      <a:pt x="6" y="195"/>
                      <a:pt x="1" y="192"/>
                      <a:pt x="0" y="186"/>
                    </a:cubicBezTo>
                    <a:cubicBezTo>
                      <a:pt x="0" y="181"/>
                      <a:pt x="3" y="176"/>
                      <a:pt x="9" y="175"/>
                    </a:cubicBezTo>
                    <a:cubicBezTo>
                      <a:pt x="9" y="175"/>
                      <a:pt x="10" y="175"/>
                      <a:pt x="11" y="175"/>
                    </a:cubicBezTo>
                    <a:lnTo>
                      <a:pt x="66" y="175"/>
                    </a:lnTo>
                    <a:lnTo>
                      <a:pt x="66" y="195"/>
                    </a:lnTo>
                    <a:close/>
                    <a:moveTo>
                      <a:pt x="245" y="41"/>
                    </a:moveTo>
                    <a:lnTo>
                      <a:pt x="359" y="41"/>
                    </a:lnTo>
                    <a:lnTo>
                      <a:pt x="359" y="30"/>
                    </a:lnTo>
                    <a:lnTo>
                      <a:pt x="245" y="30"/>
                    </a:lnTo>
                    <a:lnTo>
                      <a:pt x="245" y="41"/>
                    </a:lnTo>
                    <a:close/>
                  </a:path>
                </a:pathLst>
              </a:custGeom>
              <a:solidFill>
                <a:srgbClr val="C0C0C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19"/>
              <p:cNvSpPr/>
              <p:nvPr/>
            </p:nvSpPr>
            <p:spPr>
              <a:xfrm>
                <a:off x="2837" y="2275"/>
                <a:ext cx="278" cy="76"/>
              </a:xfrm>
              <a:custGeom>
                <a:rect b="b" l="l" r="r" t="t"/>
                <a:pathLst>
                  <a:path extrusionOk="0" h="204" w="686">
                    <a:moveTo>
                      <a:pt x="237" y="164"/>
                    </a:moveTo>
                    <a:lnTo>
                      <a:pt x="683" y="164"/>
                    </a:lnTo>
                    <a:lnTo>
                      <a:pt x="683" y="9"/>
                    </a:lnTo>
                    <a:lnTo>
                      <a:pt x="237" y="9"/>
                    </a:lnTo>
                    <a:cubicBezTo>
                      <a:pt x="222" y="59"/>
                      <a:pt x="222" y="113"/>
                      <a:pt x="237" y="164"/>
                    </a:cubicBezTo>
                    <a:moveTo>
                      <a:pt x="365" y="9"/>
                    </a:moveTo>
                    <a:lnTo>
                      <a:pt x="365" y="164"/>
                    </a:lnTo>
                    <a:moveTo>
                      <a:pt x="365" y="61"/>
                    </a:moveTo>
                    <a:lnTo>
                      <a:pt x="227" y="61"/>
                    </a:lnTo>
                    <a:moveTo>
                      <a:pt x="365" y="113"/>
                    </a:moveTo>
                    <a:lnTo>
                      <a:pt x="227" y="113"/>
                    </a:lnTo>
                    <a:moveTo>
                      <a:pt x="403" y="145"/>
                    </a:moveTo>
                    <a:lnTo>
                      <a:pt x="659" y="145"/>
                    </a:lnTo>
                    <a:lnTo>
                      <a:pt x="659" y="30"/>
                    </a:lnTo>
                    <a:lnTo>
                      <a:pt x="403" y="30"/>
                    </a:lnTo>
                    <a:lnTo>
                      <a:pt x="403" y="145"/>
                    </a:lnTo>
                    <a:moveTo>
                      <a:pt x="577" y="30"/>
                    </a:moveTo>
                    <a:lnTo>
                      <a:pt x="577" y="73"/>
                    </a:lnTo>
                    <a:moveTo>
                      <a:pt x="403" y="73"/>
                    </a:moveTo>
                    <a:lnTo>
                      <a:pt x="659" y="73"/>
                    </a:lnTo>
                    <a:moveTo>
                      <a:pt x="621" y="204"/>
                    </a:moveTo>
                    <a:lnTo>
                      <a:pt x="675" y="204"/>
                    </a:lnTo>
                    <a:cubicBezTo>
                      <a:pt x="680" y="204"/>
                      <a:pt x="685" y="201"/>
                      <a:pt x="686" y="195"/>
                    </a:cubicBezTo>
                    <a:cubicBezTo>
                      <a:pt x="686" y="190"/>
                      <a:pt x="683" y="185"/>
                      <a:pt x="678" y="184"/>
                    </a:cubicBezTo>
                    <a:cubicBezTo>
                      <a:pt x="677" y="184"/>
                      <a:pt x="676" y="184"/>
                      <a:pt x="675" y="184"/>
                    </a:cubicBezTo>
                    <a:lnTo>
                      <a:pt x="621" y="184"/>
                    </a:lnTo>
                    <a:lnTo>
                      <a:pt x="621" y="204"/>
                    </a:lnTo>
                    <a:moveTo>
                      <a:pt x="66" y="204"/>
                    </a:moveTo>
                    <a:lnTo>
                      <a:pt x="11" y="204"/>
                    </a:lnTo>
                    <a:cubicBezTo>
                      <a:pt x="6" y="204"/>
                      <a:pt x="1" y="201"/>
                      <a:pt x="0" y="195"/>
                    </a:cubicBezTo>
                    <a:cubicBezTo>
                      <a:pt x="0" y="190"/>
                      <a:pt x="3" y="185"/>
                      <a:pt x="9" y="184"/>
                    </a:cubicBezTo>
                    <a:cubicBezTo>
                      <a:pt x="9" y="184"/>
                      <a:pt x="10" y="184"/>
                      <a:pt x="11" y="184"/>
                    </a:cubicBezTo>
                    <a:lnTo>
                      <a:pt x="66" y="184"/>
                    </a:lnTo>
                    <a:lnTo>
                      <a:pt x="66" y="204"/>
                    </a:lnTo>
                    <a:moveTo>
                      <a:pt x="245" y="50"/>
                    </a:moveTo>
                    <a:lnTo>
                      <a:pt x="359" y="50"/>
                    </a:lnTo>
                    <a:lnTo>
                      <a:pt x="359" y="39"/>
                    </a:lnTo>
                    <a:lnTo>
                      <a:pt x="245" y="39"/>
                    </a:lnTo>
                    <a:lnTo>
                      <a:pt x="245" y="50"/>
                    </a:lnTo>
                    <a:moveTo>
                      <a:pt x="245" y="9"/>
                    </a:moveTo>
                    <a:lnTo>
                      <a:pt x="245" y="0"/>
                    </a:lnTo>
                    <a:moveTo>
                      <a:pt x="245" y="172"/>
                    </a:moveTo>
                    <a:lnTo>
                      <a:pt x="245" y="164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19"/>
              <p:cNvSpPr/>
              <p:nvPr/>
            </p:nvSpPr>
            <p:spPr>
              <a:xfrm>
                <a:off x="2937" y="2292"/>
                <a:ext cx="81" cy="15"/>
              </a:xfrm>
              <a:custGeom>
                <a:rect b="b" l="l" r="r" t="t"/>
                <a:pathLst>
                  <a:path extrusionOk="0" h="15" w="74">
                    <a:moveTo>
                      <a:pt x="0" y="15"/>
                    </a:moveTo>
                    <a:lnTo>
                      <a:pt x="5" y="15"/>
                    </a:lnTo>
                    <a:moveTo>
                      <a:pt x="0" y="0"/>
                    </a:moveTo>
                    <a:lnTo>
                      <a:pt x="5" y="0"/>
                    </a:lnTo>
                    <a:moveTo>
                      <a:pt x="31" y="0"/>
                    </a:moveTo>
                    <a:lnTo>
                      <a:pt x="35" y="0"/>
                    </a:lnTo>
                    <a:moveTo>
                      <a:pt x="71" y="6"/>
                    </a:moveTo>
                    <a:lnTo>
                      <a:pt x="74" y="6"/>
                    </a:lnTo>
                  </a:path>
                </a:pathLst>
              </a:custGeom>
              <a:noFill/>
              <a:ln cap="sq" cmpd="sng" w="9525">
                <a:solidFill>
                  <a:srgbClr val="00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19"/>
              <p:cNvSpPr/>
              <p:nvPr/>
            </p:nvSpPr>
            <p:spPr>
              <a:xfrm>
                <a:off x="3083" y="2091"/>
                <a:ext cx="34" cy="173"/>
              </a:xfrm>
              <a:custGeom>
                <a:rect b="b" l="l" r="r" t="t"/>
                <a:pathLst>
                  <a:path extrusionOk="0" h="173" w="32">
                    <a:moveTo>
                      <a:pt x="0" y="173"/>
                    </a:moveTo>
                    <a:lnTo>
                      <a:pt x="24" y="151"/>
                    </a:lnTo>
                    <a:lnTo>
                      <a:pt x="24" y="110"/>
                    </a:lnTo>
                    <a:lnTo>
                      <a:pt x="32" y="89"/>
                    </a:lnTo>
                    <a:lnTo>
                      <a:pt x="32" y="0"/>
                    </a:lnTo>
                    <a:lnTo>
                      <a:pt x="0" y="30"/>
                    </a:lnTo>
                    <a:lnTo>
                      <a:pt x="0" y="173"/>
                    </a:lnTo>
                    <a:close/>
                  </a:path>
                </a:pathLst>
              </a:custGeom>
              <a:solidFill>
                <a:srgbClr val="9A9A9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19"/>
              <p:cNvSpPr/>
              <p:nvPr/>
            </p:nvSpPr>
            <p:spPr>
              <a:xfrm>
                <a:off x="3083" y="2091"/>
                <a:ext cx="34" cy="173"/>
              </a:xfrm>
              <a:custGeom>
                <a:rect b="b" l="l" r="r" t="t"/>
                <a:pathLst>
                  <a:path extrusionOk="0" h="173" w="32">
                    <a:moveTo>
                      <a:pt x="0" y="173"/>
                    </a:moveTo>
                    <a:lnTo>
                      <a:pt x="24" y="151"/>
                    </a:lnTo>
                    <a:lnTo>
                      <a:pt x="24" y="110"/>
                    </a:lnTo>
                    <a:lnTo>
                      <a:pt x="32" y="89"/>
                    </a:lnTo>
                    <a:lnTo>
                      <a:pt x="32" y="0"/>
                    </a:lnTo>
                    <a:lnTo>
                      <a:pt x="0" y="30"/>
                    </a:lnTo>
                    <a:lnTo>
                      <a:pt x="0" y="173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19"/>
              <p:cNvSpPr/>
              <p:nvPr/>
            </p:nvSpPr>
            <p:spPr>
              <a:xfrm>
                <a:off x="2870" y="2091"/>
                <a:ext cx="247" cy="30"/>
              </a:xfrm>
              <a:custGeom>
                <a:rect b="b" l="l" r="r" t="t"/>
                <a:pathLst>
                  <a:path extrusionOk="0" h="30" w="228">
                    <a:moveTo>
                      <a:pt x="228" y="0"/>
                    </a:moveTo>
                    <a:lnTo>
                      <a:pt x="32" y="0"/>
                    </a:lnTo>
                    <a:lnTo>
                      <a:pt x="0" y="30"/>
                    </a:lnTo>
                    <a:lnTo>
                      <a:pt x="196" y="30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19"/>
              <p:cNvSpPr/>
              <p:nvPr/>
            </p:nvSpPr>
            <p:spPr>
              <a:xfrm>
                <a:off x="2870" y="2091"/>
                <a:ext cx="247" cy="30"/>
              </a:xfrm>
              <a:custGeom>
                <a:rect b="b" l="l" r="r" t="t"/>
                <a:pathLst>
                  <a:path extrusionOk="0" h="30" w="228">
                    <a:moveTo>
                      <a:pt x="228" y="0"/>
                    </a:moveTo>
                    <a:lnTo>
                      <a:pt x="32" y="0"/>
                    </a:lnTo>
                    <a:lnTo>
                      <a:pt x="0" y="30"/>
                    </a:lnTo>
                    <a:lnTo>
                      <a:pt x="196" y="30"/>
                    </a:lnTo>
                    <a:lnTo>
                      <a:pt x="228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19"/>
              <p:cNvSpPr txBox="1"/>
              <p:nvPr/>
            </p:nvSpPr>
            <p:spPr>
              <a:xfrm>
                <a:off x="2870" y="2121"/>
                <a:ext cx="213" cy="14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19"/>
              <p:cNvSpPr txBox="1"/>
              <p:nvPr/>
            </p:nvSpPr>
            <p:spPr>
              <a:xfrm>
                <a:off x="2870" y="2121"/>
                <a:ext cx="213" cy="143"/>
              </a:xfrm>
              <a:prstGeom prst="rect">
                <a:avLst/>
              </a:pr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19"/>
              <p:cNvSpPr txBox="1"/>
              <p:nvPr/>
            </p:nvSpPr>
            <p:spPr>
              <a:xfrm>
                <a:off x="3061" y="2246"/>
                <a:ext cx="11" cy="4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95" name="Google Shape;495;p19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2899" y="2137"/>
                <a:ext cx="156" cy="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6" name="Google Shape;496;p19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2899" y="2137"/>
                <a:ext cx="156" cy="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7" name="Google Shape;497;p19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886" y="2131"/>
                <a:ext cx="176" cy="10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8" name="Google Shape;498;p19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2886" y="2131"/>
                <a:ext cx="176" cy="10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9" name="Google Shape;499;p19"/>
              <p:cNvSpPr/>
              <p:nvPr/>
            </p:nvSpPr>
            <p:spPr>
              <a:xfrm>
                <a:off x="2870" y="2255"/>
                <a:ext cx="213" cy="9"/>
              </a:xfrm>
              <a:custGeom>
                <a:rect b="b" l="l" r="r" t="t"/>
                <a:pathLst>
                  <a:path extrusionOk="0" h="9" w="196">
                    <a:moveTo>
                      <a:pt x="53" y="0"/>
                    </a:moveTo>
                    <a:lnTo>
                      <a:pt x="53" y="9"/>
                    </a:lnTo>
                    <a:moveTo>
                      <a:pt x="29" y="0"/>
                    </a:moveTo>
                    <a:lnTo>
                      <a:pt x="29" y="9"/>
                    </a:lnTo>
                    <a:moveTo>
                      <a:pt x="0" y="0"/>
                    </a:moveTo>
                    <a:lnTo>
                      <a:pt x="196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19"/>
              <p:cNvSpPr txBox="1"/>
              <p:nvPr/>
            </p:nvSpPr>
            <p:spPr>
              <a:xfrm>
                <a:off x="3029" y="2287"/>
                <a:ext cx="33" cy="6"/>
              </a:xfrm>
              <a:prstGeom prst="rect">
                <a:avLst/>
              </a:prstGeom>
              <a:solidFill>
                <a:srgbClr val="E1E1E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19"/>
              <p:cNvSpPr txBox="1"/>
              <p:nvPr/>
            </p:nvSpPr>
            <p:spPr>
              <a:xfrm>
                <a:off x="3029" y="2293"/>
                <a:ext cx="33" cy="6"/>
              </a:xfrm>
              <a:prstGeom prst="rect">
                <a:avLst/>
              </a:prstGeom>
              <a:solidFill>
                <a:srgbClr val="CDCDC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02" name="Google Shape;502;p19"/>
              <p:cNvCxnSpPr/>
              <p:nvPr/>
            </p:nvCxnSpPr>
            <p:spPr>
              <a:xfrm>
                <a:off x="3007" y="2292"/>
                <a:ext cx="63" cy="1"/>
              </a:xfrm>
              <a:prstGeom prst="straightConnector1">
                <a:avLst/>
              </a:prstGeom>
              <a:noFill/>
              <a:ln cap="sq" cmpd="sng" w="9525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503" name="Google Shape;503;p19"/>
              <p:cNvSpPr txBox="1"/>
              <p:nvPr/>
            </p:nvSpPr>
            <p:spPr>
              <a:xfrm>
                <a:off x="2841" y="2281"/>
                <a:ext cx="6" cy="18"/>
              </a:xfrm>
              <a:prstGeom prst="rect">
                <a:avLst/>
              </a:prstGeom>
              <a:solidFill>
                <a:srgbClr val="CAA3A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19"/>
              <p:cNvSpPr txBox="1"/>
              <p:nvPr/>
            </p:nvSpPr>
            <p:spPr>
              <a:xfrm>
                <a:off x="2847" y="2281"/>
                <a:ext cx="7" cy="18"/>
              </a:xfrm>
              <a:prstGeom prst="rect">
                <a:avLst/>
              </a:prstGeom>
              <a:solidFill>
                <a:srgbClr val="D091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19"/>
              <p:cNvSpPr txBox="1"/>
              <p:nvPr/>
            </p:nvSpPr>
            <p:spPr>
              <a:xfrm>
                <a:off x="2854" y="2281"/>
                <a:ext cx="6" cy="18"/>
              </a:xfrm>
              <a:prstGeom prst="rect">
                <a:avLst/>
              </a:prstGeom>
              <a:solidFill>
                <a:srgbClr val="E846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19"/>
              <p:cNvSpPr txBox="1"/>
              <p:nvPr/>
            </p:nvSpPr>
            <p:spPr>
              <a:xfrm>
                <a:off x="2860" y="2281"/>
                <a:ext cx="7" cy="18"/>
              </a:xfrm>
              <a:prstGeom prst="rect">
                <a:avLst/>
              </a:prstGeom>
              <a:solidFill>
                <a:srgbClr val="FD050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19"/>
              <p:cNvSpPr txBox="1"/>
              <p:nvPr/>
            </p:nvSpPr>
            <p:spPr>
              <a:xfrm>
                <a:off x="2867" y="2281"/>
                <a:ext cx="6" cy="18"/>
              </a:xfrm>
              <a:prstGeom prst="rect">
                <a:avLst/>
              </a:prstGeom>
              <a:solidFill>
                <a:srgbClr val="E5515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19"/>
              <p:cNvSpPr txBox="1"/>
              <p:nvPr/>
            </p:nvSpPr>
            <p:spPr>
              <a:xfrm>
                <a:off x="2873" y="2281"/>
                <a:ext cx="7" cy="18"/>
              </a:xfrm>
              <a:prstGeom prst="rect">
                <a:avLst/>
              </a:prstGeom>
              <a:solidFill>
                <a:srgbClr val="CC9C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19"/>
              <p:cNvSpPr/>
              <p:nvPr/>
            </p:nvSpPr>
            <p:spPr>
              <a:xfrm>
                <a:off x="2834" y="2091"/>
                <a:ext cx="319" cy="265"/>
              </a:xfrm>
              <a:custGeom>
                <a:rect b="b" l="l" r="r" t="t"/>
                <a:pathLst>
                  <a:path extrusionOk="0" h="265" w="294">
                    <a:moveTo>
                      <a:pt x="0" y="265"/>
                    </a:moveTo>
                    <a:lnTo>
                      <a:pt x="0" y="184"/>
                    </a:lnTo>
                    <a:lnTo>
                      <a:pt x="31" y="156"/>
                    </a:lnTo>
                    <a:lnTo>
                      <a:pt x="33" y="156"/>
                    </a:lnTo>
                    <a:lnTo>
                      <a:pt x="33" y="30"/>
                    </a:lnTo>
                    <a:lnTo>
                      <a:pt x="65" y="0"/>
                    </a:lnTo>
                    <a:lnTo>
                      <a:pt x="261" y="0"/>
                    </a:lnTo>
                    <a:lnTo>
                      <a:pt x="261" y="89"/>
                    </a:lnTo>
                    <a:lnTo>
                      <a:pt x="253" y="110"/>
                    </a:lnTo>
                    <a:lnTo>
                      <a:pt x="253" y="151"/>
                    </a:lnTo>
                    <a:lnTo>
                      <a:pt x="249" y="155"/>
                    </a:lnTo>
                    <a:lnTo>
                      <a:pt x="294" y="155"/>
                    </a:lnTo>
                    <a:lnTo>
                      <a:pt x="294" y="236"/>
                    </a:lnTo>
                    <a:lnTo>
                      <a:pt x="261" y="265"/>
                    </a:lnTo>
                    <a:lnTo>
                      <a:pt x="0" y="265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10" name="Google Shape;510;p19"/>
            <p:cNvSpPr txBox="1"/>
            <p:nvPr/>
          </p:nvSpPr>
          <p:spPr>
            <a:xfrm>
              <a:off x="2888" y="2856"/>
              <a:ext cx="624" cy="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1" name="Google Shape;511;p19"/>
          <p:cNvGrpSpPr/>
          <p:nvPr/>
        </p:nvGrpSpPr>
        <p:grpSpPr>
          <a:xfrm rot="-2460000">
            <a:off x="4991100" y="1522412"/>
            <a:ext cx="1217612" cy="452437"/>
            <a:chOff x="2751" y="700"/>
            <a:chExt cx="1211" cy="320"/>
          </a:xfrm>
        </p:grpSpPr>
        <p:sp>
          <p:nvSpPr>
            <p:cNvPr id="512" name="Google Shape;512;p19"/>
            <p:cNvSpPr/>
            <p:nvPr/>
          </p:nvSpPr>
          <p:spPr>
            <a:xfrm>
              <a:off x="2751" y="700"/>
              <a:ext cx="1211" cy="320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flat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9"/>
            <p:cNvSpPr/>
            <p:nvPr/>
          </p:nvSpPr>
          <p:spPr>
            <a:xfrm>
              <a:off x="2751" y="700"/>
              <a:ext cx="1211" cy="320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rnd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4" name="Google Shape;514;p19"/>
          <p:cNvGrpSpPr/>
          <p:nvPr/>
        </p:nvGrpSpPr>
        <p:grpSpPr>
          <a:xfrm rot="480000">
            <a:off x="2610185" y="2096598"/>
            <a:ext cx="978358" cy="1140894"/>
            <a:chOff x="2270" y="1383"/>
            <a:chExt cx="513" cy="684"/>
          </a:xfrm>
        </p:grpSpPr>
        <p:sp>
          <p:nvSpPr>
            <p:cNvPr id="515" name="Google Shape;515;p19"/>
            <p:cNvSpPr/>
            <p:nvPr/>
          </p:nvSpPr>
          <p:spPr>
            <a:xfrm rot="-3780000">
              <a:off x="2209" y="1601"/>
              <a:ext cx="640" cy="245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flat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9"/>
            <p:cNvSpPr/>
            <p:nvPr/>
          </p:nvSpPr>
          <p:spPr>
            <a:xfrm rot="-3780000">
              <a:off x="2211" y="1601"/>
              <a:ext cx="632" cy="254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rnd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7" name="Google Shape;517;p19"/>
          <p:cNvGrpSpPr/>
          <p:nvPr/>
        </p:nvGrpSpPr>
        <p:grpSpPr>
          <a:xfrm rot="-780000">
            <a:off x="2978762" y="2143392"/>
            <a:ext cx="1565375" cy="2035612"/>
            <a:chOff x="2270" y="1383"/>
            <a:chExt cx="513" cy="684"/>
          </a:xfrm>
        </p:grpSpPr>
        <p:sp>
          <p:nvSpPr>
            <p:cNvPr id="518" name="Google Shape;518;p19"/>
            <p:cNvSpPr/>
            <p:nvPr/>
          </p:nvSpPr>
          <p:spPr>
            <a:xfrm rot="-3780000">
              <a:off x="2209" y="1601"/>
              <a:ext cx="640" cy="245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flat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9"/>
            <p:cNvSpPr/>
            <p:nvPr/>
          </p:nvSpPr>
          <p:spPr>
            <a:xfrm rot="-3780000">
              <a:off x="2211" y="1601"/>
              <a:ext cx="632" cy="254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rnd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20" name="Google Shape;520;p19"/>
          <p:cNvCxnSpPr/>
          <p:nvPr/>
        </p:nvCxnSpPr>
        <p:spPr>
          <a:xfrm flipH="1" rot="10800000">
            <a:off x="4067175" y="4189312"/>
            <a:ext cx="498600" cy="292200"/>
          </a:xfrm>
          <a:prstGeom prst="curvedConnector3">
            <a:avLst>
              <a:gd fmla="val 10797" name="adj1"/>
            </a:avLst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grpSp>
        <p:nvGrpSpPr>
          <p:cNvPr id="521" name="Google Shape;521;p19"/>
          <p:cNvGrpSpPr/>
          <p:nvPr/>
        </p:nvGrpSpPr>
        <p:grpSpPr>
          <a:xfrm>
            <a:off x="2574925" y="4875212"/>
            <a:ext cx="519112" cy="762000"/>
            <a:chOff x="2574" y="3648"/>
            <a:chExt cx="326" cy="480"/>
          </a:xfrm>
        </p:grpSpPr>
        <p:grpSp>
          <p:nvGrpSpPr>
            <p:cNvPr id="522" name="Google Shape;522;p19"/>
            <p:cNvGrpSpPr/>
            <p:nvPr/>
          </p:nvGrpSpPr>
          <p:grpSpPr>
            <a:xfrm>
              <a:off x="2592" y="3648"/>
              <a:ext cx="291" cy="280"/>
              <a:chOff x="3459" y="3514"/>
              <a:chExt cx="291" cy="280"/>
            </a:xfrm>
          </p:grpSpPr>
          <p:sp>
            <p:nvSpPr>
              <p:cNvPr id="523" name="Google Shape;523;p19"/>
              <p:cNvSpPr/>
              <p:nvPr/>
            </p:nvSpPr>
            <p:spPr>
              <a:xfrm>
                <a:off x="3601" y="3514"/>
                <a:ext cx="149" cy="186"/>
              </a:xfrm>
              <a:custGeom>
                <a:rect b="b" l="l" r="r" t="t"/>
                <a:pathLst>
                  <a:path extrusionOk="0" h="186" w="139">
                    <a:moveTo>
                      <a:pt x="104" y="0"/>
                    </a:moveTo>
                    <a:lnTo>
                      <a:pt x="104" y="35"/>
                    </a:lnTo>
                    <a:lnTo>
                      <a:pt x="139" y="35"/>
                    </a:lnTo>
                    <a:lnTo>
                      <a:pt x="104" y="0"/>
                    </a:lnTo>
                    <a:close/>
                    <a:moveTo>
                      <a:pt x="0" y="0"/>
                    </a:moveTo>
                    <a:lnTo>
                      <a:pt x="0" y="186"/>
                    </a:lnTo>
                    <a:lnTo>
                      <a:pt x="139" y="186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19"/>
              <p:cNvSpPr/>
              <p:nvPr/>
            </p:nvSpPr>
            <p:spPr>
              <a:xfrm>
                <a:off x="3712" y="3514"/>
                <a:ext cx="38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19"/>
              <p:cNvSpPr/>
              <p:nvPr/>
            </p:nvSpPr>
            <p:spPr>
              <a:xfrm>
                <a:off x="3601" y="3514"/>
                <a:ext cx="149" cy="186"/>
              </a:xfrm>
              <a:custGeom>
                <a:rect b="b" l="l" r="r" t="t"/>
                <a:pathLst>
                  <a:path extrusionOk="0" h="186" w="139">
                    <a:moveTo>
                      <a:pt x="0" y="0"/>
                    </a:moveTo>
                    <a:lnTo>
                      <a:pt x="0" y="186"/>
                    </a:lnTo>
                    <a:lnTo>
                      <a:pt x="139" y="186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19"/>
              <p:cNvSpPr/>
              <p:nvPr/>
            </p:nvSpPr>
            <p:spPr>
              <a:xfrm>
                <a:off x="3575" y="3538"/>
                <a:ext cx="150" cy="186"/>
              </a:xfrm>
              <a:custGeom>
                <a:rect b="b" l="l" r="r" t="t"/>
                <a:pathLst>
                  <a:path extrusionOk="0" h="186" w="140">
                    <a:moveTo>
                      <a:pt x="105" y="0"/>
                    </a:moveTo>
                    <a:lnTo>
                      <a:pt x="105" y="35"/>
                    </a:lnTo>
                    <a:lnTo>
                      <a:pt x="140" y="35"/>
                    </a:lnTo>
                    <a:lnTo>
                      <a:pt x="105" y="0"/>
                    </a:lnTo>
                    <a:close/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19"/>
              <p:cNvSpPr/>
              <p:nvPr/>
            </p:nvSpPr>
            <p:spPr>
              <a:xfrm>
                <a:off x="3688" y="3538"/>
                <a:ext cx="37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19"/>
              <p:cNvSpPr/>
              <p:nvPr/>
            </p:nvSpPr>
            <p:spPr>
              <a:xfrm>
                <a:off x="3575" y="3538"/>
                <a:ext cx="150" cy="186"/>
              </a:xfrm>
              <a:custGeom>
                <a:rect b="b" l="l" r="r" t="t"/>
                <a:pathLst>
                  <a:path extrusionOk="0" h="186" w="140"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19"/>
              <p:cNvSpPr/>
              <p:nvPr/>
            </p:nvSpPr>
            <p:spPr>
              <a:xfrm>
                <a:off x="3550" y="3561"/>
                <a:ext cx="151" cy="186"/>
              </a:xfrm>
              <a:custGeom>
                <a:rect b="b" l="l" r="r" t="t"/>
                <a:pathLst>
                  <a:path extrusionOk="0" h="186" w="140">
                    <a:moveTo>
                      <a:pt x="105" y="0"/>
                    </a:moveTo>
                    <a:lnTo>
                      <a:pt x="105" y="35"/>
                    </a:lnTo>
                    <a:lnTo>
                      <a:pt x="140" y="35"/>
                    </a:lnTo>
                    <a:lnTo>
                      <a:pt x="105" y="0"/>
                    </a:lnTo>
                    <a:close/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19"/>
              <p:cNvSpPr/>
              <p:nvPr/>
            </p:nvSpPr>
            <p:spPr>
              <a:xfrm>
                <a:off x="3663" y="3561"/>
                <a:ext cx="38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19"/>
              <p:cNvSpPr/>
              <p:nvPr/>
            </p:nvSpPr>
            <p:spPr>
              <a:xfrm>
                <a:off x="3550" y="3561"/>
                <a:ext cx="151" cy="186"/>
              </a:xfrm>
              <a:custGeom>
                <a:rect b="b" l="l" r="r" t="t"/>
                <a:pathLst>
                  <a:path extrusionOk="0" h="186" w="140"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19"/>
              <p:cNvSpPr/>
              <p:nvPr/>
            </p:nvSpPr>
            <p:spPr>
              <a:xfrm>
                <a:off x="3525" y="3584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105" y="0"/>
                    </a:moveTo>
                    <a:lnTo>
                      <a:pt x="105" y="35"/>
                    </a:lnTo>
                    <a:lnTo>
                      <a:pt x="139" y="35"/>
                    </a:lnTo>
                    <a:lnTo>
                      <a:pt x="105" y="0"/>
                    </a:lnTo>
                    <a:close/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19"/>
              <p:cNvSpPr/>
              <p:nvPr/>
            </p:nvSpPr>
            <p:spPr>
              <a:xfrm>
                <a:off x="3638" y="3584"/>
                <a:ext cx="37" cy="35"/>
              </a:xfrm>
              <a:custGeom>
                <a:rect b="b" l="l" r="r" t="t"/>
                <a:pathLst>
                  <a:path extrusionOk="0" h="35" w="34">
                    <a:moveTo>
                      <a:pt x="0" y="0"/>
                    </a:moveTo>
                    <a:lnTo>
                      <a:pt x="0" y="35"/>
                    </a:lnTo>
                    <a:lnTo>
                      <a:pt x="34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19"/>
              <p:cNvSpPr/>
              <p:nvPr/>
            </p:nvSpPr>
            <p:spPr>
              <a:xfrm>
                <a:off x="3525" y="3584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19"/>
              <p:cNvSpPr/>
              <p:nvPr/>
            </p:nvSpPr>
            <p:spPr>
              <a:xfrm>
                <a:off x="3500" y="3607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104" y="0"/>
                    </a:moveTo>
                    <a:lnTo>
                      <a:pt x="104" y="35"/>
                    </a:lnTo>
                    <a:lnTo>
                      <a:pt x="139" y="35"/>
                    </a:lnTo>
                    <a:lnTo>
                      <a:pt x="104" y="0"/>
                    </a:lnTo>
                    <a:close/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19"/>
              <p:cNvSpPr/>
              <p:nvPr/>
            </p:nvSpPr>
            <p:spPr>
              <a:xfrm>
                <a:off x="3612" y="3607"/>
                <a:ext cx="38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19"/>
              <p:cNvSpPr/>
              <p:nvPr/>
            </p:nvSpPr>
            <p:spPr>
              <a:xfrm>
                <a:off x="3500" y="3607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38" name="Google Shape;538;p19"/>
              <p:cNvGrpSpPr/>
              <p:nvPr/>
            </p:nvGrpSpPr>
            <p:grpSpPr>
              <a:xfrm>
                <a:off x="3459" y="3605"/>
                <a:ext cx="240" cy="187"/>
                <a:chOff x="2502" y="3648"/>
                <a:chExt cx="240" cy="187"/>
              </a:xfrm>
            </p:grpSpPr>
            <p:sp>
              <p:nvSpPr>
                <p:cNvPr id="539" name="Google Shape;539;p19"/>
                <p:cNvSpPr/>
                <p:nvPr/>
              </p:nvSpPr>
              <p:spPr>
                <a:xfrm>
                  <a:off x="2544" y="3648"/>
                  <a:ext cx="139" cy="187"/>
                </a:xfrm>
                <a:custGeom>
                  <a:rect b="b" l="l" r="r" t="t"/>
                  <a:pathLst>
                    <a:path extrusionOk="0" h="187" w="139">
                      <a:moveTo>
                        <a:pt x="104" y="0"/>
                      </a:moveTo>
                      <a:lnTo>
                        <a:pt x="104" y="35"/>
                      </a:lnTo>
                      <a:lnTo>
                        <a:pt x="139" y="35"/>
                      </a:lnTo>
                      <a:lnTo>
                        <a:pt x="104" y="0"/>
                      </a:lnTo>
                      <a:close/>
                      <a:moveTo>
                        <a:pt x="0" y="0"/>
                      </a:moveTo>
                      <a:lnTo>
                        <a:pt x="0" y="187"/>
                      </a:lnTo>
                      <a:lnTo>
                        <a:pt x="139" y="187"/>
                      </a:lnTo>
                      <a:lnTo>
                        <a:pt x="139" y="35"/>
                      </a:lnTo>
                      <a:lnTo>
                        <a:pt x="104" y="35"/>
                      </a:lnTo>
                      <a:lnTo>
                        <a:pt x="10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0" name="Google Shape;540;p19"/>
                <p:cNvSpPr/>
                <p:nvPr/>
              </p:nvSpPr>
              <p:spPr>
                <a:xfrm>
                  <a:off x="2648" y="3648"/>
                  <a:ext cx="35" cy="35"/>
                </a:xfrm>
                <a:custGeom>
                  <a:rect b="b" l="l" r="r" t="t"/>
                  <a:pathLst>
                    <a:path extrusionOk="0" h="35" w="35">
                      <a:moveTo>
                        <a:pt x="0" y="0"/>
                      </a:moveTo>
                      <a:lnTo>
                        <a:pt x="0" y="35"/>
                      </a:lnTo>
                      <a:lnTo>
                        <a:pt x="3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cap="rnd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1" name="Google Shape;541;p19"/>
                <p:cNvSpPr/>
                <p:nvPr/>
              </p:nvSpPr>
              <p:spPr>
                <a:xfrm>
                  <a:off x="2544" y="3648"/>
                  <a:ext cx="139" cy="187"/>
                </a:xfrm>
                <a:custGeom>
                  <a:rect b="b" l="l" r="r" t="t"/>
                  <a:pathLst>
                    <a:path extrusionOk="0" h="187" w="139">
                      <a:moveTo>
                        <a:pt x="0" y="0"/>
                      </a:moveTo>
                      <a:lnTo>
                        <a:pt x="0" y="187"/>
                      </a:lnTo>
                      <a:lnTo>
                        <a:pt x="139" y="187"/>
                      </a:lnTo>
                      <a:lnTo>
                        <a:pt x="139" y="35"/>
                      </a:lnTo>
                      <a:lnTo>
                        <a:pt x="104" y="35"/>
                      </a:lnTo>
                      <a:lnTo>
                        <a:pt x="10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cap="rnd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2" name="Google Shape;542;p19"/>
                <p:cNvSpPr txBox="1"/>
                <p:nvPr/>
              </p:nvSpPr>
              <p:spPr>
                <a:xfrm>
                  <a:off x="2502" y="3678"/>
                  <a:ext cx="240" cy="1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543" name="Google Shape;543;p19"/>
            <p:cNvSpPr txBox="1"/>
            <p:nvPr/>
          </p:nvSpPr>
          <p:spPr>
            <a:xfrm>
              <a:off x="2574" y="3936"/>
              <a:ext cx="326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KTP, KK,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SIUP DLL</a:t>
              </a:r>
              <a:endParaRPr/>
            </a:p>
          </p:txBody>
        </p:sp>
      </p:grpSp>
      <p:cxnSp>
        <p:nvCxnSpPr>
          <p:cNvPr id="544" name="Google Shape;544;p19"/>
          <p:cNvCxnSpPr/>
          <p:nvPr/>
        </p:nvCxnSpPr>
        <p:spPr>
          <a:xfrm flipH="1">
            <a:off x="4305300" y="4570412"/>
            <a:ext cx="533400" cy="533400"/>
          </a:xfrm>
          <a:prstGeom prst="straightConnector1">
            <a:avLst/>
          </a:prstGeom>
          <a:noFill/>
          <a:ln cap="rnd" cmpd="sng" w="19050">
            <a:solidFill>
              <a:srgbClr val="FF66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545" name="Google Shape;545;p19"/>
          <p:cNvCxnSpPr/>
          <p:nvPr/>
        </p:nvCxnSpPr>
        <p:spPr>
          <a:xfrm>
            <a:off x="4000500" y="5332413"/>
            <a:ext cx="2514600" cy="744600"/>
          </a:xfrm>
          <a:prstGeom prst="curvedConnector2">
            <a:avLst/>
          </a:prstGeom>
          <a:noFill/>
          <a:ln cap="flat" cmpd="sng" w="19050">
            <a:solidFill>
              <a:srgbClr val="FF66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546" name="Google Shape;546;p19"/>
          <p:cNvSpPr/>
          <p:nvPr/>
        </p:nvSpPr>
        <p:spPr>
          <a:xfrm>
            <a:off x="3695700" y="5027612"/>
            <a:ext cx="609600" cy="304800"/>
          </a:xfrm>
          <a:custGeom>
            <a:rect b="b" l="l" r="r" t="t"/>
            <a:pathLst>
              <a:path extrusionOk="0" h="21600" w="2160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extrusionOk="0" h="21600" w="2160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extrusionOk="0" h="21600" w="2160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extrusionOk="0" h="21600" w="2160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extrusionOk="0" h="21600" w="2160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extrusionOk="0" h="21600" w="2160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107763">
              <a:srgbClr val="80808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9"/>
          <p:cNvSpPr/>
          <p:nvPr/>
        </p:nvSpPr>
        <p:spPr>
          <a:xfrm>
            <a:off x="3695700" y="5027612"/>
            <a:ext cx="609600" cy="304800"/>
          </a:xfrm>
          <a:custGeom>
            <a:rect b="b" l="l" r="r" t="t"/>
            <a:pathLst>
              <a:path extrusionOk="0" h="21600" w="2160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extrusionOk="0" h="21600" w="2160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extrusionOk="0" h="21600" w="2160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extrusionOk="0" h="21600" w="2160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extrusionOk="0" h="21600" w="2160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extrusionOk="0" h="21600" w="2160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107763">
              <a:srgbClr val="80808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19"/>
          <p:cNvSpPr/>
          <p:nvPr/>
        </p:nvSpPr>
        <p:spPr>
          <a:xfrm>
            <a:off x="6515100" y="5942012"/>
            <a:ext cx="609600" cy="304800"/>
          </a:xfrm>
          <a:custGeom>
            <a:rect b="b" l="l" r="r" t="t"/>
            <a:pathLst>
              <a:path extrusionOk="0" h="21600" w="2160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extrusionOk="0" h="21600" w="2160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extrusionOk="0" h="21600" w="2160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extrusionOk="0" h="21600" w="2160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extrusionOk="0" h="21600" w="2160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extrusionOk="0" h="21600" w="2160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107763">
              <a:srgbClr val="80808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9" name="Google Shape;549;p19"/>
          <p:cNvGrpSpPr/>
          <p:nvPr/>
        </p:nvGrpSpPr>
        <p:grpSpPr>
          <a:xfrm rot="-480000">
            <a:off x="3070404" y="1817094"/>
            <a:ext cx="2155598" cy="325970"/>
            <a:chOff x="2270" y="1383"/>
            <a:chExt cx="513" cy="684"/>
          </a:xfrm>
        </p:grpSpPr>
        <p:sp>
          <p:nvSpPr>
            <p:cNvPr id="550" name="Google Shape;550;p19"/>
            <p:cNvSpPr/>
            <p:nvPr/>
          </p:nvSpPr>
          <p:spPr>
            <a:xfrm rot="-3780000">
              <a:off x="2209" y="1601"/>
              <a:ext cx="640" cy="245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FF00"/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9"/>
            <p:cNvSpPr/>
            <p:nvPr/>
          </p:nvSpPr>
          <p:spPr>
            <a:xfrm rot="-3780000">
              <a:off x="2211" y="1601"/>
              <a:ext cx="632" cy="254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FF00"/>
            </a:solidFill>
            <a:ln cap="rnd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2" name="Google Shape;552;p19"/>
          <p:cNvSpPr txBox="1"/>
          <p:nvPr/>
        </p:nvSpPr>
        <p:spPr>
          <a:xfrm>
            <a:off x="6286500" y="608012"/>
            <a:ext cx="83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SKTS &amp; NPWP</a:t>
            </a:r>
            <a:endParaRPr/>
          </a:p>
        </p:txBody>
      </p:sp>
      <p:grpSp>
        <p:nvGrpSpPr>
          <p:cNvPr id="553" name="Google Shape;553;p19"/>
          <p:cNvGrpSpPr/>
          <p:nvPr/>
        </p:nvGrpSpPr>
        <p:grpSpPr>
          <a:xfrm>
            <a:off x="4762500" y="4265612"/>
            <a:ext cx="685800" cy="423862"/>
            <a:chOff x="1248" y="3600"/>
            <a:chExt cx="384" cy="187"/>
          </a:xfrm>
        </p:grpSpPr>
        <p:grpSp>
          <p:nvGrpSpPr>
            <p:cNvPr id="554" name="Google Shape;554;p19"/>
            <p:cNvGrpSpPr/>
            <p:nvPr/>
          </p:nvGrpSpPr>
          <p:grpSpPr>
            <a:xfrm>
              <a:off x="1248" y="3600"/>
              <a:ext cx="384" cy="187"/>
              <a:chOff x="2502" y="3648"/>
              <a:chExt cx="240" cy="187"/>
            </a:xfrm>
          </p:grpSpPr>
          <p:sp>
            <p:nvSpPr>
              <p:cNvPr id="555" name="Google Shape;555;p19"/>
              <p:cNvSpPr/>
              <p:nvPr/>
            </p:nvSpPr>
            <p:spPr>
              <a:xfrm>
                <a:off x="2544" y="3648"/>
                <a:ext cx="139" cy="187"/>
              </a:xfrm>
              <a:custGeom>
                <a:rect b="b" l="l" r="r" t="t"/>
                <a:pathLst>
                  <a:path extrusionOk="0" h="187" w="139">
                    <a:moveTo>
                      <a:pt x="104" y="0"/>
                    </a:moveTo>
                    <a:lnTo>
                      <a:pt x="104" y="35"/>
                    </a:lnTo>
                    <a:lnTo>
                      <a:pt x="139" y="35"/>
                    </a:lnTo>
                    <a:lnTo>
                      <a:pt x="104" y="0"/>
                    </a:lnTo>
                    <a:close/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19"/>
              <p:cNvSpPr/>
              <p:nvPr/>
            </p:nvSpPr>
            <p:spPr>
              <a:xfrm>
                <a:off x="2648" y="3648"/>
                <a:ext cx="35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19"/>
              <p:cNvSpPr/>
              <p:nvPr/>
            </p:nvSpPr>
            <p:spPr>
              <a:xfrm>
                <a:off x="2544" y="3648"/>
                <a:ext cx="139" cy="187"/>
              </a:xfrm>
              <a:custGeom>
                <a:rect b="b" l="l" r="r" t="t"/>
                <a:pathLst>
                  <a:path extrusionOk="0" h="187" w="139"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19"/>
              <p:cNvSpPr txBox="1"/>
              <p:nvPr/>
            </p:nvSpPr>
            <p:spPr>
              <a:xfrm>
                <a:off x="2502" y="3678"/>
                <a:ext cx="240" cy="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9" name="Google Shape;559;p19"/>
            <p:cNvSpPr txBox="1"/>
            <p:nvPr/>
          </p:nvSpPr>
          <p:spPr>
            <a:xfrm>
              <a:off x="1336" y="3648"/>
              <a:ext cx="207" cy="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SKTS &amp;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NPWP</a:t>
              </a:r>
              <a:endParaRPr/>
            </a:p>
          </p:txBody>
        </p:sp>
      </p:grpSp>
      <p:grpSp>
        <p:nvGrpSpPr>
          <p:cNvPr id="560" name="Google Shape;560;p19"/>
          <p:cNvGrpSpPr/>
          <p:nvPr/>
        </p:nvGrpSpPr>
        <p:grpSpPr>
          <a:xfrm>
            <a:off x="6567487" y="3424237"/>
            <a:ext cx="747712" cy="1443037"/>
            <a:chOff x="4727" y="2190"/>
            <a:chExt cx="471" cy="909"/>
          </a:xfrm>
        </p:grpSpPr>
        <p:sp>
          <p:nvSpPr>
            <p:cNvPr id="561" name="Google Shape;561;p19"/>
            <p:cNvSpPr txBox="1"/>
            <p:nvPr/>
          </p:nvSpPr>
          <p:spPr>
            <a:xfrm>
              <a:off x="4784" y="2491"/>
              <a:ext cx="414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KANWIL</a:t>
              </a:r>
              <a:endParaRPr/>
            </a:p>
          </p:txBody>
        </p:sp>
        <p:sp>
          <p:nvSpPr>
            <p:cNvPr id="562" name="Google Shape;562;p19"/>
            <p:cNvSpPr txBox="1"/>
            <p:nvPr/>
          </p:nvSpPr>
          <p:spPr>
            <a:xfrm>
              <a:off x="4837" y="2965"/>
              <a:ext cx="213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KPP</a:t>
              </a:r>
              <a:endParaRPr/>
            </a:p>
          </p:txBody>
        </p:sp>
        <p:sp>
          <p:nvSpPr>
            <p:cNvPr id="563" name="Google Shape;563;p19"/>
            <p:cNvSpPr txBox="1"/>
            <p:nvPr/>
          </p:nvSpPr>
          <p:spPr>
            <a:xfrm>
              <a:off x="4732" y="2190"/>
              <a:ext cx="361" cy="2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9"/>
            <p:cNvSpPr txBox="1"/>
            <p:nvPr/>
          </p:nvSpPr>
          <p:spPr>
            <a:xfrm>
              <a:off x="4732" y="2190"/>
              <a:ext cx="361" cy="252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9"/>
            <p:cNvSpPr/>
            <p:nvPr/>
          </p:nvSpPr>
          <p:spPr>
            <a:xfrm>
              <a:off x="4801" y="2228"/>
              <a:ext cx="183" cy="69"/>
            </a:xfrm>
            <a:custGeom>
              <a:rect b="b" l="l" r="r" t="t"/>
              <a:pathLst>
                <a:path extrusionOk="0" h="69" w="169">
                  <a:moveTo>
                    <a:pt x="169" y="69"/>
                  </a:moveTo>
                  <a:lnTo>
                    <a:pt x="85" y="0"/>
                  </a:lnTo>
                  <a:lnTo>
                    <a:pt x="0" y="69"/>
                  </a:lnTo>
                  <a:lnTo>
                    <a:pt x="169" y="6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9"/>
            <p:cNvSpPr/>
            <p:nvPr/>
          </p:nvSpPr>
          <p:spPr>
            <a:xfrm>
              <a:off x="4801" y="2228"/>
              <a:ext cx="183" cy="69"/>
            </a:xfrm>
            <a:custGeom>
              <a:rect b="b" l="l" r="r" t="t"/>
              <a:pathLst>
                <a:path extrusionOk="0" h="69" w="169">
                  <a:moveTo>
                    <a:pt x="169" y="69"/>
                  </a:moveTo>
                  <a:lnTo>
                    <a:pt x="85" y="0"/>
                  </a:lnTo>
                  <a:lnTo>
                    <a:pt x="0" y="69"/>
                  </a:lnTo>
                  <a:lnTo>
                    <a:pt x="169" y="6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9"/>
            <p:cNvSpPr txBox="1"/>
            <p:nvPr/>
          </p:nvSpPr>
          <p:spPr>
            <a:xfrm>
              <a:off x="4832" y="2297"/>
              <a:ext cx="125" cy="6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9"/>
            <p:cNvSpPr txBox="1"/>
            <p:nvPr/>
          </p:nvSpPr>
          <p:spPr>
            <a:xfrm>
              <a:off x="4832" y="2297"/>
              <a:ext cx="125" cy="69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9"/>
            <p:cNvSpPr/>
            <p:nvPr/>
          </p:nvSpPr>
          <p:spPr>
            <a:xfrm>
              <a:off x="4917" y="2323"/>
              <a:ext cx="90" cy="84"/>
            </a:xfrm>
            <a:custGeom>
              <a:rect b="b" l="l" r="r" t="t"/>
              <a:pathLst>
                <a:path extrusionOk="0" h="223" w="223">
                  <a:moveTo>
                    <a:pt x="0" y="28"/>
                  </a:moveTo>
                  <a:lnTo>
                    <a:pt x="0" y="195"/>
                  </a:lnTo>
                  <a:cubicBezTo>
                    <a:pt x="0" y="211"/>
                    <a:pt x="50" y="223"/>
                    <a:pt x="111" y="223"/>
                  </a:cubicBezTo>
                  <a:cubicBezTo>
                    <a:pt x="173" y="223"/>
                    <a:pt x="223" y="211"/>
                    <a:pt x="223" y="195"/>
                  </a:cubicBezTo>
                  <a:cubicBezTo>
                    <a:pt x="223" y="195"/>
                    <a:pt x="223" y="195"/>
                    <a:pt x="223" y="195"/>
                  </a:cubicBezTo>
                  <a:lnTo>
                    <a:pt x="223" y="28"/>
                  </a:lnTo>
                  <a:cubicBezTo>
                    <a:pt x="223" y="12"/>
                    <a:pt x="173" y="0"/>
                    <a:pt x="111" y="0"/>
                  </a:cubicBezTo>
                  <a:cubicBezTo>
                    <a:pt x="50" y="0"/>
                    <a:pt x="0" y="12"/>
                    <a:pt x="0" y="28"/>
                  </a:cubicBezTo>
                  <a:close/>
                </a:path>
              </a:pathLst>
            </a:custGeom>
            <a:solidFill>
              <a:srgbClr val="00CC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9"/>
            <p:cNvSpPr/>
            <p:nvPr/>
          </p:nvSpPr>
          <p:spPr>
            <a:xfrm>
              <a:off x="4917" y="2323"/>
              <a:ext cx="90" cy="84"/>
            </a:xfrm>
            <a:custGeom>
              <a:rect b="b" l="l" r="r" t="t"/>
              <a:pathLst>
                <a:path extrusionOk="0" h="223" w="223">
                  <a:moveTo>
                    <a:pt x="0" y="28"/>
                  </a:moveTo>
                  <a:lnTo>
                    <a:pt x="0" y="195"/>
                  </a:lnTo>
                  <a:cubicBezTo>
                    <a:pt x="0" y="211"/>
                    <a:pt x="50" y="223"/>
                    <a:pt x="111" y="223"/>
                  </a:cubicBezTo>
                  <a:cubicBezTo>
                    <a:pt x="173" y="223"/>
                    <a:pt x="223" y="211"/>
                    <a:pt x="223" y="195"/>
                  </a:cubicBezTo>
                  <a:cubicBezTo>
                    <a:pt x="223" y="195"/>
                    <a:pt x="223" y="195"/>
                    <a:pt x="223" y="195"/>
                  </a:cubicBezTo>
                  <a:lnTo>
                    <a:pt x="223" y="28"/>
                  </a:lnTo>
                  <a:cubicBezTo>
                    <a:pt x="223" y="12"/>
                    <a:pt x="173" y="0"/>
                    <a:pt x="111" y="0"/>
                  </a:cubicBezTo>
                  <a:cubicBezTo>
                    <a:pt x="50" y="0"/>
                    <a:pt x="0" y="12"/>
                    <a:pt x="0" y="28"/>
                  </a:cubicBezTo>
                  <a:moveTo>
                    <a:pt x="0" y="28"/>
                  </a:moveTo>
                  <a:cubicBezTo>
                    <a:pt x="0" y="43"/>
                    <a:pt x="50" y="56"/>
                    <a:pt x="111" y="56"/>
                  </a:cubicBezTo>
                  <a:cubicBezTo>
                    <a:pt x="173" y="56"/>
                    <a:pt x="223" y="43"/>
                    <a:pt x="223" y="28"/>
                  </a:cubicBezTo>
                  <a:cubicBezTo>
                    <a:pt x="223" y="28"/>
                    <a:pt x="223" y="28"/>
                    <a:pt x="223" y="28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9"/>
            <p:cNvSpPr txBox="1"/>
            <p:nvPr/>
          </p:nvSpPr>
          <p:spPr>
            <a:xfrm>
              <a:off x="4727" y="2683"/>
              <a:ext cx="360" cy="2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9"/>
            <p:cNvSpPr txBox="1"/>
            <p:nvPr/>
          </p:nvSpPr>
          <p:spPr>
            <a:xfrm>
              <a:off x="4727" y="2683"/>
              <a:ext cx="360" cy="252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9"/>
            <p:cNvSpPr/>
            <p:nvPr/>
          </p:nvSpPr>
          <p:spPr>
            <a:xfrm>
              <a:off x="4795" y="2720"/>
              <a:ext cx="184" cy="69"/>
            </a:xfrm>
            <a:custGeom>
              <a:rect b="b" l="l" r="r" t="t"/>
              <a:pathLst>
                <a:path extrusionOk="0" h="69" w="169">
                  <a:moveTo>
                    <a:pt x="169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9" y="6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9"/>
            <p:cNvSpPr/>
            <p:nvPr/>
          </p:nvSpPr>
          <p:spPr>
            <a:xfrm>
              <a:off x="4795" y="2720"/>
              <a:ext cx="184" cy="69"/>
            </a:xfrm>
            <a:custGeom>
              <a:rect b="b" l="l" r="r" t="t"/>
              <a:pathLst>
                <a:path extrusionOk="0" h="69" w="169">
                  <a:moveTo>
                    <a:pt x="169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9" y="6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9"/>
            <p:cNvSpPr txBox="1"/>
            <p:nvPr/>
          </p:nvSpPr>
          <p:spPr>
            <a:xfrm>
              <a:off x="4827" y="2789"/>
              <a:ext cx="125" cy="6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9"/>
            <p:cNvSpPr txBox="1"/>
            <p:nvPr/>
          </p:nvSpPr>
          <p:spPr>
            <a:xfrm>
              <a:off x="4827" y="2789"/>
              <a:ext cx="125" cy="69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9"/>
            <p:cNvSpPr/>
            <p:nvPr/>
          </p:nvSpPr>
          <p:spPr>
            <a:xfrm>
              <a:off x="4911" y="2816"/>
              <a:ext cx="92" cy="84"/>
            </a:xfrm>
            <a:custGeom>
              <a:rect b="b" l="l" r="r" t="t"/>
              <a:pathLst>
                <a:path extrusionOk="0" h="223" w="224">
                  <a:moveTo>
                    <a:pt x="0" y="28"/>
                  </a:moveTo>
                  <a:lnTo>
                    <a:pt x="0" y="195"/>
                  </a:lnTo>
                  <a:cubicBezTo>
                    <a:pt x="0" y="211"/>
                    <a:pt x="50" y="223"/>
                    <a:pt x="112" y="223"/>
                  </a:cubicBezTo>
                  <a:cubicBezTo>
                    <a:pt x="174" y="223"/>
                    <a:pt x="224" y="211"/>
                    <a:pt x="224" y="195"/>
                  </a:cubicBezTo>
                  <a:cubicBezTo>
                    <a:pt x="224" y="195"/>
                    <a:pt x="224" y="195"/>
                    <a:pt x="224" y="195"/>
                  </a:cubicBezTo>
                  <a:lnTo>
                    <a:pt x="224" y="28"/>
                  </a:lnTo>
                  <a:cubicBezTo>
                    <a:pt x="224" y="12"/>
                    <a:pt x="174" y="0"/>
                    <a:pt x="112" y="0"/>
                  </a:cubicBezTo>
                  <a:cubicBezTo>
                    <a:pt x="50" y="0"/>
                    <a:pt x="0" y="12"/>
                    <a:pt x="0" y="28"/>
                  </a:cubicBezTo>
                  <a:close/>
                </a:path>
              </a:pathLst>
            </a:custGeom>
            <a:solidFill>
              <a:srgbClr val="00CC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9"/>
            <p:cNvSpPr/>
            <p:nvPr/>
          </p:nvSpPr>
          <p:spPr>
            <a:xfrm>
              <a:off x="4911" y="2816"/>
              <a:ext cx="92" cy="84"/>
            </a:xfrm>
            <a:custGeom>
              <a:rect b="b" l="l" r="r" t="t"/>
              <a:pathLst>
                <a:path extrusionOk="0" h="223" w="224">
                  <a:moveTo>
                    <a:pt x="0" y="28"/>
                  </a:moveTo>
                  <a:lnTo>
                    <a:pt x="0" y="195"/>
                  </a:lnTo>
                  <a:cubicBezTo>
                    <a:pt x="0" y="211"/>
                    <a:pt x="50" y="223"/>
                    <a:pt x="112" y="223"/>
                  </a:cubicBezTo>
                  <a:cubicBezTo>
                    <a:pt x="174" y="223"/>
                    <a:pt x="224" y="211"/>
                    <a:pt x="224" y="195"/>
                  </a:cubicBezTo>
                  <a:cubicBezTo>
                    <a:pt x="224" y="195"/>
                    <a:pt x="224" y="195"/>
                    <a:pt x="224" y="195"/>
                  </a:cubicBezTo>
                  <a:lnTo>
                    <a:pt x="224" y="28"/>
                  </a:lnTo>
                  <a:cubicBezTo>
                    <a:pt x="224" y="12"/>
                    <a:pt x="174" y="0"/>
                    <a:pt x="112" y="0"/>
                  </a:cubicBezTo>
                  <a:cubicBezTo>
                    <a:pt x="50" y="0"/>
                    <a:pt x="0" y="12"/>
                    <a:pt x="0" y="28"/>
                  </a:cubicBezTo>
                  <a:moveTo>
                    <a:pt x="0" y="28"/>
                  </a:moveTo>
                  <a:cubicBezTo>
                    <a:pt x="0" y="43"/>
                    <a:pt x="50" y="56"/>
                    <a:pt x="112" y="56"/>
                  </a:cubicBezTo>
                  <a:cubicBezTo>
                    <a:pt x="174" y="56"/>
                    <a:pt x="224" y="43"/>
                    <a:pt x="224" y="28"/>
                  </a:cubicBezTo>
                  <a:cubicBezTo>
                    <a:pt x="224" y="28"/>
                    <a:pt x="224" y="28"/>
                    <a:pt x="224" y="28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9" name="Google Shape;579;p19"/>
          <p:cNvGrpSpPr/>
          <p:nvPr/>
        </p:nvGrpSpPr>
        <p:grpSpPr>
          <a:xfrm>
            <a:off x="6602412" y="4908550"/>
            <a:ext cx="571500" cy="711200"/>
            <a:chOff x="4727" y="3125"/>
            <a:chExt cx="360" cy="448"/>
          </a:xfrm>
        </p:grpSpPr>
        <p:sp>
          <p:nvSpPr>
            <p:cNvPr id="580" name="Google Shape;580;p19"/>
            <p:cNvSpPr txBox="1"/>
            <p:nvPr/>
          </p:nvSpPr>
          <p:spPr>
            <a:xfrm>
              <a:off x="4863" y="3439"/>
              <a:ext cx="213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None/>
              </a:pPr>
              <a:r>
                <a:rPr b="1" i="0" lang="en-US" sz="14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KPP</a:t>
              </a:r>
              <a:endParaRPr/>
            </a:p>
          </p:txBody>
        </p:sp>
        <p:sp>
          <p:nvSpPr>
            <p:cNvPr id="581" name="Google Shape;581;p19"/>
            <p:cNvSpPr txBox="1"/>
            <p:nvPr/>
          </p:nvSpPr>
          <p:spPr>
            <a:xfrm>
              <a:off x="4727" y="3125"/>
              <a:ext cx="360" cy="2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9"/>
            <p:cNvSpPr txBox="1"/>
            <p:nvPr/>
          </p:nvSpPr>
          <p:spPr>
            <a:xfrm>
              <a:off x="4727" y="3125"/>
              <a:ext cx="360" cy="252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9"/>
            <p:cNvSpPr/>
            <p:nvPr/>
          </p:nvSpPr>
          <p:spPr>
            <a:xfrm>
              <a:off x="4795" y="3163"/>
              <a:ext cx="184" cy="69"/>
            </a:xfrm>
            <a:custGeom>
              <a:rect b="b" l="l" r="r" t="t"/>
              <a:pathLst>
                <a:path extrusionOk="0" h="69" w="169">
                  <a:moveTo>
                    <a:pt x="169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9" y="6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9"/>
            <p:cNvSpPr/>
            <p:nvPr/>
          </p:nvSpPr>
          <p:spPr>
            <a:xfrm>
              <a:off x="4795" y="3163"/>
              <a:ext cx="184" cy="69"/>
            </a:xfrm>
            <a:custGeom>
              <a:rect b="b" l="l" r="r" t="t"/>
              <a:pathLst>
                <a:path extrusionOk="0" h="69" w="169">
                  <a:moveTo>
                    <a:pt x="169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9" y="6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9"/>
            <p:cNvSpPr txBox="1"/>
            <p:nvPr/>
          </p:nvSpPr>
          <p:spPr>
            <a:xfrm>
              <a:off x="4827" y="3232"/>
              <a:ext cx="125" cy="6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9"/>
            <p:cNvSpPr txBox="1"/>
            <p:nvPr/>
          </p:nvSpPr>
          <p:spPr>
            <a:xfrm>
              <a:off x="4827" y="3232"/>
              <a:ext cx="125" cy="69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9"/>
            <p:cNvSpPr/>
            <p:nvPr/>
          </p:nvSpPr>
          <p:spPr>
            <a:xfrm>
              <a:off x="4911" y="3258"/>
              <a:ext cx="92" cy="84"/>
            </a:xfrm>
            <a:custGeom>
              <a:rect b="b" l="l" r="r" t="t"/>
              <a:pathLst>
                <a:path extrusionOk="0" h="224" w="224">
                  <a:moveTo>
                    <a:pt x="0" y="28"/>
                  </a:moveTo>
                  <a:lnTo>
                    <a:pt x="0" y="196"/>
                  </a:lnTo>
                  <a:cubicBezTo>
                    <a:pt x="0" y="211"/>
                    <a:pt x="50" y="224"/>
                    <a:pt x="112" y="224"/>
                  </a:cubicBezTo>
                  <a:cubicBezTo>
                    <a:pt x="174" y="224"/>
                    <a:pt x="224" y="211"/>
                    <a:pt x="224" y="196"/>
                  </a:cubicBezTo>
                  <a:cubicBezTo>
                    <a:pt x="224" y="196"/>
                    <a:pt x="224" y="196"/>
                    <a:pt x="224" y="196"/>
                  </a:cubicBezTo>
                  <a:lnTo>
                    <a:pt x="224" y="28"/>
                  </a:lnTo>
                  <a:cubicBezTo>
                    <a:pt x="224" y="13"/>
                    <a:pt x="174" y="0"/>
                    <a:pt x="112" y="0"/>
                  </a:cubicBezTo>
                  <a:cubicBezTo>
                    <a:pt x="50" y="0"/>
                    <a:pt x="0" y="13"/>
                    <a:pt x="0" y="28"/>
                  </a:cubicBezTo>
                  <a:close/>
                </a:path>
              </a:pathLst>
            </a:custGeom>
            <a:solidFill>
              <a:srgbClr val="00CC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9"/>
            <p:cNvSpPr/>
            <p:nvPr/>
          </p:nvSpPr>
          <p:spPr>
            <a:xfrm>
              <a:off x="4911" y="3258"/>
              <a:ext cx="92" cy="84"/>
            </a:xfrm>
            <a:custGeom>
              <a:rect b="b" l="l" r="r" t="t"/>
              <a:pathLst>
                <a:path extrusionOk="0" h="224" w="224">
                  <a:moveTo>
                    <a:pt x="0" y="28"/>
                  </a:moveTo>
                  <a:lnTo>
                    <a:pt x="0" y="196"/>
                  </a:lnTo>
                  <a:cubicBezTo>
                    <a:pt x="0" y="211"/>
                    <a:pt x="50" y="224"/>
                    <a:pt x="112" y="224"/>
                  </a:cubicBezTo>
                  <a:cubicBezTo>
                    <a:pt x="174" y="224"/>
                    <a:pt x="224" y="211"/>
                    <a:pt x="224" y="196"/>
                  </a:cubicBezTo>
                  <a:cubicBezTo>
                    <a:pt x="224" y="196"/>
                    <a:pt x="224" y="196"/>
                    <a:pt x="224" y="196"/>
                  </a:cubicBezTo>
                  <a:lnTo>
                    <a:pt x="224" y="28"/>
                  </a:lnTo>
                  <a:cubicBezTo>
                    <a:pt x="224" y="13"/>
                    <a:pt x="174" y="0"/>
                    <a:pt x="112" y="0"/>
                  </a:cubicBezTo>
                  <a:cubicBezTo>
                    <a:pt x="50" y="0"/>
                    <a:pt x="0" y="13"/>
                    <a:pt x="0" y="28"/>
                  </a:cubicBezTo>
                  <a:moveTo>
                    <a:pt x="0" y="28"/>
                  </a:moveTo>
                  <a:cubicBezTo>
                    <a:pt x="0" y="44"/>
                    <a:pt x="50" y="56"/>
                    <a:pt x="112" y="56"/>
                  </a:cubicBezTo>
                  <a:cubicBezTo>
                    <a:pt x="174" y="56"/>
                    <a:pt x="224" y="44"/>
                    <a:pt x="224" y="28"/>
                  </a:cubicBezTo>
                  <a:cubicBezTo>
                    <a:pt x="224" y="28"/>
                    <a:pt x="224" y="28"/>
                    <a:pt x="224" y="28"/>
                  </a:cubicBezTo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89" name="Google Shape;589;p19"/>
          <p:cNvCxnSpPr/>
          <p:nvPr/>
        </p:nvCxnSpPr>
        <p:spPr>
          <a:xfrm rot="-5400000">
            <a:off x="6700887" y="5572125"/>
            <a:ext cx="996900" cy="69900"/>
          </a:xfrm>
          <a:prstGeom prst="curvedConnector3">
            <a:avLst>
              <a:gd fmla="val 0" name="adj1"/>
            </a:avLst>
          </a:prstGeom>
          <a:noFill/>
          <a:ln cap="flat" cmpd="sng" w="38100">
            <a:solidFill>
              <a:srgbClr val="FF00FF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590" name="Google Shape;590;p19"/>
          <p:cNvCxnSpPr/>
          <p:nvPr/>
        </p:nvCxnSpPr>
        <p:spPr>
          <a:xfrm rot="-5400000">
            <a:off x="6719850" y="5546774"/>
            <a:ext cx="887400" cy="1500"/>
          </a:xfrm>
          <a:prstGeom prst="curvedConnector3">
            <a:avLst>
              <a:gd fmla="val 0" name="adj1"/>
            </a:avLst>
          </a:prstGeom>
          <a:noFill/>
          <a:ln cap="flat" cmpd="sng" w="38100">
            <a:solidFill>
              <a:srgbClr val="FF6600"/>
            </a:solidFill>
            <a:prstDash val="solid"/>
            <a:miter lim="800000"/>
            <a:headEnd len="med" w="med" type="triangle"/>
            <a:tailEnd len="med" w="med" type="none"/>
          </a:ln>
        </p:spPr>
      </p:cxnSp>
      <p:sp>
        <p:nvSpPr>
          <p:cNvPr id="591" name="Google Shape;591;p19"/>
          <p:cNvSpPr/>
          <p:nvPr/>
        </p:nvSpPr>
        <p:spPr>
          <a:xfrm>
            <a:off x="6592887" y="4838700"/>
            <a:ext cx="684212" cy="34131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Kartu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NPWP &amp; SKT</a:t>
            </a:r>
            <a:endParaRPr/>
          </a:p>
        </p:txBody>
      </p:sp>
      <p:cxnSp>
        <p:nvCxnSpPr>
          <p:cNvPr id="592" name="Google Shape;592;p19"/>
          <p:cNvCxnSpPr/>
          <p:nvPr/>
        </p:nvCxnSpPr>
        <p:spPr>
          <a:xfrm>
            <a:off x="3276599" y="5281613"/>
            <a:ext cx="3641700" cy="1117500"/>
          </a:xfrm>
          <a:prstGeom prst="curvedConnector3">
            <a:avLst>
              <a:gd fmla="val 0" name="adj1"/>
            </a:avLst>
          </a:prstGeom>
          <a:noFill/>
          <a:ln cap="flat" cmpd="sng" w="19050">
            <a:solidFill>
              <a:srgbClr val="FF6600"/>
            </a:solidFill>
            <a:prstDash val="solid"/>
            <a:miter lim="800000"/>
            <a:headEnd len="med" w="med" type="triangle"/>
            <a:tailEnd len="med" w="med" type="none"/>
          </a:ln>
        </p:spPr>
      </p:cxnSp>
      <p:sp>
        <p:nvSpPr>
          <p:cNvPr id="593" name="Google Shape;593;p19"/>
          <p:cNvSpPr/>
          <p:nvPr/>
        </p:nvSpPr>
        <p:spPr>
          <a:xfrm>
            <a:off x="6515100" y="5905500"/>
            <a:ext cx="684212" cy="34131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Kartu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1" i="0" lang="en-US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NPWP &amp; SKT</a:t>
            </a:r>
            <a:endParaRPr/>
          </a:p>
        </p:txBody>
      </p:sp>
      <p:sp>
        <p:nvSpPr>
          <p:cNvPr id="594" name="Google Shape;594;p19"/>
          <p:cNvSpPr/>
          <p:nvPr/>
        </p:nvSpPr>
        <p:spPr>
          <a:xfrm>
            <a:off x="3086100" y="1446212"/>
            <a:ext cx="3124200" cy="1828800"/>
          </a:xfrm>
          <a:custGeom>
            <a:rect b="b" l="l" r="r" t="t"/>
            <a:pathLst>
              <a:path extrusionOk="0" h="1152" w="1968">
                <a:moveTo>
                  <a:pt x="0" y="1152"/>
                </a:moveTo>
                <a:cubicBezTo>
                  <a:pt x="12" y="712"/>
                  <a:pt x="24" y="272"/>
                  <a:pt x="240" y="192"/>
                </a:cubicBezTo>
                <a:cubicBezTo>
                  <a:pt x="456" y="112"/>
                  <a:pt x="1008" y="704"/>
                  <a:pt x="1296" y="672"/>
                </a:cubicBezTo>
                <a:cubicBezTo>
                  <a:pt x="1584" y="640"/>
                  <a:pt x="1864" y="104"/>
                  <a:pt x="1968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5" name="Google Shape;595;p19"/>
          <p:cNvGrpSpPr/>
          <p:nvPr/>
        </p:nvGrpSpPr>
        <p:grpSpPr>
          <a:xfrm>
            <a:off x="1195387" y="3357562"/>
            <a:ext cx="1082675" cy="908050"/>
            <a:chOff x="1210" y="2400"/>
            <a:chExt cx="681" cy="572"/>
          </a:xfrm>
        </p:grpSpPr>
        <p:sp>
          <p:nvSpPr>
            <p:cNvPr id="596" name="Google Shape;596;p19"/>
            <p:cNvSpPr txBox="1"/>
            <p:nvPr/>
          </p:nvSpPr>
          <p:spPr>
            <a:xfrm>
              <a:off x="1344" y="2400"/>
              <a:ext cx="359" cy="2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9"/>
            <p:cNvSpPr txBox="1"/>
            <p:nvPr/>
          </p:nvSpPr>
          <p:spPr>
            <a:xfrm>
              <a:off x="1344" y="2400"/>
              <a:ext cx="359" cy="253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9"/>
            <p:cNvSpPr/>
            <p:nvPr/>
          </p:nvSpPr>
          <p:spPr>
            <a:xfrm>
              <a:off x="1423" y="2458"/>
              <a:ext cx="182" cy="69"/>
            </a:xfrm>
            <a:custGeom>
              <a:rect b="b" l="l" r="r" t="t"/>
              <a:pathLst>
                <a:path extrusionOk="0" h="69" w="168">
                  <a:moveTo>
                    <a:pt x="168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8" y="6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9"/>
            <p:cNvSpPr/>
            <p:nvPr/>
          </p:nvSpPr>
          <p:spPr>
            <a:xfrm>
              <a:off x="1423" y="2458"/>
              <a:ext cx="182" cy="69"/>
            </a:xfrm>
            <a:custGeom>
              <a:rect b="b" l="l" r="r" t="t"/>
              <a:pathLst>
                <a:path extrusionOk="0" h="69" w="168">
                  <a:moveTo>
                    <a:pt x="168" y="69"/>
                  </a:moveTo>
                  <a:lnTo>
                    <a:pt x="84" y="0"/>
                  </a:lnTo>
                  <a:lnTo>
                    <a:pt x="0" y="69"/>
                  </a:lnTo>
                  <a:lnTo>
                    <a:pt x="168" y="69"/>
                  </a:lnTo>
                  <a:close/>
                </a:path>
              </a:pathLst>
            </a:cu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9"/>
            <p:cNvSpPr txBox="1"/>
            <p:nvPr/>
          </p:nvSpPr>
          <p:spPr>
            <a:xfrm>
              <a:off x="1455" y="2527"/>
              <a:ext cx="123" cy="69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9"/>
            <p:cNvSpPr txBox="1"/>
            <p:nvPr/>
          </p:nvSpPr>
          <p:spPr>
            <a:xfrm>
              <a:off x="1455" y="2527"/>
              <a:ext cx="123" cy="69"/>
            </a:xfrm>
            <a:prstGeom prst="rect">
              <a:avLst/>
            </a:prstGeom>
            <a:noFill/>
            <a:ln cap="rnd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9"/>
            <p:cNvSpPr txBox="1"/>
            <p:nvPr/>
          </p:nvSpPr>
          <p:spPr>
            <a:xfrm>
              <a:off x="1210" y="2664"/>
              <a:ext cx="681" cy="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b="1" i="0" lang="en-US" sz="16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Kios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600"/>
                <a:buFont typeface="Arial"/>
                <a:buNone/>
              </a:pPr>
              <a:r>
                <a:rPr b="1" i="0" lang="en-US" sz="16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Pendaftaran</a:t>
              </a:r>
              <a:endParaRPr/>
            </a:p>
          </p:txBody>
        </p:sp>
      </p:grpSp>
      <p:cxnSp>
        <p:nvCxnSpPr>
          <p:cNvPr id="603" name="Google Shape;603;p19"/>
          <p:cNvCxnSpPr/>
          <p:nvPr/>
        </p:nvCxnSpPr>
        <p:spPr>
          <a:xfrm rot="10800000">
            <a:off x="2019300" y="3732212"/>
            <a:ext cx="990600" cy="838200"/>
          </a:xfrm>
          <a:prstGeom prst="straightConnector1">
            <a:avLst/>
          </a:prstGeom>
          <a:noFill/>
          <a:ln cap="rnd" cmpd="sng" w="19050">
            <a:solidFill>
              <a:srgbClr val="FF66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grpSp>
        <p:nvGrpSpPr>
          <p:cNvPr id="604" name="Google Shape;604;p19"/>
          <p:cNvGrpSpPr/>
          <p:nvPr/>
        </p:nvGrpSpPr>
        <p:grpSpPr>
          <a:xfrm rot="2400000">
            <a:off x="1469241" y="1852399"/>
            <a:ext cx="1568582" cy="1626453"/>
            <a:chOff x="2270" y="1383"/>
            <a:chExt cx="513" cy="684"/>
          </a:xfrm>
        </p:grpSpPr>
        <p:sp>
          <p:nvSpPr>
            <p:cNvPr id="605" name="Google Shape;605;p19"/>
            <p:cNvSpPr/>
            <p:nvPr/>
          </p:nvSpPr>
          <p:spPr>
            <a:xfrm rot="-3780000">
              <a:off x="2209" y="1601"/>
              <a:ext cx="640" cy="245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flat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9"/>
            <p:cNvSpPr/>
            <p:nvPr/>
          </p:nvSpPr>
          <p:spPr>
            <a:xfrm rot="-3780000">
              <a:off x="2211" y="1601"/>
              <a:ext cx="632" cy="254"/>
            </a:xfrm>
            <a:custGeom>
              <a:rect b="b" l="l" r="r" t="t"/>
              <a:pathLst>
                <a:path extrusionOk="0" h="320" w="1211">
                  <a:moveTo>
                    <a:pt x="0" y="320"/>
                  </a:moveTo>
                  <a:lnTo>
                    <a:pt x="628" y="120"/>
                  </a:lnTo>
                  <a:lnTo>
                    <a:pt x="616" y="170"/>
                  </a:lnTo>
                  <a:lnTo>
                    <a:pt x="1211" y="0"/>
                  </a:lnTo>
                  <a:lnTo>
                    <a:pt x="583" y="199"/>
                  </a:lnTo>
                  <a:lnTo>
                    <a:pt x="594" y="149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0000FF"/>
            </a:solidFill>
            <a:ln cap="rnd" cmpd="sng" w="952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19"/>
          <p:cNvSpPr/>
          <p:nvPr/>
        </p:nvSpPr>
        <p:spPr>
          <a:xfrm>
            <a:off x="1639887" y="1370012"/>
            <a:ext cx="4570412" cy="1905000"/>
          </a:xfrm>
          <a:custGeom>
            <a:rect b="b" l="l" r="r" t="t"/>
            <a:pathLst>
              <a:path extrusionOk="0" h="1200" w="2880">
                <a:moveTo>
                  <a:pt x="0" y="1200"/>
                </a:moveTo>
                <a:cubicBezTo>
                  <a:pt x="44" y="1120"/>
                  <a:pt x="88" y="1040"/>
                  <a:pt x="240" y="864"/>
                </a:cubicBezTo>
                <a:cubicBezTo>
                  <a:pt x="392" y="688"/>
                  <a:pt x="728" y="264"/>
                  <a:pt x="912" y="144"/>
                </a:cubicBezTo>
                <a:cubicBezTo>
                  <a:pt x="1096" y="24"/>
                  <a:pt x="1160" y="72"/>
                  <a:pt x="1344" y="144"/>
                </a:cubicBezTo>
                <a:cubicBezTo>
                  <a:pt x="1528" y="216"/>
                  <a:pt x="1840" y="512"/>
                  <a:pt x="2016" y="576"/>
                </a:cubicBezTo>
                <a:cubicBezTo>
                  <a:pt x="2192" y="640"/>
                  <a:pt x="2256" y="624"/>
                  <a:pt x="2400" y="528"/>
                </a:cubicBezTo>
                <a:cubicBezTo>
                  <a:pt x="2544" y="432"/>
                  <a:pt x="2808" y="88"/>
                  <a:pt x="2880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9"/>
          <p:cNvSpPr txBox="1"/>
          <p:nvPr/>
        </p:nvSpPr>
        <p:spPr>
          <a:xfrm>
            <a:off x="342900" y="2857500"/>
            <a:ext cx="1200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e-registration</a:t>
            </a:r>
            <a:endParaRPr/>
          </a:p>
        </p:txBody>
      </p:sp>
      <p:cxnSp>
        <p:nvCxnSpPr>
          <p:cNvPr id="609" name="Google Shape;609;p19"/>
          <p:cNvCxnSpPr/>
          <p:nvPr/>
        </p:nvCxnSpPr>
        <p:spPr>
          <a:xfrm flipH="1" rot="5400000">
            <a:off x="4964099" y="2940037"/>
            <a:ext cx="4183200" cy="214200"/>
          </a:xfrm>
          <a:prstGeom prst="curvedConnector3">
            <a:avLst>
              <a:gd fmla="val 0" name="adj1"/>
            </a:avLst>
          </a:prstGeom>
          <a:noFill/>
          <a:ln cap="flat" cmpd="sng" w="38100">
            <a:solidFill>
              <a:schemeClr val="dk2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610" name="Google Shape;610;p19"/>
          <p:cNvCxnSpPr/>
          <p:nvPr/>
        </p:nvCxnSpPr>
        <p:spPr>
          <a:xfrm>
            <a:off x="2987675" y="5210175"/>
            <a:ext cx="928800" cy="234900"/>
          </a:xfrm>
          <a:prstGeom prst="curvedConnector4">
            <a:avLst>
              <a:gd fmla="val -5316" name="adj1"/>
              <a:gd fmla="val 70506" name="adj2"/>
            </a:avLst>
          </a:prstGeom>
          <a:noFill/>
          <a:ln cap="flat" cmpd="sng" w="19050">
            <a:solidFill>
              <a:srgbClr val="FF66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611" name="Google Shape;611;p19"/>
          <p:cNvSpPr/>
          <p:nvPr/>
        </p:nvSpPr>
        <p:spPr>
          <a:xfrm>
            <a:off x="3416300" y="1522412"/>
            <a:ext cx="2794000" cy="2971800"/>
          </a:xfrm>
          <a:custGeom>
            <a:rect b="b" l="l" r="r" t="t"/>
            <a:pathLst>
              <a:path extrusionOk="0" h="1872" w="1760">
                <a:moveTo>
                  <a:pt x="32" y="1872"/>
                </a:moveTo>
                <a:cubicBezTo>
                  <a:pt x="16" y="1356"/>
                  <a:pt x="0" y="840"/>
                  <a:pt x="32" y="576"/>
                </a:cubicBezTo>
                <a:cubicBezTo>
                  <a:pt x="64" y="312"/>
                  <a:pt x="56" y="264"/>
                  <a:pt x="224" y="288"/>
                </a:cubicBezTo>
                <a:cubicBezTo>
                  <a:pt x="392" y="312"/>
                  <a:pt x="784" y="768"/>
                  <a:pt x="1040" y="720"/>
                </a:cubicBezTo>
                <a:cubicBezTo>
                  <a:pt x="1296" y="672"/>
                  <a:pt x="1648" y="48"/>
                  <a:pt x="1760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2" name="Google Shape;612;p19"/>
          <p:cNvGrpSpPr/>
          <p:nvPr/>
        </p:nvGrpSpPr>
        <p:grpSpPr>
          <a:xfrm>
            <a:off x="2552700" y="4875212"/>
            <a:ext cx="519112" cy="762000"/>
            <a:chOff x="2574" y="3648"/>
            <a:chExt cx="326" cy="480"/>
          </a:xfrm>
        </p:grpSpPr>
        <p:grpSp>
          <p:nvGrpSpPr>
            <p:cNvPr id="613" name="Google Shape;613;p19"/>
            <p:cNvGrpSpPr/>
            <p:nvPr/>
          </p:nvGrpSpPr>
          <p:grpSpPr>
            <a:xfrm>
              <a:off x="2592" y="3648"/>
              <a:ext cx="291" cy="280"/>
              <a:chOff x="3459" y="3514"/>
              <a:chExt cx="291" cy="280"/>
            </a:xfrm>
          </p:grpSpPr>
          <p:sp>
            <p:nvSpPr>
              <p:cNvPr id="614" name="Google Shape;614;p19"/>
              <p:cNvSpPr/>
              <p:nvPr/>
            </p:nvSpPr>
            <p:spPr>
              <a:xfrm>
                <a:off x="3601" y="3514"/>
                <a:ext cx="149" cy="186"/>
              </a:xfrm>
              <a:custGeom>
                <a:rect b="b" l="l" r="r" t="t"/>
                <a:pathLst>
                  <a:path extrusionOk="0" h="186" w="139">
                    <a:moveTo>
                      <a:pt x="104" y="0"/>
                    </a:moveTo>
                    <a:lnTo>
                      <a:pt x="104" y="35"/>
                    </a:lnTo>
                    <a:lnTo>
                      <a:pt x="139" y="35"/>
                    </a:lnTo>
                    <a:lnTo>
                      <a:pt x="104" y="0"/>
                    </a:lnTo>
                    <a:close/>
                    <a:moveTo>
                      <a:pt x="0" y="0"/>
                    </a:moveTo>
                    <a:lnTo>
                      <a:pt x="0" y="186"/>
                    </a:lnTo>
                    <a:lnTo>
                      <a:pt x="139" y="186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19"/>
              <p:cNvSpPr/>
              <p:nvPr/>
            </p:nvSpPr>
            <p:spPr>
              <a:xfrm>
                <a:off x="3712" y="3514"/>
                <a:ext cx="38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19"/>
              <p:cNvSpPr/>
              <p:nvPr/>
            </p:nvSpPr>
            <p:spPr>
              <a:xfrm>
                <a:off x="3601" y="3514"/>
                <a:ext cx="149" cy="186"/>
              </a:xfrm>
              <a:custGeom>
                <a:rect b="b" l="l" r="r" t="t"/>
                <a:pathLst>
                  <a:path extrusionOk="0" h="186" w="139">
                    <a:moveTo>
                      <a:pt x="0" y="0"/>
                    </a:moveTo>
                    <a:lnTo>
                      <a:pt x="0" y="186"/>
                    </a:lnTo>
                    <a:lnTo>
                      <a:pt x="139" y="186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19"/>
              <p:cNvSpPr/>
              <p:nvPr/>
            </p:nvSpPr>
            <p:spPr>
              <a:xfrm>
                <a:off x="3575" y="3538"/>
                <a:ext cx="150" cy="186"/>
              </a:xfrm>
              <a:custGeom>
                <a:rect b="b" l="l" r="r" t="t"/>
                <a:pathLst>
                  <a:path extrusionOk="0" h="186" w="140">
                    <a:moveTo>
                      <a:pt x="105" y="0"/>
                    </a:moveTo>
                    <a:lnTo>
                      <a:pt x="105" y="35"/>
                    </a:lnTo>
                    <a:lnTo>
                      <a:pt x="140" y="35"/>
                    </a:lnTo>
                    <a:lnTo>
                      <a:pt x="105" y="0"/>
                    </a:lnTo>
                    <a:close/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19"/>
              <p:cNvSpPr/>
              <p:nvPr/>
            </p:nvSpPr>
            <p:spPr>
              <a:xfrm>
                <a:off x="3688" y="3538"/>
                <a:ext cx="37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19"/>
              <p:cNvSpPr/>
              <p:nvPr/>
            </p:nvSpPr>
            <p:spPr>
              <a:xfrm>
                <a:off x="3575" y="3538"/>
                <a:ext cx="150" cy="186"/>
              </a:xfrm>
              <a:custGeom>
                <a:rect b="b" l="l" r="r" t="t"/>
                <a:pathLst>
                  <a:path extrusionOk="0" h="186" w="140"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19"/>
              <p:cNvSpPr/>
              <p:nvPr/>
            </p:nvSpPr>
            <p:spPr>
              <a:xfrm>
                <a:off x="3550" y="3561"/>
                <a:ext cx="151" cy="186"/>
              </a:xfrm>
              <a:custGeom>
                <a:rect b="b" l="l" r="r" t="t"/>
                <a:pathLst>
                  <a:path extrusionOk="0" h="186" w="140">
                    <a:moveTo>
                      <a:pt x="105" y="0"/>
                    </a:moveTo>
                    <a:lnTo>
                      <a:pt x="105" y="35"/>
                    </a:lnTo>
                    <a:lnTo>
                      <a:pt x="140" y="35"/>
                    </a:lnTo>
                    <a:lnTo>
                      <a:pt x="105" y="0"/>
                    </a:lnTo>
                    <a:close/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19"/>
              <p:cNvSpPr/>
              <p:nvPr/>
            </p:nvSpPr>
            <p:spPr>
              <a:xfrm>
                <a:off x="3663" y="3561"/>
                <a:ext cx="38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19"/>
              <p:cNvSpPr/>
              <p:nvPr/>
            </p:nvSpPr>
            <p:spPr>
              <a:xfrm>
                <a:off x="3550" y="3561"/>
                <a:ext cx="151" cy="186"/>
              </a:xfrm>
              <a:custGeom>
                <a:rect b="b" l="l" r="r" t="t"/>
                <a:pathLst>
                  <a:path extrusionOk="0" h="186" w="140">
                    <a:moveTo>
                      <a:pt x="0" y="0"/>
                    </a:moveTo>
                    <a:lnTo>
                      <a:pt x="0" y="186"/>
                    </a:lnTo>
                    <a:lnTo>
                      <a:pt x="140" y="186"/>
                    </a:lnTo>
                    <a:lnTo>
                      <a:pt x="140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19"/>
              <p:cNvSpPr/>
              <p:nvPr/>
            </p:nvSpPr>
            <p:spPr>
              <a:xfrm>
                <a:off x="3525" y="3584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105" y="0"/>
                    </a:moveTo>
                    <a:lnTo>
                      <a:pt x="105" y="35"/>
                    </a:lnTo>
                    <a:lnTo>
                      <a:pt x="139" y="35"/>
                    </a:lnTo>
                    <a:lnTo>
                      <a:pt x="105" y="0"/>
                    </a:lnTo>
                    <a:close/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19"/>
              <p:cNvSpPr/>
              <p:nvPr/>
            </p:nvSpPr>
            <p:spPr>
              <a:xfrm>
                <a:off x="3638" y="3584"/>
                <a:ext cx="37" cy="35"/>
              </a:xfrm>
              <a:custGeom>
                <a:rect b="b" l="l" r="r" t="t"/>
                <a:pathLst>
                  <a:path extrusionOk="0" h="35" w="34">
                    <a:moveTo>
                      <a:pt x="0" y="0"/>
                    </a:moveTo>
                    <a:lnTo>
                      <a:pt x="0" y="35"/>
                    </a:lnTo>
                    <a:lnTo>
                      <a:pt x="34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19"/>
              <p:cNvSpPr/>
              <p:nvPr/>
            </p:nvSpPr>
            <p:spPr>
              <a:xfrm>
                <a:off x="3525" y="3584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5" y="35"/>
                    </a:lnTo>
                    <a:lnTo>
                      <a:pt x="105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19"/>
              <p:cNvSpPr/>
              <p:nvPr/>
            </p:nvSpPr>
            <p:spPr>
              <a:xfrm>
                <a:off x="3500" y="3607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104" y="0"/>
                    </a:moveTo>
                    <a:lnTo>
                      <a:pt x="104" y="35"/>
                    </a:lnTo>
                    <a:lnTo>
                      <a:pt x="139" y="35"/>
                    </a:lnTo>
                    <a:lnTo>
                      <a:pt x="104" y="0"/>
                    </a:lnTo>
                    <a:close/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19"/>
              <p:cNvSpPr/>
              <p:nvPr/>
            </p:nvSpPr>
            <p:spPr>
              <a:xfrm>
                <a:off x="3612" y="3607"/>
                <a:ext cx="38" cy="35"/>
              </a:xfrm>
              <a:custGeom>
                <a:rect b="b" l="l" r="r" t="t"/>
                <a:pathLst>
                  <a:path extrusionOk="0" h="35" w="35">
                    <a:moveTo>
                      <a:pt x="0" y="0"/>
                    </a:moveTo>
                    <a:lnTo>
                      <a:pt x="0" y="35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19"/>
              <p:cNvSpPr/>
              <p:nvPr/>
            </p:nvSpPr>
            <p:spPr>
              <a:xfrm>
                <a:off x="3500" y="3607"/>
                <a:ext cx="150" cy="187"/>
              </a:xfrm>
              <a:custGeom>
                <a:rect b="b" l="l" r="r" t="t"/>
                <a:pathLst>
                  <a:path extrusionOk="0" h="187" w="139">
                    <a:moveTo>
                      <a:pt x="0" y="0"/>
                    </a:moveTo>
                    <a:lnTo>
                      <a:pt x="0" y="187"/>
                    </a:lnTo>
                    <a:lnTo>
                      <a:pt x="139" y="187"/>
                    </a:lnTo>
                    <a:lnTo>
                      <a:pt x="139" y="35"/>
                    </a:lnTo>
                    <a:lnTo>
                      <a:pt x="104" y="35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9" name="Google Shape;629;p19"/>
              <p:cNvGrpSpPr/>
              <p:nvPr/>
            </p:nvGrpSpPr>
            <p:grpSpPr>
              <a:xfrm>
                <a:off x="3459" y="3605"/>
                <a:ext cx="240" cy="187"/>
                <a:chOff x="2502" y="3648"/>
                <a:chExt cx="240" cy="187"/>
              </a:xfrm>
            </p:grpSpPr>
            <p:sp>
              <p:nvSpPr>
                <p:cNvPr id="630" name="Google Shape;630;p19"/>
                <p:cNvSpPr/>
                <p:nvPr/>
              </p:nvSpPr>
              <p:spPr>
                <a:xfrm>
                  <a:off x="2544" y="3648"/>
                  <a:ext cx="139" cy="187"/>
                </a:xfrm>
                <a:custGeom>
                  <a:rect b="b" l="l" r="r" t="t"/>
                  <a:pathLst>
                    <a:path extrusionOk="0" h="187" w="139">
                      <a:moveTo>
                        <a:pt x="104" y="0"/>
                      </a:moveTo>
                      <a:lnTo>
                        <a:pt x="104" y="35"/>
                      </a:lnTo>
                      <a:lnTo>
                        <a:pt x="139" y="35"/>
                      </a:lnTo>
                      <a:lnTo>
                        <a:pt x="104" y="0"/>
                      </a:lnTo>
                      <a:close/>
                      <a:moveTo>
                        <a:pt x="0" y="0"/>
                      </a:moveTo>
                      <a:lnTo>
                        <a:pt x="0" y="187"/>
                      </a:lnTo>
                      <a:lnTo>
                        <a:pt x="139" y="187"/>
                      </a:lnTo>
                      <a:lnTo>
                        <a:pt x="139" y="35"/>
                      </a:lnTo>
                      <a:lnTo>
                        <a:pt x="104" y="35"/>
                      </a:lnTo>
                      <a:lnTo>
                        <a:pt x="10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1" name="Google Shape;631;p19"/>
                <p:cNvSpPr/>
                <p:nvPr/>
              </p:nvSpPr>
              <p:spPr>
                <a:xfrm>
                  <a:off x="2648" y="3648"/>
                  <a:ext cx="35" cy="35"/>
                </a:xfrm>
                <a:custGeom>
                  <a:rect b="b" l="l" r="r" t="t"/>
                  <a:pathLst>
                    <a:path extrusionOk="0" h="35" w="35">
                      <a:moveTo>
                        <a:pt x="0" y="0"/>
                      </a:moveTo>
                      <a:lnTo>
                        <a:pt x="0" y="35"/>
                      </a:lnTo>
                      <a:lnTo>
                        <a:pt x="35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cap="rnd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2" name="Google Shape;632;p19"/>
                <p:cNvSpPr/>
                <p:nvPr/>
              </p:nvSpPr>
              <p:spPr>
                <a:xfrm>
                  <a:off x="2544" y="3648"/>
                  <a:ext cx="139" cy="187"/>
                </a:xfrm>
                <a:custGeom>
                  <a:rect b="b" l="l" r="r" t="t"/>
                  <a:pathLst>
                    <a:path extrusionOk="0" h="187" w="139">
                      <a:moveTo>
                        <a:pt x="0" y="0"/>
                      </a:moveTo>
                      <a:lnTo>
                        <a:pt x="0" y="187"/>
                      </a:lnTo>
                      <a:lnTo>
                        <a:pt x="139" y="187"/>
                      </a:lnTo>
                      <a:lnTo>
                        <a:pt x="139" y="35"/>
                      </a:lnTo>
                      <a:lnTo>
                        <a:pt x="104" y="35"/>
                      </a:lnTo>
                      <a:lnTo>
                        <a:pt x="10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cap="rnd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" name="Google Shape;633;p19"/>
                <p:cNvSpPr txBox="1"/>
                <p:nvPr/>
              </p:nvSpPr>
              <p:spPr>
                <a:xfrm>
                  <a:off x="2502" y="3678"/>
                  <a:ext cx="240" cy="1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34" name="Google Shape;634;p19"/>
            <p:cNvSpPr txBox="1"/>
            <p:nvPr/>
          </p:nvSpPr>
          <p:spPr>
            <a:xfrm>
              <a:off x="2574" y="3936"/>
              <a:ext cx="326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KTP, KK,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0"/>
                <a:buFont typeface="Arial"/>
                <a:buNone/>
              </a:pPr>
              <a:r>
                <a:rPr b="0" i="0" lang="en-US" sz="10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SIUP DLL</a:t>
              </a:r>
              <a:endParaRPr/>
            </a:p>
          </p:txBody>
        </p:sp>
      </p:grpSp>
      <p:sp>
        <p:nvSpPr>
          <p:cNvPr id="635" name="Google Shape;635;p19"/>
          <p:cNvSpPr/>
          <p:nvPr/>
        </p:nvSpPr>
        <p:spPr>
          <a:xfrm>
            <a:off x="-495300" y="6515100"/>
            <a:ext cx="304800" cy="22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93750" y="60000"/>
                </a:moveTo>
                <a:lnTo>
                  <a:pt x="26250" y="15000"/>
                </a:lnTo>
                <a:lnTo>
                  <a:pt x="26250" y="105000"/>
                </a:lnTo>
                <a:close/>
              </a:path>
              <a:path extrusionOk="0" fill="darken" h="120000" w="120000">
                <a:moveTo>
                  <a:pt x="93750" y="60000"/>
                </a:moveTo>
                <a:lnTo>
                  <a:pt x="26250" y="15000"/>
                </a:lnTo>
                <a:lnTo>
                  <a:pt x="26250" y="105000"/>
                </a:lnTo>
                <a:close/>
              </a:path>
              <a:path extrusionOk="0" fill="none" h="120000" w="120000">
                <a:moveTo>
                  <a:pt x="93750" y="60000"/>
                </a:moveTo>
                <a:lnTo>
                  <a:pt x="26250" y="105000"/>
                </a:lnTo>
                <a:lnTo>
                  <a:pt x="2625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19"/>
          <p:cNvSpPr txBox="1"/>
          <p:nvPr/>
        </p:nvSpPr>
        <p:spPr>
          <a:xfrm>
            <a:off x="6248400" y="381000"/>
            <a:ext cx="76200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E-mail</a:t>
            </a:r>
            <a:endParaRPr/>
          </a:p>
        </p:txBody>
      </p:sp>
      <p:cxnSp>
        <p:nvCxnSpPr>
          <p:cNvPr id="637" name="Google Shape;637;p19"/>
          <p:cNvCxnSpPr/>
          <p:nvPr/>
        </p:nvCxnSpPr>
        <p:spPr>
          <a:xfrm flipH="1" rot="5400000">
            <a:off x="4964099" y="2974962"/>
            <a:ext cx="4183200" cy="214200"/>
          </a:xfrm>
          <a:prstGeom prst="curvedConnector3">
            <a:avLst>
              <a:gd fmla="val 0" name="adj1"/>
            </a:avLst>
          </a:prstGeom>
          <a:noFill/>
          <a:ln cap="flat" cmpd="sng" w="38100">
            <a:solidFill>
              <a:schemeClr val="dk2"/>
            </a:solidFill>
            <a:prstDash val="solid"/>
            <a:miter lim="800000"/>
            <a:headEnd len="med" w="med" type="triangl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0"/>
          <p:cNvSpPr/>
          <p:nvPr/>
        </p:nvSpPr>
        <p:spPr>
          <a:xfrm>
            <a:off x="571500" y="500050"/>
            <a:ext cx="7500900" cy="1434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Pendaftaran NPWP Kolektif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i="0" sz="20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Pendaftaran dilakukan oleh Pemberi kerja dengan</a:t>
            </a:r>
            <a:r>
              <a:rPr lang="en-US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melampirkan </a:t>
            </a:r>
            <a:r>
              <a:rPr lang="en-US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fotocopy</a:t>
            </a: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KTP Karyawan (PER 35/PJ/2013)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3" name="Google Shape;643;p20"/>
          <p:cNvSpPr/>
          <p:nvPr/>
        </p:nvSpPr>
        <p:spPr>
          <a:xfrm>
            <a:off x="571500" y="2271700"/>
            <a:ext cx="7500900" cy="1857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Berdasarkan PER-29/PJ/2014 tentang Tata Cara Dan</a:t>
            </a:r>
            <a:r>
              <a:rPr lang="en-US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Pengolahan SPT Tahunan: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Bahwa Direksi, Komisaris dan pemegang saham perusahaan </a:t>
            </a:r>
            <a:r>
              <a:rPr b="1"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wajib ber NPWP</a:t>
            </a: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dan </a:t>
            </a:r>
            <a:r>
              <a:rPr b="1"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harus mencantumkan NPWP</a:t>
            </a: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dalam SPT Tahunan PPh Badan dan SPT Pasal 21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4" name="Google Shape;644;p20"/>
          <p:cNvSpPr/>
          <p:nvPr/>
        </p:nvSpPr>
        <p:spPr>
          <a:xfrm>
            <a:off x="571525" y="4500550"/>
            <a:ext cx="7500900" cy="1275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NPWP ANGGOTA KELUARGA ( PER-20/PJ/2013 JO. PER-38/PJ/2013):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Anggota keluarga yang diakui oleh penanggung pajak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Wanita Kawin yang tidak terikat perjanjian pisah harta dan tidak menghendaki menjalankan hak dan kewajiban perpajakannya sendiri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1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rebuchet MS"/>
              <a:buNone/>
            </a:pPr>
            <a:r>
              <a:rPr b="1" i="0" lang="en-US" sz="44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NPWP dan Pengukuhan PKP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1" name="Google Shape;651;p21"/>
          <p:cNvSpPr txBox="1"/>
          <p:nvPr/>
        </p:nvSpPr>
        <p:spPr>
          <a:xfrm>
            <a:off x="4565650" y="5908675"/>
            <a:ext cx="2974975" cy="26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PMK Nomor 20/2008</a:t>
            </a:r>
            <a:endParaRPr/>
          </a:p>
        </p:txBody>
      </p:sp>
      <p:sp>
        <p:nvSpPr>
          <p:cNvPr id="652" name="Google Shape;652;p21"/>
          <p:cNvSpPr/>
          <p:nvPr/>
        </p:nvSpPr>
        <p:spPr>
          <a:xfrm>
            <a:off x="685800" y="3009900"/>
            <a:ext cx="2209800" cy="114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Yang wajib mendaftarkan diri untuk diberikan NPWP</a:t>
            </a:r>
            <a:endParaRPr/>
          </a:p>
        </p:txBody>
      </p:sp>
      <p:sp>
        <p:nvSpPr>
          <p:cNvPr id="653" name="Google Shape;653;p21"/>
          <p:cNvSpPr/>
          <p:nvPr/>
        </p:nvSpPr>
        <p:spPr>
          <a:xfrm>
            <a:off x="3657600" y="1600200"/>
            <a:ext cx="2590800" cy="838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WP yang telah memenuhi persyaratan subjektif dan objektif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4" name="Google Shape;654;p21"/>
          <p:cNvSpPr/>
          <p:nvPr/>
        </p:nvSpPr>
        <p:spPr>
          <a:xfrm>
            <a:off x="3657600" y="4724400"/>
            <a:ext cx="2590800" cy="838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WPOP selain WP di atas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5" name="Google Shape;655;p21"/>
          <p:cNvSpPr/>
          <p:nvPr/>
        </p:nvSpPr>
        <p:spPr>
          <a:xfrm>
            <a:off x="3657600" y="3581400"/>
            <a:ext cx="2590800" cy="990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WPOP yang tidak menjalankan usaha atau tidak melakukan pekerjaan bebas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6" name="Google Shape;656;p21"/>
          <p:cNvSpPr/>
          <p:nvPr/>
        </p:nvSpPr>
        <p:spPr>
          <a:xfrm>
            <a:off x="3657600" y="2590800"/>
            <a:ext cx="2590800" cy="838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WPOP yang menjalankan usaha atau melakukan pekerjaan bebas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657" name="Google Shape;657;p21"/>
          <p:cNvCxnSpPr/>
          <p:nvPr/>
        </p:nvCxnSpPr>
        <p:spPr>
          <a:xfrm rot="-5400000">
            <a:off x="2515350" y="2399550"/>
            <a:ext cx="1524000" cy="763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21"/>
          <p:cNvCxnSpPr/>
          <p:nvPr/>
        </p:nvCxnSpPr>
        <p:spPr>
          <a:xfrm flipH="1" rot="-5400000">
            <a:off x="2477250" y="3961650"/>
            <a:ext cx="1600200" cy="763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21"/>
          <p:cNvCxnSpPr/>
          <p:nvPr/>
        </p:nvCxnSpPr>
        <p:spPr>
          <a:xfrm flipH="1" rot="10800000">
            <a:off x="2895600" y="3009900"/>
            <a:ext cx="763500" cy="533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0" name="Google Shape;660;p21"/>
          <p:cNvCxnSpPr/>
          <p:nvPr/>
        </p:nvCxnSpPr>
        <p:spPr>
          <a:xfrm>
            <a:off x="2895600" y="3543300"/>
            <a:ext cx="763500" cy="533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1" name="Google Shape;661;p21"/>
          <p:cNvSpPr/>
          <p:nvPr/>
        </p:nvSpPr>
        <p:spPr>
          <a:xfrm>
            <a:off x="6477000" y="2590800"/>
            <a:ext cx="2057400" cy="838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paling lama 1 bulan setelah saat usaha mulai dijalankan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21"/>
          <p:cNvSpPr/>
          <p:nvPr/>
        </p:nvSpPr>
        <p:spPr>
          <a:xfrm>
            <a:off x="6477000" y="3581400"/>
            <a:ext cx="2057400" cy="990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paling lama pada akhir bulan berikutnya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663" name="Google Shape;663;p21"/>
          <p:cNvCxnSpPr/>
          <p:nvPr/>
        </p:nvCxnSpPr>
        <p:spPr>
          <a:xfrm>
            <a:off x="6248400" y="4076700"/>
            <a:ext cx="228600" cy="33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21"/>
          <p:cNvCxnSpPr/>
          <p:nvPr/>
        </p:nvCxnSpPr>
        <p:spPr>
          <a:xfrm>
            <a:off x="6248400" y="3009900"/>
            <a:ext cx="228600" cy="1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2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rebuchet MS"/>
              <a:buNone/>
            </a:pPr>
            <a:r>
              <a:rPr b="0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Penerbitan NPWP dan PKP secara Jabatan</a:t>
            </a:r>
            <a:br>
              <a:rPr b="0" i="0" lang="en-US" sz="3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(Pasal 2)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671" name="Google Shape;671;p22"/>
          <p:cNvGrpSpPr/>
          <p:nvPr/>
        </p:nvGrpSpPr>
        <p:grpSpPr>
          <a:xfrm>
            <a:off x="1219200" y="1752600"/>
            <a:ext cx="7162799" cy="2590799"/>
            <a:chOff x="768" y="1104"/>
            <a:chExt cx="4512" cy="1632"/>
          </a:xfrm>
        </p:grpSpPr>
        <p:sp>
          <p:nvSpPr>
            <p:cNvPr id="672" name="Google Shape;672;p22"/>
            <p:cNvSpPr txBox="1"/>
            <p:nvPr/>
          </p:nvSpPr>
          <p:spPr>
            <a:xfrm>
              <a:off x="768" y="1440"/>
              <a:ext cx="1296" cy="864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NPWP dan/atau pengukuhan PKP secara Jabatan</a:t>
              </a:r>
              <a:endParaRPr/>
            </a:p>
          </p:txBody>
        </p:sp>
        <p:sp>
          <p:nvSpPr>
            <p:cNvPr id="673" name="Google Shape;673;p22"/>
            <p:cNvSpPr/>
            <p:nvPr/>
          </p:nvSpPr>
          <p:spPr>
            <a:xfrm>
              <a:off x="2880" y="1104"/>
              <a:ext cx="2400" cy="624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WP telah menenuhi persyaratan objektif dan subjektif namun tidak mau mendaftar</a:t>
              </a:r>
              <a:endParaRPr/>
            </a:p>
          </p:txBody>
        </p:sp>
        <p:sp>
          <p:nvSpPr>
            <p:cNvPr id="674" name="Google Shape;674;p22"/>
            <p:cNvSpPr/>
            <p:nvPr/>
          </p:nvSpPr>
          <p:spPr>
            <a:xfrm>
              <a:off x="2880" y="2112"/>
              <a:ext cx="2400" cy="624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Pengusaha yang dikenai PPN namun tidak melaporkan usahanya</a:t>
              </a:r>
              <a:endParaRPr/>
            </a:p>
          </p:txBody>
        </p:sp>
        <p:cxnSp>
          <p:nvCxnSpPr>
            <p:cNvPr id="675" name="Google Shape;675;p22"/>
            <p:cNvCxnSpPr/>
            <p:nvPr/>
          </p:nvCxnSpPr>
          <p:spPr>
            <a:xfrm flipH="1" rot="10800000">
              <a:off x="2064" y="1416"/>
              <a:ext cx="816" cy="456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6" name="Google Shape;676;p22"/>
            <p:cNvCxnSpPr/>
            <p:nvPr/>
          </p:nvCxnSpPr>
          <p:spPr>
            <a:xfrm>
              <a:off x="2064" y="1872"/>
              <a:ext cx="816" cy="552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7" name="Google Shape;677;p22"/>
          <p:cNvSpPr txBox="1"/>
          <p:nvPr/>
        </p:nvSpPr>
        <p:spPr>
          <a:xfrm>
            <a:off x="533400" y="4724400"/>
            <a:ext cx="7848600" cy="12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Kewajiban perpajakan bagi WP tersebut dimulai sejak saat WP memenuhi persyaratan subjektif dan objektif sesuai dengan ketentuan peraturan perundang-undangan perpajakan, paling lama 5 tahun sebelum diterbitkannya NPWP dan/atau dikukuhkannya sebagai PKP.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3"/>
          <p:cNvSpPr txBox="1"/>
          <p:nvPr/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SANKSI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4" name="Google Shape;684;p23"/>
          <p:cNvSpPr txBox="1"/>
          <p:nvPr/>
        </p:nvSpPr>
        <p:spPr>
          <a:xfrm>
            <a:off x="304800" y="1295400"/>
            <a:ext cx="8534400" cy="762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Setiap orang yang dengan sengaja tidak mendaftarkan diri untuk diberikan NPWP atau tidak melaporkan usahanya untuk dikukuhkan sebagai PKP</a:t>
            </a:r>
            <a:endParaRPr/>
          </a:p>
        </p:txBody>
      </p:sp>
      <p:sp>
        <p:nvSpPr>
          <p:cNvPr id="685" name="Google Shape;685;p23"/>
          <p:cNvSpPr/>
          <p:nvPr/>
        </p:nvSpPr>
        <p:spPr>
          <a:xfrm>
            <a:off x="838200" y="4495800"/>
            <a:ext cx="3810000" cy="121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pidana penjara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bulan - 6 tahun</a:t>
            </a:r>
            <a:endParaRPr/>
          </a:p>
        </p:txBody>
      </p:sp>
      <p:sp>
        <p:nvSpPr>
          <p:cNvPr id="686" name="Google Shape;686;p23"/>
          <p:cNvSpPr/>
          <p:nvPr/>
        </p:nvSpPr>
        <p:spPr>
          <a:xfrm>
            <a:off x="2438400" y="3048000"/>
            <a:ext cx="4267200" cy="990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rebuchet MS"/>
              <a:buNone/>
            </a:pPr>
            <a:r>
              <a:rPr b="0" i="0" lang="en-US" sz="22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menimbulkan kerugian pada pendapatan negara</a:t>
            </a:r>
            <a:endParaRPr/>
          </a:p>
        </p:txBody>
      </p:sp>
      <p:sp>
        <p:nvSpPr>
          <p:cNvPr id="687" name="Google Shape;687;p23"/>
          <p:cNvSpPr/>
          <p:nvPr/>
        </p:nvSpPr>
        <p:spPr>
          <a:xfrm>
            <a:off x="4000500" y="2133600"/>
            <a:ext cx="1143000" cy="838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23"/>
          <p:cNvSpPr/>
          <p:nvPr/>
        </p:nvSpPr>
        <p:spPr>
          <a:xfrm>
            <a:off x="4800600" y="4495800"/>
            <a:ext cx="3810000" cy="121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denda 2 – 4 kali jumlah pajak terutang yang tidak atau kurang dibayar</a:t>
            </a:r>
            <a:endParaRPr/>
          </a:p>
        </p:txBody>
      </p:sp>
      <p:sp>
        <p:nvSpPr>
          <p:cNvPr id="689" name="Google Shape;689;p23"/>
          <p:cNvSpPr txBox="1"/>
          <p:nvPr/>
        </p:nvSpPr>
        <p:spPr>
          <a:xfrm>
            <a:off x="5934075" y="5867400"/>
            <a:ext cx="29052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1" i="1" lang="en-US" sz="1400" u="none">
                <a:solidFill>
                  <a:srgbClr val="FF0000"/>
                </a:solidFill>
              </a:rPr>
              <a:t>*Berdasarkan Pasal 39 UU KUP</a:t>
            </a:r>
            <a:endParaRPr b="1"/>
          </a:p>
        </p:txBody>
      </p:sp>
      <p:cxnSp>
        <p:nvCxnSpPr>
          <p:cNvPr id="690" name="Google Shape;690;p23"/>
          <p:cNvCxnSpPr>
            <a:stCxn id="686" idx="2"/>
            <a:endCxn id="685" idx="0"/>
          </p:cNvCxnSpPr>
          <p:nvPr/>
        </p:nvCxnSpPr>
        <p:spPr>
          <a:xfrm rot="5400000">
            <a:off x="3429000" y="3352800"/>
            <a:ext cx="457200" cy="18288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1" name="Google Shape;691;p23"/>
          <p:cNvCxnSpPr>
            <a:stCxn id="686" idx="2"/>
            <a:endCxn id="688" idx="0"/>
          </p:cNvCxnSpPr>
          <p:nvPr/>
        </p:nvCxnSpPr>
        <p:spPr>
          <a:xfrm flipH="1" rot="-5400000">
            <a:off x="5410200" y="3200400"/>
            <a:ext cx="457200" cy="2133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24"/>
          <p:cNvSpPr txBox="1"/>
          <p:nvPr/>
        </p:nvSpPr>
        <p:spPr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Penghapusan NPWP</a:t>
            </a:r>
            <a:br>
              <a:rPr b="1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(Pasal 2)</a:t>
            </a:r>
            <a:endParaRPr b="1">
              <a:solidFill>
                <a:schemeClr val="lt1"/>
              </a:solidFill>
            </a:endParaRPr>
          </a:p>
        </p:txBody>
      </p:sp>
      <p:grpSp>
        <p:nvGrpSpPr>
          <p:cNvPr id="698" name="Google Shape;698;p24"/>
          <p:cNvGrpSpPr/>
          <p:nvPr/>
        </p:nvGrpSpPr>
        <p:grpSpPr>
          <a:xfrm>
            <a:off x="1295400" y="1447800"/>
            <a:ext cx="6705599" cy="2666999"/>
            <a:chOff x="816" y="912"/>
            <a:chExt cx="4224" cy="1680"/>
          </a:xfrm>
        </p:grpSpPr>
        <p:sp>
          <p:nvSpPr>
            <p:cNvPr id="699" name="Google Shape;699;p24"/>
            <p:cNvSpPr/>
            <p:nvPr/>
          </p:nvSpPr>
          <p:spPr>
            <a:xfrm>
              <a:off x="816" y="1344"/>
              <a:ext cx="1248" cy="72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Penghapusan NPWP</a:t>
              </a:r>
              <a:endParaRPr/>
            </a:p>
          </p:txBody>
        </p:sp>
        <p:sp>
          <p:nvSpPr>
            <p:cNvPr id="700" name="Google Shape;700;p24"/>
            <p:cNvSpPr txBox="1"/>
            <p:nvPr/>
          </p:nvSpPr>
          <p:spPr>
            <a:xfrm>
              <a:off x="2352" y="912"/>
              <a:ext cx="2688" cy="384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diajukan oleh WP dan/ atau ahli warisnya</a:t>
              </a:r>
              <a:endParaRPr/>
            </a:p>
          </p:txBody>
        </p:sp>
        <p:sp>
          <p:nvSpPr>
            <p:cNvPr id="701" name="Google Shape;701;p24"/>
            <p:cNvSpPr txBox="1"/>
            <p:nvPr/>
          </p:nvSpPr>
          <p:spPr>
            <a:xfrm>
              <a:off x="2352" y="1344"/>
              <a:ext cx="2688" cy="384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WP badan dilikuidasi karena penghentian atau penggabungan usaha</a:t>
              </a:r>
              <a:endParaRPr/>
            </a:p>
          </p:txBody>
        </p:sp>
        <p:sp>
          <p:nvSpPr>
            <p:cNvPr id="702" name="Google Shape;702;p24"/>
            <p:cNvSpPr txBox="1"/>
            <p:nvPr/>
          </p:nvSpPr>
          <p:spPr>
            <a:xfrm>
              <a:off x="2352" y="1776"/>
              <a:ext cx="2688" cy="384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WP BUT menghentikan kegiatan usahanya di Indonesia</a:t>
              </a:r>
              <a:endParaRPr/>
            </a:p>
          </p:txBody>
        </p:sp>
        <p:sp>
          <p:nvSpPr>
            <p:cNvPr id="703" name="Google Shape;703;p24"/>
            <p:cNvSpPr txBox="1"/>
            <p:nvPr/>
          </p:nvSpPr>
          <p:spPr>
            <a:xfrm>
              <a:off x="2352" y="2208"/>
              <a:ext cx="2688" cy="384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rebuchet MS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dianggap perlu oleh Dirjen Pajak</a:t>
              </a:r>
              <a:endParaRPr/>
            </a:p>
          </p:txBody>
        </p:sp>
        <p:cxnSp>
          <p:nvCxnSpPr>
            <p:cNvPr id="704" name="Google Shape;704;p24"/>
            <p:cNvCxnSpPr/>
            <p:nvPr/>
          </p:nvCxnSpPr>
          <p:spPr>
            <a:xfrm flipH="1" rot="10800000">
              <a:off x="2064" y="1103"/>
              <a:ext cx="288" cy="600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24"/>
            <p:cNvCxnSpPr/>
            <p:nvPr/>
          </p:nvCxnSpPr>
          <p:spPr>
            <a:xfrm flipH="1" rot="10800000">
              <a:off x="2064" y="1536"/>
              <a:ext cx="288" cy="168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24"/>
            <p:cNvCxnSpPr/>
            <p:nvPr/>
          </p:nvCxnSpPr>
          <p:spPr>
            <a:xfrm>
              <a:off x="2064" y="1704"/>
              <a:ext cx="288" cy="264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24"/>
            <p:cNvCxnSpPr/>
            <p:nvPr/>
          </p:nvCxnSpPr>
          <p:spPr>
            <a:xfrm>
              <a:off x="2064" y="1704"/>
              <a:ext cx="288" cy="696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08" name="Google Shape;708;p24"/>
          <p:cNvGrpSpPr/>
          <p:nvPr/>
        </p:nvGrpSpPr>
        <p:grpSpPr>
          <a:xfrm>
            <a:off x="381000" y="4419600"/>
            <a:ext cx="8534399" cy="1828800"/>
            <a:chOff x="240" y="2640"/>
            <a:chExt cx="5376" cy="1152"/>
          </a:xfrm>
        </p:grpSpPr>
        <p:sp>
          <p:nvSpPr>
            <p:cNvPr id="709" name="Google Shape;709;p24"/>
            <p:cNvSpPr txBox="1"/>
            <p:nvPr/>
          </p:nvSpPr>
          <p:spPr>
            <a:xfrm>
              <a:off x="240" y="2640"/>
              <a:ext cx="5376" cy="576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Dirjen Pajak setelah melakukan </a:t>
              </a:r>
              <a:r>
                <a:rPr b="0" i="0" lang="en-US" sz="1600" u="none">
                  <a:solidFill>
                    <a:srgbClr val="FF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pemeriksaan</a:t>
              </a:r>
              <a:r>
                <a:rPr b="0" i="0" lang="en-US" sz="16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harus memberikan keputusan atas permohonan penghapusan NPWP </a:t>
              </a:r>
              <a:r>
                <a:rPr lang="en-US" sz="1600">
                  <a:latin typeface="Trebuchet MS"/>
                  <a:ea typeface="Trebuchet MS"/>
                  <a:cs typeface="Trebuchet MS"/>
                  <a:sym typeface="Trebuchet MS"/>
                </a:rPr>
                <a:t>dalam</a:t>
              </a:r>
              <a:r>
                <a:rPr b="0" i="0" lang="en-US" sz="16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jangka waktu 6 bulan untuk </a:t>
              </a:r>
              <a:r>
                <a:rPr lang="en-US" sz="1600">
                  <a:latin typeface="Trebuchet MS"/>
                  <a:ea typeface="Trebuchet MS"/>
                  <a:cs typeface="Trebuchet MS"/>
                  <a:sym typeface="Trebuchet MS"/>
                </a:rPr>
                <a:t>WP OP</a:t>
              </a:r>
              <a:r>
                <a:rPr b="0" i="0" lang="en-US" sz="16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atau 12 bulan untuk WP badan, sejak tanggal permohonan diterima secara lengkap.</a:t>
              </a:r>
              <a:endParaRPr/>
            </a:p>
          </p:txBody>
        </p:sp>
        <p:sp>
          <p:nvSpPr>
            <p:cNvPr id="710" name="Google Shape;710;p24"/>
            <p:cNvSpPr txBox="1"/>
            <p:nvPr/>
          </p:nvSpPr>
          <p:spPr>
            <a:xfrm>
              <a:off x="240" y="3216"/>
              <a:ext cx="5376" cy="576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Trebuchet MS"/>
                <a:buNone/>
              </a:pPr>
              <a:r>
                <a:rPr b="0" i="0" lang="en-US" sz="16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Dirjen Pajak setelah melakukan </a:t>
              </a:r>
              <a:r>
                <a:rPr b="0" i="0" lang="en-US" sz="1600" u="none">
                  <a:solidFill>
                    <a:srgbClr val="FF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pemeriksaan </a:t>
              </a:r>
              <a:r>
                <a:rPr b="0" i="0" lang="en-US" sz="1600" u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harus memberikan keputusan atas permohonan pencabutan pengukuhan PKP dalam jangka waktu 6 bulan sejak tanggal permohonan diterima secara lengkap.</a:t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25"/>
          <p:cNvSpPr/>
          <p:nvPr/>
        </p:nvSpPr>
        <p:spPr>
          <a:xfrm>
            <a:off x="821550" y="85425"/>
            <a:ext cx="7500900" cy="786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5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WP PINDAH ALAMAT</a:t>
            </a:r>
            <a:r>
              <a:rPr i="0" lang="en-US" sz="2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i="0" sz="2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i="0" lang="en-US" u="none">
                <a:solidFill>
                  <a:srgbClr val="C00000"/>
                </a:solidFill>
                <a:latin typeface="Lato"/>
                <a:ea typeface="Lato"/>
                <a:cs typeface="Lato"/>
                <a:sym typeface="Lato"/>
              </a:rPr>
              <a:t>(Per-20/PJ/2013 jo. Per-38/PJ/2013)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6" name="Google Shape;716;p25"/>
          <p:cNvSpPr/>
          <p:nvPr/>
        </p:nvSpPr>
        <p:spPr>
          <a:xfrm>
            <a:off x="821550" y="1082002"/>
            <a:ext cx="7500900" cy="92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Alasan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Pindah tempat tinggal/kedudukan/kegiatan usaha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Perubahan status perusahaan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7" name="Google Shape;717;p25"/>
          <p:cNvSpPr/>
          <p:nvPr/>
        </p:nvSpPr>
        <p:spPr>
          <a:xfrm>
            <a:off x="821550" y="2148700"/>
            <a:ext cx="7500900" cy="92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Tujuan Permohonan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KPP lama bagi WP Badan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KPP baru bagi WP Orang Pribadi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8" name="Google Shape;718;p25"/>
          <p:cNvSpPr/>
          <p:nvPr/>
        </p:nvSpPr>
        <p:spPr>
          <a:xfrm>
            <a:off x="785850" y="3224201"/>
            <a:ext cx="7572300" cy="2403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KPP Lama</a:t>
            </a:r>
            <a:endParaRPr b="1"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Menerbitkan surat pindah kpd WP dan KPP baru, max 1 hari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</a:t>
            </a:r>
            <a:r>
              <a:rPr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enerbitkan pencabutan SKT/PKP, max 1 hari sejak terima NPWP, SKT dan </a:t>
            </a: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SKP PKP</a:t>
            </a:r>
            <a:r>
              <a:rPr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dari KPP baru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Mengirimkan j</a:t>
            </a:r>
            <a:r>
              <a:rPr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umlah tunggakan pajak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Mengirimkan t</a:t>
            </a:r>
            <a:r>
              <a:rPr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indakan penagihan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Mengirimkan p</a:t>
            </a:r>
            <a:r>
              <a:rPr i="0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ermohonan pengembalian kelebihan pembayaran pajak yang belum selesai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9" name="Google Shape;719;p25"/>
          <p:cNvSpPr/>
          <p:nvPr/>
        </p:nvSpPr>
        <p:spPr>
          <a:xfrm>
            <a:off x="785850" y="5787300"/>
            <a:ext cx="7572300" cy="92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KPP Baru</a:t>
            </a: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</a:t>
            </a: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enerbitkan </a:t>
            </a: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Kartu NPWP, SKT, SKPPKP, 1 hari sejak: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Diterimanya Surat pindah dari KPP lama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-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Permohonan diterima lengkap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6"/>
          <p:cNvSpPr/>
          <p:nvPr/>
        </p:nvSpPr>
        <p:spPr>
          <a:xfrm>
            <a:off x="1571625" y="142875"/>
            <a:ext cx="6215062" cy="642937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WAJIB PAJAK NON EFEKTIF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5" name="Google Shape;725;p26"/>
          <p:cNvSpPr/>
          <p:nvPr/>
        </p:nvSpPr>
        <p:spPr>
          <a:xfrm>
            <a:off x="4143375" y="857250"/>
            <a:ext cx="366300" cy="500100"/>
          </a:xfrm>
          <a:prstGeom prst="downArrow">
            <a:avLst>
              <a:gd fmla="val 108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26"/>
          <p:cNvSpPr/>
          <p:nvPr/>
        </p:nvSpPr>
        <p:spPr>
          <a:xfrm>
            <a:off x="214312" y="1524000"/>
            <a:ext cx="6715200" cy="4287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 Tahun berturut-turut tidak melakukan kewajiban perpajakan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7" name="Google Shape;727;p26"/>
          <p:cNvSpPr/>
          <p:nvPr/>
        </p:nvSpPr>
        <p:spPr>
          <a:xfrm>
            <a:off x="214312" y="2024062"/>
            <a:ext cx="6715200" cy="357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diketahui/ditemukan alamatnya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8" name="Google Shape;728;p26"/>
          <p:cNvSpPr/>
          <p:nvPr/>
        </p:nvSpPr>
        <p:spPr>
          <a:xfrm>
            <a:off x="214312" y="2452687"/>
            <a:ext cx="6715200" cy="357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Meninggal dunia belum mengajukan penghapusan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9" name="Google Shape;729;p26"/>
          <p:cNvSpPr/>
          <p:nvPr/>
        </p:nvSpPr>
        <p:spPr>
          <a:xfrm>
            <a:off x="214312" y="2881312"/>
            <a:ext cx="6715200" cy="357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ada kegiatan usaha secara nyata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30" name="Google Shape;730;p26"/>
          <p:cNvSpPr/>
          <p:nvPr/>
        </p:nvSpPr>
        <p:spPr>
          <a:xfrm>
            <a:off x="214312" y="3309937"/>
            <a:ext cx="6715200" cy="357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Bendahara tidak melakukan pembayaran lagi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31" name="Google Shape;731;p26"/>
          <p:cNvSpPr/>
          <p:nvPr/>
        </p:nvSpPr>
        <p:spPr>
          <a:xfrm>
            <a:off x="214312" y="3738562"/>
            <a:ext cx="6715200" cy="6429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WP badan bubar tapi belum ada akte pembubaran (dalam proses)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32" name="Google Shape;732;p26"/>
          <p:cNvSpPr/>
          <p:nvPr/>
        </p:nvSpPr>
        <p:spPr>
          <a:xfrm>
            <a:off x="214312" y="4524375"/>
            <a:ext cx="5857800" cy="357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9943C"/>
              </a:gs>
              <a:gs pos="100000">
                <a:srgbClr val="A7540C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WP OP berada di LN &gt; 183hr dlm setahun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733" name="Google Shape;733;p26"/>
          <p:cNvCxnSpPr/>
          <p:nvPr/>
        </p:nvCxnSpPr>
        <p:spPr>
          <a:xfrm flipH="1" rot="-5400000">
            <a:off x="6269737" y="2017012"/>
            <a:ext cx="1320900" cy="15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4" name="Google Shape;734;p26"/>
          <p:cNvSpPr/>
          <p:nvPr/>
        </p:nvSpPr>
        <p:spPr>
          <a:xfrm>
            <a:off x="1714500" y="5143500"/>
            <a:ext cx="5143500" cy="5000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</a:rPr>
              <a:t>WP NE dikecualikan dari sanksi administrasi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7"/>
          <p:cNvSpPr/>
          <p:nvPr/>
        </p:nvSpPr>
        <p:spPr>
          <a:xfrm>
            <a:off x="1678782" y="442912"/>
            <a:ext cx="5786400" cy="857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PEMBAYARAN PAJAK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0" name="Google Shape;740;p27"/>
          <p:cNvSpPr/>
          <p:nvPr/>
        </p:nvSpPr>
        <p:spPr>
          <a:xfrm>
            <a:off x="1035850" y="1443025"/>
            <a:ext cx="7072200" cy="388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Berdasarkan PER-148/PJ./2007 :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eriod"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Pembayaran dilakukan di Bank/Pos yang ditunjuk oleh Menteri Keuangan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eriod"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Pembayaran dilakukan dengan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eriod"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Atas pembayaran tsb WP diberikan : Bukti Penerimaan Negara dan SSP yang diterakan NTPN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eriod"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Atas pemotongan/pemungutan dari SPM diberikan BPN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eriod"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Pembayaran dinyatakan sah bila mendapat NTPN &amp; NTB atau NTPN &amp; NTP atau NTPN dan NPP dan telah dilakukan rekonsiliasi oleh Ditjen Perbendaharaan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eriod"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Bukti Penerimaan Negara dapat dianggap sebagai SSP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28"/>
          <p:cNvSpPr txBox="1"/>
          <p:nvPr/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Pembayaran Pajak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7" name="Google Shape;747;p28"/>
          <p:cNvSpPr/>
          <p:nvPr/>
        </p:nvSpPr>
        <p:spPr>
          <a:xfrm>
            <a:off x="457200" y="914400"/>
            <a:ext cx="2362200" cy="4648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1" i="0" lang="en-US" sz="18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Jatuh Tempo Pembayaran Pajak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8" name="Google Shape;748;p28"/>
          <p:cNvSpPr/>
          <p:nvPr/>
        </p:nvSpPr>
        <p:spPr>
          <a:xfrm>
            <a:off x="838200" y="3246437"/>
            <a:ext cx="1828800" cy="83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Pemotong/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Pemungut</a:t>
            </a:r>
            <a:endParaRPr/>
          </a:p>
        </p:txBody>
      </p:sp>
      <p:sp>
        <p:nvSpPr>
          <p:cNvPr id="749" name="Google Shape;749;p28"/>
          <p:cNvSpPr/>
          <p:nvPr/>
        </p:nvSpPr>
        <p:spPr>
          <a:xfrm>
            <a:off x="5105400" y="1676400"/>
            <a:ext cx="3505200" cy="914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tanggal 15 bulan berikutnya </a:t>
            </a:r>
            <a:endParaRPr/>
          </a:p>
        </p:txBody>
      </p:sp>
      <p:sp>
        <p:nvSpPr>
          <p:cNvPr id="750" name="Google Shape;750;p28"/>
          <p:cNvSpPr/>
          <p:nvPr/>
        </p:nvSpPr>
        <p:spPr>
          <a:xfrm>
            <a:off x="5105400" y="3124200"/>
            <a:ext cx="3505200" cy="106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tanggal 10 bulan berikutnya </a:t>
            </a:r>
            <a:endParaRPr/>
          </a:p>
        </p:txBody>
      </p:sp>
      <p:sp>
        <p:nvSpPr>
          <p:cNvPr id="751" name="Google Shape;751;p28"/>
          <p:cNvSpPr txBox="1"/>
          <p:nvPr/>
        </p:nvSpPr>
        <p:spPr>
          <a:xfrm>
            <a:off x="4572000" y="5805487"/>
            <a:ext cx="36006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*Berdasarkan Pasal  9 ayat (1) UU KUP dan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Pasal 2 PMK 242/PMK.03/2013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52" name="Google Shape;752;p28"/>
          <p:cNvSpPr/>
          <p:nvPr/>
        </p:nvSpPr>
        <p:spPr>
          <a:xfrm>
            <a:off x="838200" y="2057400"/>
            <a:ext cx="1828800" cy="83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Wajib Pajak</a:t>
            </a:r>
            <a:endParaRPr/>
          </a:p>
        </p:txBody>
      </p:sp>
      <p:sp>
        <p:nvSpPr>
          <p:cNvPr id="753" name="Google Shape;753;p28"/>
          <p:cNvSpPr/>
          <p:nvPr/>
        </p:nvSpPr>
        <p:spPr>
          <a:xfrm>
            <a:off x="3124200" y="2667000"/>
            <a:ext cx="18288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29</a:t>
            </a:r>
            <a:endParaRPr/>
          </a:p>
        </p:txBody>
      </p:sp>
      <p:sp>
        <p:nvSpPr>
          <p:cNvPr id="754" name="Google Shape;754;p28"/>
          <p:cNvSpPr/>
          <p:nvPr/>
        </p:nvSpPr>
        <p:spPr>
          <a:xfrm>
            <a:off x="3124200" y="1676400"/>
            <a:ext cx="1828800" cy="914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4(2)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25</a:t>
            </a:r>
            <a:endParaRPr/>
          </a:p>
        </p:txBody>
      </p:sp>
      <p:sp>
        <p:nvSpPr>
          <p:cNvPr id="755" name="Google Shape;755;p28"/>
          <p:cNvSpPr/>
          <p:nvPr/>
        </p:nvSpPr>
        <p:spPr>
          <a:xfrm>
            <a:off x="5105400" y="2667000"/>
            <a:ext cx="35052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sebelum SPT Tahunan disampaikan</a:t>
            </a:r>
            <a:endParaRPr/>
          </a:p>
        </p:txBody>
      </p:sp>
      <p:sp>
        <p:nvSpPr>
          <p:cNvPr id="756" name="Google Shape;756;p28"/>
          <p:cNvSpPr/>
          <p:nvPr/>
        </p:nvSpPr>
        <p:spPr>
          <a:xfrm>
            <a:off x="3124200" y="3124200"/>
            <a:ext cx="1828800" cy="106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4(2)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23/26</a:t>
            </a:r>
            <a:endParaRPr/>
          </a:p>
        </p:txBody>
      </p:sp>
      <p:cxnSp>
        <p:nvCxnSpPr>
          <p:cNvPr id="757" name="Google Shape;757;p28"/>
          <p:cNvCxnSpPr/>
          <p:nvPr/>
        </p:nvCxnSpPr>
        <p:spPr>
          <a:xfrm flipH="1" rot="10800000">
            <a:off x="2667000" y="2133600"/>
            <a:ext cx="457200" cy="3429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8" name="Google Shape;758;p28"/>
          <p:cNvCxnSpPr/>
          <p:nvPr/>
        </p:nvCxnSpPr>
        <p:spPr>
          <a:xfrm>
            <a:off x="2667000" y="2476500"/>
            <a:ext cx="457200" cy="3588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9" name="Google Shape;759;p28"/>
          <p:cNvCxnSpPr/>
          <p:nvPr/>
        </p:nvCxnSpPr>
        <p:spPr>
          <a:xfrm flipH="1" rot="10800000">
            <a:off x="2667000" y="3657737"/>
            <a:ext cx="457200" cy="78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0" name="Google Shape;760;p28"/>
          <p:cNvCxnSpPr/>
          <p:nvPr/>
        </p:nvCxnSpPr>
        <p:spPr>
          <a:xfrm>
            <a:off x="4953000" y="3657600"/>
            <a:ext cx="152400" cy="1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1" name="Google Shape;761;p28"/>
          <p:cNvCxnSpPr/>
          <p:nvPr/>
        </p:nvCxnSpPr>
        <p:spPr>
          <a:xfrm>
            <a:off x="4953000" y="2133600"/>
            <a:ext cx="152400" cy="1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2" name="Google Shape;762;p28"/>
          <p:cNvCxnSpPr/>
          <p:nvPr/>
        </p:nvCxnSpPr>
        <p:spPr>
          <a:xfrm>
            <a:off x="4953000" y="2833687"/>
            <a:ext cx="152400" cy="1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3" name="Google Shape;763;p28"/>
          <p:cNvSpPr/>
          <p:nvPr/>
        </p:nvSpPr>
        <p:spPr>
          <a:xfrm>
            <a:off x="838200" y="4419600"/>
            <a:ext cx="3429000" cy="106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25 bagi WP usaha kecil atau WP di daerah tertentu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rebuchet MS"/>
              <a:buNone/>
            </a:pPr>
            <a:r>
              <a:rPr b="1" i="0" lang="en-US" sz="12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b="1" i="1" lang="en-US" sz="12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melaporkan beberapa Masa Pajak dalam 1 SPT Masa</a:t>
            </a:r>
            <a:r>
              <a:rPr b="1" i="0" lang="en-US" sz="12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/>
          </a:p>
        </p:txBody>
      </p:sp>
      <p:sp>
        <p:nvSpPr>
          <p:cNvPr id="764" name="Google Shape;764;p28"/>
          <p:cNvSpPr/>
          <p:nvPr/>
        </p:nvSpPr>
        <p:spPr>
          <a:xfrm>
            <a:off x="5181600" y="4419600"/>
            <a:ext cx="3429000" cy="106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paling lama pada akhir Masa Pajak terakhir </a:t>
            </a:r>
            <a:endParaRPr/>
          </a:p>
        </p:txBody>
      </p:sp>
      <p:cxnSp>
        <p:nvCxnSpPr>
          <p:cNvPr id="765" name="Google Shape;765;p28"/>
          <p:cNvCxnSpPr/>
          <p:nvPr/>
        </p:nvCxnSpPr>
        <p:spPr>
          <a:xfrm>
            <a:off x="4267200" y="4953000"/>
            <a:ext cx="914400" cy="15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29"/>
          <p:cNvSpPr/>
          <p:nvPr/>
        </p:nvSpPr>
        <p:spPr>
          <a:xfrm>
            <a:off x="304800" y="1752600"/>
            <a:ext cx="2362200" cy="3810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1" i="0" lang="en-US" sz="18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Jatuh Tempo Pembayaran Pajak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2" name="Google Shape;772;p29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Pembayaran Pajak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73" name="Google Shape;773;p29"/>
          <p:cNvSpPr txBox="1"/>
          <p:nvPr/>
        </p:nvSpPr>
        <p:spPr>
          <a:xfrm>
            <a:off x="228600" y="2849562"/>
            <a:ext cx="8305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29"/>
          <p:cNvSpPr/>
          <p:nvPr/>
        </p:nvSpPr>
        <p:spPr>
          <a:xfrm>
            <a:off x="609600" y="4373562"/>
            <a:ext cx="1828800" cy="88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22</a:t>
            </a:r>
            <a:endParaRPr/>
          </a:p>
        </p:txBody>
      </p:sp>
      <p:sp>
        <p:nvSpPr>
          <p:cNvPr id="775" name="Google Shape;775;p29"/>
          <p:cNvSpPr/>
          <p:nvPr/>
        </p:nvSpPr>
        <p:spPr>
          <a:xfrm>
            <a:off x="3657600" y="4465637"/>
            <a:ext cx="17526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DJBC</a:t>
            </a:r>
            <a:endParaRPr/>
          </a:p>
        </p:txBody>
      </p:sp>
      <p:sp>
        <p:nvSpPr>
          <p:cNvPr id="776" name="Google Shape;776;p29"/>
          <p:cNvSpPr/>
          <p:nvPr/>
        </p:nvSpPr>
        <p:spPr>
          <a:xfrm>
            <a:off x="3657600" y="4084637"/>
            <a:ext cx="17526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Importir (WP)</a:t>
            </a:r>
            <a:endParaRPr/>
          </a:p>
        </p:txBody>
      </p:sp>
      <p:sp>
        <p:nvSpPr>
          <p:cNvPr id="777" name="Google Shape;777;p29"/>
          <p:cNvSpPr/>
          <p:nvPr/>
        </p:nvSpPr>
        <p:spPr>
          <a:xfrm>
            <a:off x="3657600" y="4846637"/>
            <a:ext cx="17526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Bendahara</a:t>
            </a:r>
            <a:endParaRPr/>
          </a:p>
        </p:txBody>
      </p:sp>
      <p:sp>
        <p:nvSpPr>
          <p:cNvPr id="778" name="Google Shape;778;p29"/>
          <p:cNvSpPr/>
          <p:nvPr/>
        </p:nvSpPr>
        <p:spPr>
          <a:xfrm>
            <a:off x="3657600" y="5227637"/>
            <a:ext cx="17526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Pemungut</a:t>
            </a:r>
            <a:endParaRPr/>
          </a:p>
        </p:txBody>
      </p:sp>
      <p:sp>
        <p:nvSpPr>
          <p:cNvPr id="779" name="Google Shape;779;p29"/>
          <p:cNvSpPr/>
          <p:nvPr/>
        </p:nvSpPr>
        <p:spPr>
          <a:xfrm>
            <a:off x="6096000" y="44656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1 hari kerja</a:t>
            </a:r>
            <a:endParaRPr/>
          </a:p>
        </p:txBody>
      </p:sp>
      <p:sp>
        <p:nvSpPr>
          <p:cNvPr id="780" name="Google Shape;780;p29"/>
          <p:cNvSpPr/>
          <p:nvPr/>
        </p:nvSpPr>
        <p:spPr>
          <a:xfrm>
            <a:off x="6096000" y="40846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saat penyelesaian do</a:t>
            </a: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</p:txBody>
      </p:sp>
      <p:sp>
        <p:nvSpPr>
          <p:cNvPr id="781" name="Google Shape;781;p29"/>
          <p:cNvSpPr/>
          <p:nvPr/>
        </p:nvSpPr>
        <p:spPr>
          <a:xfrm>
            <a:off x="6096000" y="48466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hari yg sama</a:t>
            </a:r>
            <a:endParaRPr/>
          </a:p>
        </p:txBody>
      </p:sp>
      <p:sp>
        <p:nvSpPr>
          <p:cNvPr id="782" name="Google Shape;782;p29"/>
          <p:cNvSpPr/>
          <p:nvPr/>
        </p:nvSpPr>
        <p:spPr>
          <a:xfrm>
            <a:off x="6096000" y="52276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</a:pPr>
            <a:r>
              <a:rPr b="0" i="0" lang="en-US" sz="1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tanggal 10 bulan berikutnya</a:t>
            </a:r>
            <a:endParaRPr/>
          </a:p>
        </p:txBody>
      </p:sp>
      <p:cxnSp>
        <p:nvCxnSpPr>
          <p:cNvPr id="783" name="Google Shape;783;p29"/>
          <p:cNvCxnSpPr/>
          <p:nvPr/>
        </p:nvCxnSpPr>
        <p:spPr>
          <a:xfrm>
            <a:off x="5410200" y="4251325"/>
            <a:ext cx="685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4" name="Google Shape;784;p29"/>
          <p:cNvCxnSpPr/>
          <p:nvPr/>
        </p:nvCxnSpPr>
        <p:spPr>
          <a:xfrm>
            <a:off x="5410200" y="4633912"/>
            <a:ext cx="685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5" name="Google Shape;785;p29"/>
          <p:cNvCxnSpPr/>
          <p:nvPr/>
        </p:nvCxnSpPr>
        <p:spPr>
          <a:xfrm>
            <a:off x="5410200" y="5013325"/>
            <a:ext cx="685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6" name="Google Shape;786;p29"/>
          <p:cNvCxnSpPr/>
          <p:nvPr/>
        </p:nvCxnSpPr>
        <p:spPr>
          <a:xfrm>
            <a:off x="5410200" y="5394325"/>
            <a:ext cx="685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7" name="Google Shape;787;p29"/>
          <p:cNvSpPr/>
          <p:nvPr/>
        </p:nvSpPr>
        <p:spPr>
          <a:xfrm>
            <a:off x="609600" y="2743200"/>
            <a:ext cx="1828800" cy="990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PPN &amp; PPnBM</a:t>
            </a:r>
            <a:endParaRPr/>
          </a:p>
        </p:txBody>
      </p:sp>
      <p:sp>
        <p:nvSpPr>
          <p:cNvPr id="788" name="Google Shape;788;p29"/>
          <p:cNvSpPr/>
          <p:nvPr/>
        </p:nvSpPr>
        <p:spPr>
          <a:xfrm>
            <a:off x="3124200" y="2276475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Selain bend./Pemungut</a:t>
            </a:r>
            <a:endParaRPr/>
          </a:p>
        </p:txBody>
      </p:sp>
      <p:sp>
        <p:nvSpPr>
          <p:cNvPr id="789" name="Google Shape;789;p29"/>
          <p:cNvSpPr/>
          <p:nvPr/>
        </p:nvSpPr>
        <p:spPr>
          <a:xfrm>
            <a:off x="3124200" y="17986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Wajib Pajak</a:t>
            </a:r>
            <a:endParaRPr/>
          </a:p>
        </p:txBody>
      </p:sp>
      <p:sp>
        <p:nvSpPr>
          <p:cNvPr id="790" name="Google Shape;790;p29"/>
          <p:cNvSpPr/>
          <p:nvPr/>
        </p:nvSpPr>
        <p:spPr>
          <a:xfrm>
            <a:off x="3124200" y="30940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Bendahara</a:t>
            </a:r>
            <a:endParaRPr/>
          </a:p>
        </p:txBody>
      </p:sp>
      <p:sp>
        <p:nvSpPr>
          <p:cNvPr id="791" name="Google Shape;791;p29"/>
          <p:cNvSpPr/>
          <p:nvPr/>
        </p:nvSpPr>
        <p:spPr>
          <a:xfrm>
            <a:off x="5867400" y="1834500"/>
            <a:ext cx="2895600" cy="794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</a:pPr>
            <a:r>
              <a:rPr b="0" i="0" lang="en-US" sz="1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Akhir bulan berikutnya sblm SPT disampaikan</a:t>
            </a:r>
            <a:endParaRPr/>
          </a:p>
        </p:txBody>
      </p:sp>
      <p:sp>
        <p:nvSpPr>
          <p:cNvPr id="792" name="Google Shape;792;p29"/>
          <p:cNvSpPr/>
          <p:nvPr/>
        </p:nvSpPr>
        <p:spPr>
          <a:xfrm>
            <a:off x="3124200" y="3475037"/>
            <a:ext cx="24384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Pemungut</a:t>
            </a:r>
            <a:endParaRPr/>
          </a:p>
        </p:txBody>
      </p:sp>
      <p:sp>
        <p:nvSpPr>
          <p:cNvPr id="793" name="Google Shape;793;p29"/>
          <p:cNvSpPr/>
          <p:nvPr/>
        </p:nvSpPr>
        <p:spPr>
          <a:xfrm>
            <a:off x="5867400" y="3475037"/>
            <a:ext cx="28956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</a:pPr>
            <a:r>
              <a:rPr b="0" i="0" lang="en-US" sz="1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tanggal 10 bulan berikutnya</a:t>
            </a:r>
            <a:endParaRPr/>
          </a:p>
        </p:txBody>
      </p:sp>
      <p:sp>
        <p:nvSpPr>
          <p:cNvPr id="794" name="Google Shape;794;p29"/>
          <p:cNvSpPr/>
          <p:nvPr/>
        </p:nvSpPr>
        <p:spPr>
          <a:xfrm>
            <a:off x="5867400" y="3094037"/>
            <a:ext cx="2895600" cy="334962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b="0" i="0" lang="en-US" sz="1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anggal 7 bulan berikutnya</a:t>
            </a:r>
            <a:endParaRPr/>
          </a:p>
        </p:txBody>
      </p:sp>
      <p:cxnSp>
        <p:nvCxnSpPr>
          <p:cNvPr id="795" name="Google Shape;795;p29"/>
          <p:cNvCxnSpPr/>
          <p:nvPr/>
        </p:nvCxnSpPr>
        <p:spPr>
          <a:xfrm>
            <a:off x="5562600" y="1965325"/>
            <a:ext cx="304800" cy="276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6" name="Google Shape;796;p29"/>
          <p:cNvCxnSpPr/>
          <p:nvPr/>
        </p:nvCxnSpPr>
        <p:spPr>
          <a:xfrm flipH="1" rot="10800000">
            <a:off x="5562600" y="2241650"/>
            <a:ext cx="304800" cy="203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7" name="Google Shape;797;p29"/>
          <p:cNvCxnSpPr/>
          <p:nvPr/>
        </p:nvCxnSpPr>
        <p:spPr>
          <a:xfrm>
            <a:off x="5562600" y="3262312"/>
            <a:ext cx="304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8" name="Google Shape;798;p29"/>
          <p:cNvCxnSpPr/>
          <p:nvPr/>
        </p:nvCxnSpPr>
        <p:spPr>
          <a:xfrm>
            <a:off x="5562600" y="3641725"/>
            <a:ext cx="304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9" name="Google Shape;799;p29"/>
          <p:cNvCxnSpPr>
            <a:stCxn id="787" idx="3"/>
            <a:endCxn id="789" idx="1"/>
          </p:cNvCxnSpPr>
          <p:nvPr/>
        </p:nvCxnSpPr>
        <p:spPr>
          <a:xfrm flipH="1" rot="10800000">
            <a:off x="2438400" y="1966200"/>
            <a:ext cx="685800" cy="1272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0" name="Google Shape;800;p29"/>
          <p:cNvCxnSpPr>
            <a:stCxn id="787" idx="3"/>
            <a:endCxn id="788" idx="1"/>
          </p:cNvCxnSpPr>
          <p:nvPr/>
        </p:nvCxnSpPr>
        <p:spPr>
          <a:xfrm flipH="1" rot="10800000">
            <a:off x="2438400" y="2444100"/>
            <a:ext cx="685800" cy="7944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1" name="Google Shape;801;p29"/>
          <p:cNvCxnSpPr>
            <a:stCxn id="774" idx="3"/>
            <a:endCxn id="776" idx="1"/>
          </p:cNvCxnSpPr>
          <p:nvPr/>
        </p:nvCxnSpPr>
        <p:spPr>
          <a:xfrm flipH="1" rot="10800000">
            <a:off x="2438400" y="4252212"/>
            <a:ext cx="1219200" cy="5634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2" name="Google Shape;802;p29"/>
          <p:cNvCxnSpPr>
            <a:stCxn id="774" idx="3"/>
            <a:endCxn id="775" idx="1"/>
          </p:cNvCxnSpPr>
          <p:nvPr/>
        </p:nvCxnSpPr>
        <p:spPr>
          <a:xfrm flipH="1" rot="10800000">
            <a:off x="2438400" y="4633212"/>
            <a:ext cx="1219200" cy="1824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3" name="Google Shape;803;p29"/>
          <p:cNvCxnSpPr>
            <a:stCxn id="774" idx="3"/>
            <a:endCxn id="777" idx="1"/>
          </p:cNvCxnSpPr>
          <p:nvPr/>
        </p:nvCxnSpPr>
        <p:spPr>
          <a:xfrm>
            <a:off x="2438400" y="4815612"/>
            <a:ext cx="1219200" cy="198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4" name="Google Shape;804;p29"/>
          <p:cNvCxnSpPr>
            <a:stCxn id="774" idx="3"/>
            <a:endCxn id="778" idx="1"/>
          </p:cNvCxnSpPr>
          <p:nvPr/>
        </p:nvCxnSpPr>
        <p:spPr>
          <a:xfrm>
            <a:off x="2438400" y="4815612"/>
            <a:ext cx="1219200" cy="579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29"/>
          <p:cNvCxnSpPr>
            <a:stCxn id="787" idx="3"/>
            <a:endCxn id="790" idx="1"/>
          </p:cNvCxnSpPr>
          <p:nvPr/>
        </p:nvCxnSpPr>
        <p:spPr>
          <a:xfrm>
            <a:off x="2438400" y="3238500"/>
            <a:ext cx="685800" cy="23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29"/>
          <p:cNvCxnSpPr>
            <a:stCxn id="787" idx="3"/>
            <a:endCxn id="792" idx="1"/>
          </p:cNvCxnSpPr>
          <p:nvPr/>
        </p:nvCxnSpPr>
        <p:spPr>
          <a:xfrm>
            <a:off x="2438400" y="3238500"/>
            <a:ext cx="685800" cy="404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30"/>
          <p:cNvSpPr/>
          <p:nvPr/>
        </p:nvSpPr>
        <p:spPr>
          <a:xfrm>
            <a:off x="391625" y="1752600"/>
            <a:ext cx="6216000" cy="3276600"/>
          </a:xfrm>
          <a:prstGeom prst="rightArrow">
            <a:avLst>
              <a:gd fmla="val 18159" name="adj1"/>
              <a:gd fmla="val 3454" name="adj2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Jatuh Tempo Pembayaran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3" name="Google Shape;813;p30"/>
          <p:cNvSpPr txBox="1"/>
          <p:nvPr/>
        </p:nvSpPr>
        <p:spPr>
          <a:xfrm>
            <a:off x="457200" y="503237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Pembayaran Pajak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14" name="Google Shape;814;p30"/>
          <p:cNvSpPr/>
          <p:nvPr/>
        </p:nvSpPr>
        <p:spPr>
          <a:xfrm>
            <a:off x="3375375" y="2674138"/>
            <a:ext cx="2895600" cy="1600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STP, SKPKB, SKPKBT, SK Keberatan, SK Pembetulan, Putusan Banding, &amp; Putusan PK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5" name="Google Shape;815;p30"/>
          <p:cNvSpPr/>
          <p:nvPr/>
        </p:nvSpPr>
        <p:spPr>
          <a:xfrm>
            <a:off x="6909175" y="2819400"/>
            <a:ext cx="1930200" cy="114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rebuchet MS"/>
              <a:buNone/>
            </a:pPr>
            <a:r>
              <a:rPr i="0" lang="en-US" sz="20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 bulan sejak tanggal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rebuchet MS"/>
              <a:buNone/>
            </a:pPr>
            <a:r>
              <a:rPr i="0" lang="en-US" sz="20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diterbitkan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6" name="Google Shape;816;p30"/>
          <p:cNvSpPr txBox="1"/>
          <p:nvPr/>
        </p:nvSpPr>
        <p:spPr>
          <a:xfrm>
            <a:off x="5292725" y="5805487"/>
            <a:ext cx="29670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*Berdasarkan Pasal  9 UU KUP dan 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Pasal 6 PMK 242/PMK.03/2014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1"/>
          <p:cNvSpPr/>
          <p:nvPr/>
        </p:nvSpPr>
        <p:spPr>
          <a:xfrm>
            <a:off x="642900" y="285750"/>
            <a:ext cx="8075700" cy="2357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PEMBAYARAN melalui PEMINDAHBUKUAN  (Pbk) :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Jika terjadi kesalahan dalam pengisian SSP, baik menyangkut WP sendiri maupun WP Orang Lain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Karena pemecahan setoran pajak ke beberapa jenis setoran atau ke beberapa WP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Karena adanya kejelasan SSP yang semula diadministrasikan  dalam Bermacam-macam penerimaan pajak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2" name="Google Shape;822;p31"/>
          <p:cNvSpPr/>
          <p:nvPr/>
        </p:nvSpPr>
        <p:spPr>
          <a:xfrm>
            <a:off x="642925" y="2928925"/>
            <a:ext cx="8075700" cy="2637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Syarat Formal :</a:t>
            </a:r>
            <a:endParaRPr b="1"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Diajukan kepada KPP yang berwenang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Asli SSP yang akan dipindahbukukan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Asli PIB terkait PPh Pasal 22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Daftar nominatif penerima Pbk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Fotokopi SPT masa yang setorannya diajukan Pbk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AutoNum type="arabicPeriod"/>
            </a:pPr>
            <a:r>
              <a:rPr lang="en-US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</a:t>
            </a: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iajukan oleh Nama dan pemegang Asli SSP, jika beda dilampiri surat pernyataan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32"/>
          <p:cNvSpPr/>
          <p:nvPr/>
        </p:nvSpPr>
        <p:spPr>
          <a:xfrm>
            <a:off x="1219200" y="2035175"/>
            <a:ext cx="5715000" cy="3276600"/>
          </a:xfrm>
          <a:custGeom>
            <a:rect b="b" l="l" r="r" t="t"/>
            <a:pathLst>
              <a:path extrusionOk="0" h="21600" w="21600">
                <a:moveTo>
                  <a:pt x="17244" y="0"/>
                </a:moveTo>
                <a:lnTo>
                  <a:pt x="17244" y="2784"/>
                </a:lnTo>
                <a:lnTo>
                  <a:pt x="3375" y="2784"/>
                </a:lnTo>
                <a:lnTo>
                  <a:pt x="3375" y="18816"/>
                </a:lnTo>
                <a:lnTo>
                  <a:pt x="17244" y="18816"/>
                </a:lnTo>
                <a:lnTo>
                  <a:pt x="17244" y="21600"/>
                </a:lnTo>
                <a:lnTo>
                  <a:pt x="21600" y="10800"/>
                </a:lnTo>
                <a:close/>
              </a:path>
              <a:path extrusionOk="0" h="21600" w="21600">
                <a:moveTo>
                  <a:pt x="1350" y="2784"/>
                </a:moveTo>
                <a:lnTo>
                  <a:pt x="1350" y="18816"/>
                </a:lnTo>
                <a:lnTo>
                  <a:pt x="2700" y="18816"/>
                </a:lnTo>
                <a:lnTo>
                  <a:pt x="2700" y="2784"/>
                </a:lnTo>
                <a:close/>
              </a:path>
              <a:path extrusionOk="0" h="21600" w="21600">
                <a:moveTo>
                  <a:pt x="0" y="2784"/>
                </a:moveTo>
                <a:lnTo>
                  <a:pt x="0" y="18816"/>
                </a:lnTo>
                <a:lnTo>
                  <a:pt x="675" y="18816"/>
                </a:lnTo>
                <a:lnTo>
                  <a:pt x="675" y="2784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32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Angsuran &amp; Penundaan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0" name="Google Shape;830;p32"/>
          <p:cNvSpPr txBox="1"/>
          <p:nvPr/>
        </p:nvSpPr>
        <p:spPr>
          <a:xfrm>
            <a:off x="5224462" y="5827712"/>
            <a:ext cx="37704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*Berdasarkan Pasal  9  ayat (4) &amp; 19 UU KUP,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PMK 242/PMK.03/2014</a:t>
            </a:r>
            <a:endParaRPr/>
          </a:p>
        </p:txBody>
      </p:sp>
      <p:sp>
        <p:nvSpPr>
          <p:cNvPr id="831" name="Google Shape;831;p32"/>
          <p:cNvSpPr txBox="1"/>
          <p:nvPr/>
        </p:nvSpPr>
        <p:spPr>
          <a:xfrm>
            <a:off x="762000" y="1196975"/>
            <a:ext cx="75438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WP dapat mengajukan permohonan untuk mengangsur atau menunda pembayaran pajak dalam: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2" name="Google Shape;832;p32"/>
          <p:cNvSpPr/>
          <p:nvPr/>
        </p:nvSpPr>
        <p:spPr>
          <a:xfrm>
            <a:off x="990600" y="2035175"/>
            <a:ext cx="2895600" cy="182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</a:pPr>
            <a:r>
              <a:rPr b="0" i="0" lang="en-US" sz="1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-STP, SKPKB, SKPKBT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rebuchet MS"/>
              <a:buNone/>
            </a:pPr>
            <a:r>
              <a:rPr b="0" i="0" lang="en-US" sz="14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-SK-Keberatan, SK-Pembetulan, Putusan Banding atau Putusan PK, </a:t>
            </a:r>
            <a:r>
              <a:rPr b="1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yg menyebabkan jumlah pajak yg terutang bertambah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32"/>
          <p:cNvSpPr/>
          <p:nvPr/>
        </p:nvSpPr>
        <p:spPr>
          <a:xfrm>
            <a:off x="990600" y="4473575"/>
            <a:ext cx="2895600" cy="533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PPh Pasal 29</a:t>
            </a:r>
            <a:endParaRPr/>
          </a:p>
        </p:txBody>
      </p:sp>
      <p:sp>
        <p:nvSpPr>
          <p:cNvPr id="834" name="Google Shape;834;p32"/>
          <p:cNvSpPr txBox="1"/>
          <p:nvPr/>
        </p:nvSpPr>
        <p:spPr>
          <a:xfrm>
            <a:off x="4800600" y="2644775"/>
            <a:ext cx="1828800" cy="1066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9 hari kerja sebelum jatuh tempo </a:t>
            </a:r>
            <a:endParaRPr/>
          </a:p>
        </p:txBody>
      </p:sp>
      <p:sp>
        <p:nvSpPr>
          <p:cNvPr id="835" name="Google Shape;835;p32"/>
          <p:cNvSpPr txBox="1"/>
          <p:nvPr/>
        </p:nvSpPr>
        <p:spPr>
          <a:xfrm>
            <a:off x="4800600" y="3711575"/>
            <a:ext cx="1828800" cy="1066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alasan &amp; jumlah pembayaran pajak </a:t>
            </a:r>
            <a:endParaRPr/>
          </a:p>
        </p:txBody>
      </p:sp>
      <p:sp>
        <p:nvSpPr>
          <p:cNvPr id="836" name="Google Shape;836;p32"/>
          <p:cNvSpPr txBox="1"/>
          <p:nvPr/>
        </p:nvSpPr>
        <p:spPr>
          <a:xfrm>
            <a:off x="304800" y="5264150"/>
            <a:ext cx="85344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rebuchet MS"/>
              <a:buNone/>
            </a:pPr>
            <a:r>
              <a:rPr b="1" i="0" lang="en-US" sz="1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* Apabila ternyata batas waktu 9 hari kerja tidak dapat dipenuhi oleh Wajib Pajak karena keadaan di luar kekuasaannya, permohonan WP masih dapat dipertimbangkan oleh Dirjen Pajak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7" name="Google Shape;837;p32"/>
          <p:cNvSpPr/>
          <p:nvPr/>
        </p:nvSpPr>
        <p:spPr>
          <a:xfrm>
            <a:off x="6934200" y="3101975"/>
            <a:ext cx="1828800" cy="1219200"/>
          </a:xfrm>
          <a:prstGeom prst="roundRect">
            <a:avLst>
              <a:gd fmla="val 9281" name="adj"/>
            </a:avLst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sanksi bunga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2% per bulan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1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(kecuali untuk STP)</a:t>
            </a:r>
            <a:endParaRPr/>
          </a:p>
        </p:txBody>
      </p:sp>
      <p:cxnSp>
        <p:nvCxnSpPr>
          <p:cNvPr id="838" name="Google Shape;838;p32"/>
          <p:cNvCxnSpPr>
            <a:stCxn id="832" idx="3"/>
            <a:endCxn id="834" idx="1"/>
          </p:cNvCxnSpPr>
          <p:nvPr/>
        </p:nvCxnSpPr>
        <p:spPr>
          <a:xfrm>
            <a:off x="3886200" y="2949575"/>
            <a:ext cx="914400" cy="228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9" name="Google Shape;839;p32"/>
          <p:cNvCxnSpPr>
            <a:stCxn id="832" idx="3"/>
            <a:endCxn id="835" idx="1"/>
          </p:cNvCxnSpPr>
          <p:nvPr/>
        </p:nvCxnSpPr>
        <p:spPr>
          <a:xfrm>
            <a:off x="3886200" y="2949575"/>
            <a:ext cx="914400" cy="12954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0" name="Google Shape;840;p32"/>
          <p:cNvCxnSpPr>
            <a:stCxn id="833" idx="3"/>
            <a:endCxn id="834" idx="1"/>
          </p:cNvCxnSpPr>
          <p:nvPr/>
        </p:nvCxnSpPr>
        <p:spPr>
          <a:xfrm flipH="1" rot="10800000">
            <a:off x="3886200" y="3178175"/>
            <a:ext cx="914400" cy="1562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32"/>
          <p:cNvCxnSpPr>
            <a:stCxn id="833" idx="3"/>
            <a:endCxn id="835" idx="1"/>
          </p:cNvCxnSpPr>
          <p:nvPr/>
        </p:nvCxnSpPr>
        <p:spPr>
          <a:xfrm flipH="1" rot="10800000">
            <a:off x="3886200" y="4244975"/>
            <a:ext cx="914400" cy="495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3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Pengertian SPT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8" name="Google Shape;848;p33"/>
          <p:cNvSpPr txBox="1"/>
          <p:nvPr/>
        </p:nvSpPr>
        <p:spPr>
          <a:xfrm>
            <a:off x="5935649" y="5986450"/>
            <a:ext cx="28053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*Berdasarkan Pasal 1 UU KUP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49" name="Google Shape;849;p33"/>
          <p:cNvSpPr txBox="1"/>
          <p:nvPr/>
        </p:nvSpPr>
        <p:spPr>
          <a:xfrm>
            <a:off x="685800" y="1524000"/>
            <a:ext cx="7467600" cy="12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yang oleh Wajib Pajak digunakan untuk melaporkan penghitungan dan/atau pembayaran pajak, objek pajak dan/atau bukan objek pajak, dan/ atau harta dan kewajiban sesuai dengan ketentuan peraturan perundang-undangan perpajakan.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0" name="Google Shape;850;p33"/>
          <p:cNvSpPr/>
          <p:nvPr/>
        </p:nvSpPr>
        <p:spPr>
          <a:xfrm>
            <a:off x="762000" y="3962400"/>
            <a:ext cx="1219200" cy="1066800"/>
          </a:xfrm>
          <a:prstGeom prst="ellipse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1" name="Google Shape;851;p33"/>
          <p:cNvSpPr/>
          <p:nvPr/>
        </p:nvSpPr>
        <p:spPr>
          <a:xfrm>
            <a:off x="2438400" y="3429000"/>
            <a:ext cx="1600200" cy="762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Masa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2" name="Google Shape;852;p33"/>
          <p:cNvSpPr/>
          <p:nvPr/>
        </p:nvSpPr>
        <p:spPr>
          <a:xfrm>
            <a:off x="2438400" y="4800600"/>
            <a:ext cx="1676400" cy="762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Tahunan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853" name="Google Shape;853;p33"/>
          <p:cNvCxnSpPr/>
          <p:nvPr/>
        </p:nvCxnSpPr>
        <p:spPr>
          <a:xfrm rot="-5400000">
            <a:off x="1866900" y="3924300"/>
            <a:ext cx="685800" cy="4572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4" name="Google Shape;854;p33"/>
          <p:cNvCxnSpPr/>
          <p:nvPr/>
        </p:nvCxnSpPr>
        <p:spPr>
          <a:xfrm flipH="1" rot="-5400000">
            <a:off x="1866900" y="4610100"/>
            <a:ext cx="685800" cy="4572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5" name="Google Shape;855;p33"/>
          <p:cNvSpPr txBox="1"/>
          <p:nvPr/>
        </p:nvSpPr>
        <p:spPr>
          <a:xfrm>
            <a:off x="5257800" y="3581400"/>
            <a:ext cx="2805300" cy="4572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PPN (1107,1108, 1111)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6" name="Google Shape;856;p33"/>
          <p:cNvSpPr txBox="1"/>
          <p:nvPr/>
        </p:nvSpPr>
        <p:spPr>
          <a:xfrm>
            <a:off x="5257800" y="4038600"/>
            <a:ext cx="2805300" cy="4572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PPN (Pemungut)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7" name="Google Shape;857;p33"/>
          <p:cNvSpPr txBox="1"/>
          <p:nvPr/>
        </p:nvSpPr>
        <p:spPr>
          <a:xfrm>
            <a:off x="4419600" y="4724400"/>
            <a:ext cx="3581400" cy="4572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PPh Badan (1771, 1771$)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8" name="Google Shape;858;p33"/>
          <p:cNvSpPr txBox="1"/>
          <p:nvPr/>
        </p:nvSpPr>
        <p:spPr>
          <a:xfrm>
            <a:off x="4419600" y="5181600"/>
            <a:ext cx="3581400" cy="4572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PPh OP (1770, 1770S, 1770SS)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9" name="Google Shape;859;p33"/>
          <p:cNvSpPr txBox="1"/>
          <p:nvPr/>
        </p:nvSpPr>
        <p:spPr>
          <a:xfrm>
            <a:off x="5257800" y="3124200"/>
            <a:ext cx="2805300" cy="4572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PPh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860" name="Google Shape;860;p33"/>
          <p:cNvCxnSpPr/>
          <p:nvPr/>
        </p:nvCxnSpPr>
        <p:spPr>
          <a:xfrm flipH="1" rot="10800000">
            <a:off x="4038600" y="3352800"/>
            <a:ext cx="1219200" cy="4572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1" name="Google Shape;861;p33"/>
          <p:cNvCxnSpPr/>
          <p:nvPr/>
        </p:nvCxnSpPr>
        <p:spPr>
          <a:xfrm>
            <a:off x="4038600" y="3810000"/>
            <a:ext cx="12192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2" name="Google Shape;862;p33"/>
          <p:cNvCxnSpPr/>
          <p:nvPr/>
        </p:nvCxnSpPr>
        <p:spPr>
          <a:xfrm>
            <a:off x="4038600" y="3810000"/>
            <a:ext cx="1219200" cy="4572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3" name="Google Shape;863;p33"/>
          <p:cNvCxnSpPr/>
          <p:nvPr/>
        </p:nvCxnSpPr>
        <p:spPr>
          <a:xfrm flipH="1" rot="10800000">
            <a:off x="4114800" y="4953000"/>
            <a:ext cx="304800" cy="228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4" name="Google Shape;864;p33"/>
          <p:cNvCxnSpPr/>
          <p:nvPr/>
        </p:nvCxnSpPr>
        <p:spPr>
          <a:xfrm>
            <a:off x="4114800" y="5181600"/>
            <a:ext cx="304800" cy="228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34"/>
          <p:cNvSpPr txBox="1"/>
          <p:nvPr/>
        </p:nvSpPr>
        <p:spPr>
          <a:xfrm>
            <a:off x="457200" y="130175"/>
            <a:ext cx="8229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Kewajiban Menyampaikan SPT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1" name="Google Shape;871;p34"/>
          <p:cNvSpPr txBox="1"/>
          <p:nvPr/>
        </p:nvSpPr>
        <p:spPr>
          <a:xfrm>
            <a:off x="5937250" y="5986462"/>
            <a:ext cx="211455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*Berdasarkan: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Pasal 3 UUKUP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PMK-243/PMK.03/2014</a:t>
            </a:r>
            <a:endParaRPr/>
          </a:p>
        </p:txBody>
      </p:sp>
      <p:sp>
        <p:nvSpPr>
          <p:cNvPr id="872" name="Google Shape;872;p34"/>
          <p:cNvSpPr/>
          <p:nvPr/>
        </p:nvSpPr>
        <p:spPr>
          <a:xfrm>
            <a:off x="457200" y="2895600"/>
            <a:ext cx="1219200" cy="10668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</a:t>
            </a:r>
            <a:endParaRPr/>
          </a:p>
        </p:txBody>
      </p:sp>
      <p:sp>
        <p:nvSpPr>
          <p:cNvPr id="873" name="Google Shape;873;p34"/>
          <p:cNvSpPr/>
          <p:nvPr/>
        </p:nvSpPr>
        <p:spPr>
          <a:xfrm>
            <a:off x="2286000" y="1981200"/>
            <a:ext cx="19812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Mengisi</a:t>
            </a:r>
            <a:endParaRPr/>
          </a:p>
        </p:txBody>
      </p:sp>
      <p:sp>
        <p:nvSpPr>
          <p:cNvPr id="874" name="Google Shape;874;p34"/>
          <p:cNvSpPr/>
          <p:nvPr/>
        </p:nvSpPr>
        <p:spPr>
          <a:xfrm>
            <a:off x="2286000" y="2895600"/>
            <a:ext cx="19812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Menandatangani</a:t>
            </a:r>
            <a:endParaRPr/>
          </a:p>
        </p:txBody>
      </p:sp>
      <p:sp>
        <p:nvSpPr>
          <p:cNvPr id="875" name="Google Shape;875;p34"/>
          <p:cNvSpPr/>
          <p:nvPr/>
        </p:nvSpPr>
        <p:spPr>
          <a:xfrm>
            <a:off x="2286000" y="4038600"/>
            <a:ext cx="19812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Menyampaikan</a:t>
            </a:r>
            <a:endParaRPr/>
          </a:p>
        </p:txBody>
      </p:sp>
      <p:sp>
        <p:nvSpPr>
          <p:cNvPr id="876" name="Google Shape;876;p34"/>
          <p:cNvSpPr txBox="1"/>
          <p:nvPr/>
        </p:nvSpPr>
        <p:spPr>
          <a:xfrm>
            <a:off x="4724400" y="2133600"/>
            <a:ext cx="1371600" cy="457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Lengkap</a:t>
            </a:r>
            <a:endParaRPr/>
          </a:p>
        </p:txBody>
      </p:sp>
      <p:sp>
        <p:nvSpPr>
          <p:cNvPr id="877" name="Google Shape;877;p34"/>
          <p:cNvSpPr txBox="1"/>
          <p:nvPr/>
        </p:nvSpPr>
        <p:spPr>
          <a:xfrm>
            <a:off x="4724400" y="2590800"/>
            <a:ext cx="1371600" cy="457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Jelas</a:t>
            </a:r>
            <a:endParaRPr/>
          </a:p>
        </p:txBody>
      </p:sp>
      <p:sp>
        <p:nvSpPr>
          <p:cNvPr id="878" name="Google Shape;878;p34"/>
          <p:cNvSpPr txBox="1"/>
          <p:nvPr/>
        </p:nvSpPr>
        <p:spPr>
          <a:xfrm>
            <a:off x="4724400" y="1676400"/>
            <a:ext cx="1371600" cy="457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Benar</a:t>
            </a:r>
            <a:endParaRPr/>
          </a:p>
        </p:txBody>
      </p:sp>
      <p:cxnSp>
        <p:nvCxnSpPr>
          <p:cNvPr id="879" name="Google Shape;879;p34"/>
          <p:cNvCxnSpPr/>
          <p:nvPr/>
        </p:nvCxnSpPr>
        <p:spPr>
          <a:xfrm flipH="1" rot="10800000">
            <a:off x="4267200" y="1905000"/>
            <a:ext cx="4572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0" name="Google Shape;880;p34"/>
          <p:cNvCxnSpPr/>
          <p:nvPr/>
        </p:nvCxnSpPr>
        <p:spPr>
          <a:xfrm>
            <a:off x="4267200" y="2362200"/>
            <a:ext cx="457200" cy="15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1" name="Google Shape;881;p34"/>
          <p:cNvCxnSpPr/>
          <p:nvPr/>
        </p:nvCxnSpPr>
        <p:spPr>
          <a:xfrm flipH="1" rot="-5400000">
            <a:off x="4267200" y="2362200"/>
            <a:ext cx="4572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2" name="Google Shape;882;p34"/>
          <p:cNvSpPr txBox="1"/>
          <p:nvPr/>
        </p:nvSpPr>
        <p:spPr>
          <a:xfrm>
            <a:off x="4724400" y="4038600"/>
            <a:ext cx="13716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Tempat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dikukuhkan</a:t>
            </a:r>
            <a:endParaRPr/>
          </a:p>
        </p:txBody>
      </p:sp>
      <p:sp>
        <p:nvSpPr>
          <p:cNvPr id="883" name="Google Shape;883;p34"/>
          <p:cNvSpPr txBox="1"/>
          <p:nvPr/>
        </p:nvSpPr>
        <p:spPr>
          <a:xfrm>
            <a:off x="4724400" y="4800600"/>
            <a:ext cx="13716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Tempat lain</a:t>
            </a:r>
            <a:endParaRPr/>
          </a:p>
        </p:txBody>
      </p:sp>
      <p:sp>
        <p:nvSpPr>
          <p:cNvPr id="884" name="Google Shape;884;p34"/>
          <p:cNvSpPr txBox="1"/>
          <p:nvPr/>
        </p:nvSpPr>
        <p:spPr>
          <a:xfrm>
            <a:off x="4724400" y="3276600"/>
            <a:ext cx="13716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Tempat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terdaftar</a:t>
            </a:r>
            <a:endParaRPr/>
          </a:p>
        </p:txBody>
      </p:sp>
      <p:cxnSp>
        <p:nvCxnSpPr>
          <p:cNvPr id="885" name="Google Shape;885;p34"/>
          <p:cNvCxnSpPr/>
          <p:nvPr/>
        </p:nvCxnSpPr>
        <p:spPr>
          <a:xfrm rot="-5400000">
            <a:off x="4114800" y="3810000"/>
            <a:ext cx="7620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6" name="Google Shape;886;p34"/>
          <p:cNvCxnSpPr/>
          <p:nvPr/>
        </p:nvCxnSpPr>
        <p:spPr>
          <a:xfrm>
            <a:off x="4267200" y="4419600"/>
            <a:ext cx="457200" cy="15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7" name="Google Shape;887;p34"/>
          <p:cNvCxnSpPr/>
          <p:nvPr/>
        </p:nvCxnSpPr>
        <p:spPr>
          <a:xfrm flipH="1" rot="-5400000">
            <a:off x="4114800" y="4572000"/>
            <a:ext cx="762000" cy="457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8" name="Google Shape;888;p34"/>
          <p:cNvSpPr txBox="1"/>
          <p:nvPr/>
        </p:nvSpPr>
        <p:spPr>
          <a:xfrm>
            <a:off x="6248400" y="4800600"/>
            <a:ext cx="25146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Mobil Pajak, Pojok Pajak, </a:t>
            </a:r>
            <a:r>
              <a:rPr b="0" i="1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Drop Box</a:t>
            </a:r>
            <a:endParaRPr/>
          </a:p>
        </p:txBody>
      </p:sp>
      <p:cxnSp>
        <p:nvCxnSpPr>
          <p:cNvPr id="889" name="Google Shape;889;p34"/>
          <p:cNvCxnSpPr/>
          <p:nvPr/>
        </p:nvCxnSpPr>
        <p:spPr>
          <a:xfrm>
            <a:off x="6096000" y="4419600"/>
            <a:ext cx="152400" cy="1587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890" name="Google Shape;890;p34"/>
          <p:cNvCxnSpPr/>
          <p:nvPr/>
        </p:nvCxnSpPr>
        <p:spPr>
          <a:xfrm>
            <a:off x="6096000" y="3657600"/>
            <a:ext cx="152400" cy="1587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891" name="Google Shape;891;p34"/>
          <p:cNvCxnSpPr/>
          <p:nvPr/>
        </p:nvCxnSpPr>
        <p:spPr>
          <a:xfrm>
            <a:off x="6096000" y="5181600"/>
            <a:ext cx="152400" cy="15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92" name="Google Shape;892;p34"/>
          <p:cNvGrpSpPr/>
          <p:nvPr/>
        </p:nvGrpSpPr>
        <p:grpSpPr>
          <a:xfrm>
            <a:off x="6248400" y="3276600"/>
            <a:ext cx="2514599" cy="1523999"/>
            <a:chOff x="3936" y="2064"/>
            <a:chExt cx="1584" cy="960"/>
          </a:xfrm>
        </p:grpSpPr>
        <p:sp>
          <p:nvSpPr>
            <p:cNvPr id="893" name="Google Shape;893;p34"/>
            <p:cNvSpPr txBox="1"/>
            <p:nvPr/>
          </p:nvSpPr>
          <p:spPr>
            <a:xfrm>
              <a:off x="3936" y="2064"/>
              <a:ext cx="1584" cy="960"/>
            </a:xfrm>
            <a:prstGeom prst="rect">
              <a:avLst/>
            </a:prstGeom>
            <a:solidFill>
              <a:srgbClr val="99CCFF"/>
            </a:solidFill>
            <a:ln cap="flat" cmpd="sng" w="381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b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KPP</a:t>
              </a:r>
              <a:endParaRPr/>
            </a:p>
          </p:txBody>
        </p:sp>
        <p:pic>
          <p:nvPicPr>
            <p:cNvPr id="894" name="Google Shape;894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20" y="2064"/>
              <a:ext cx="864" cy="7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35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Tempat &amp; Cara Lain Pengambilan SPT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1" name="Google Shape;901;p35"/>
          <p:cNvSpPr txBox="1"/>
          <p:nvPr/>
        </p:nvSpPr>
        <p:spPr>
          <a:xfrm>
            <a:off x="4859337" y="6092825"/>
            <a:ext cx="3776662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PMK Nomor 243/PMK.03/2014</a:t>
            </a:r>
            <a:endParaRPr/>
          </a:p>
        </p:txBody>
      </p:sp>
      <p:grpSp>
        <p:nvGrpSpPr>
          <p:cNvPr id="902" name="Google Shape;902;p35"/>
          <p:cNvGrpSpPr/>
          <p:nvPr/>
        </p:nvGrpSpPr>
        <p:grpSpPr>
          <a:xfrm>
            <a:off x="2514600" y="1828800"/>
            <a:ext cx="2514600" cy="1142999"/>
            <a:chOff x="1584" y="1152"/>
            <a:chExt cx="1584" cy="720"/>
          </a:xfrm>
        </p:grpSpPr>
        <p:sp>
          <p:nvSpPr>
            <p:cNvPr id="903" name="Google Shape;903;p35"/>
            <p:cNvSpPr/>
            <p:nvPr/>
          </p:nvSpPr>
          <p:spPr>
            <a:xfrm>
              <a:off x="1584" y="1152"/>
              <a:ext cx="1584" cy="240"/>
            </a:xfrm>
            <a:prstGeom prst="triangle">
              <a:avLst>
                <a:gd fmla="val 50000" name="adj"/>
              </a:avLst>
            </a:prstGeom>
            <a:solidFill>
              <a:srgbClr val="BBE0E3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5"/>
            <p:cNvSpPr txBox="1"/>
            <p:nvPr/>
          </p:nvSpPr>
          <p:spPr>
            <a:xfrm>
              <a:off x="1584" y="1392"/>
              <a:ext cx="1584" cy="48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Tempat Pengambilan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SPT</a:t>
              </a:r>
              <a:endParaRPr/>
            </a:p>
          </p:txBody>
        </p:sp>
      </p:grpSp>
      <p:sp>
        <p:nvSpPr>
          <p:cNvPr id="905" name="Google Shape;905;p35"/>
          <p:cNvSpPr/>
          <p:nvPr/>
        </p:nvSpPr>
        <p:spPr>
          <a:xfrm>
            <a:off x="1371600" y="3505200"/>
            <a:ext cx="2057400" cy="91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Hardcopy</a:t>
            </a:r>
            <a:endParaRPr/>
          </a:p>
        </p:txBody>
      </p:sp>
      <p:sp>
        <p:nvSpPr>
          <p:cNvPr id="906" name="Google Shape;906;p35"/>
          <p:cNvSpPr/>
          <p:nvPr/>
        </p:nvSpPr>
        <p:spPr>
          <a:xfrm>
            <a:off x="4114800" y="3505200"/>
            <a:ext cx="2057400" cy="91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Softcopy</a:t>
            </a:r>
            <a:endParaRPr/>
          </a:p>
        </p:txBody>
      </p:sp>
      <p:sp>
        <p:nvSpPr>
          <p:cNvPr id="907" name="Google Shape;907;p35"/>
          <p:cNvSpPr/>
          <p:nvPr/>
        </p:nvSpPr>
        <p:spPr>
          <a:xfrm>
            <a:off x="5943600" y="4876800"/>
            <a:ext cx="2209800" cy="762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www.pajak.go.id</a:t>
            </a:r>
            <a:endParaRPr/>
          </a:p>
        </p:txBody>
      </p:sp>
      <p:cxnSp>
        <p:nvCxnSpPr>
          <p:cNvPr id="908" name="Google Shape;908;p35"/>
          <p:cNvCxnSpPr/>
          <p:nvPr/>
        </p:nvCxnSpPr>
        <p:spPr>
          <a:xfrm flipH="1" rot="-5400000">
            <a:off x="1924050" y="4895850"/>
            <a:ext cx="1066800" cy="1143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09" name="Google Shape;909;p35"/>
          <p:cNvGrpSpPr/>
          <p:nvPr/>
        </p:nvGrpSpPr>
        <p:grpSpPr>
          <a:xfrm>
            <a:off x="2514600" y="4953000"/>
            <a:ext cx="2362199" cy="1066799"/>
            <a:chOff x="1584" y="3120"/>
            <a:chExt cx="1488" cy="672"/>
          </a:xfrm>
        </p:grpSpPr>
        <p:sp>
          <p:nvSpPr>
            <p:cNvPr id="910" name="Google Shape;910;p35"/>
            <p:cNvSpPr txBox="1"/>
            <p:nvPr/>
          </p:nvSpPr>
          <p:spPr>
            <a:xfrm>
              <a:off x="1584" y="3120"/>
              <a:ext cx="1488" cy="672"/>
            </a:xfrm>
            <a:prstGeom prst="rect">
              <a:avLst/>
            </a:prstGeom>
            <a:solidFill>
              <a:srgbClr val="99CC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b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KPP</a:t>
              </a:r>
              <a:endParaRPr/>
            </a:p>
          </p:txBody>
        </p:sp>
        <p:pic>
          <p:nvPicPr>
            <p:cNvPr id="911" name="Google Shape;91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45" y="3120"/>
              <a:ext cx="812" cy="5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912" name="Google Shape;912;p35"/>
          <p:cNvCxnSpPr>
            <a:stCxn id="906" idx="2"/>
            <a:endCxn id="911" idx="0"/>
          </p:cNvCxnSpPr>
          <p:nvPr/>
        </p:nvCxnSpPr>
        <p:spPr>
          <a:xfrm flipH="1">
            <a:off x="3732300" y="3962400"/>
            <a:ext cx="382500" cy="9906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3" name="Google Shape;913;p35"/>
          <p:cNvCxnSpPr>
            <a:stCxn id="906" idx="6"/>
            <a:endCxn id="907" idx="0"/>
          </p:cNvCxnSpPr>
          <p:nvPr/>
        </p:nvCxnSpPr>
        <p:spPr>
          <a:xfrm>
            <a:off x="6172200" y="3962400"/>
            <a:ext cx="876300" cy="9144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4" name="Google Shape;914;p35"/>
          <p:cNvCxnSpPr>
            <a:stCxn id="904" idx="2"/>
            <a:endCxn id="905" idx="0"/>
          </p:cNvCxnSpPr>
          <p:nvPr/>
        </p:nvCxnSpPr>
        <p:spPr>
          <a:xfrm rot="5400000">
            <a:off x="2819400" y="2552699"/>
            <a:ext cx="533400" cy="1371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5" name="Google Shape;915;p35"/>
          <p:cNvCxnSpPr>
            <a:stCxn id="904" idx="2"/>
            <a:endCxn id="906" idx="0"/>
          </p:cNvCxnSpPr>
          <p:nvPr/>
        </p:nvCxnSpPr>
        <p:spPr>
          <a:xfrm flipH="1" rot="-5400000">
            <a:off x="4191000" y="2552699"/>
            <a:ext cx="533400" cy="1371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36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Penandatangan SPT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22" name="Google Shape;922;p36"/>
          <p:cNvSpPr txBox="1"/>
          <p:nvPr/>
        </p:nvSpPr>
        <p:spPr>
          <a:xfrm>
            <a:off x="4500562" y="5876925"/>
            <a:ext cx="4144962" cy="49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Pasal  4  ayat (3), Pasal 32 UUKUP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PMK-229/PMK.03/2014</a:t>
            </a:r>
            <a:endParaRPr/>
          </a:p>
        </p:txBody>
      </p:sp>
      <p:sp>
        <p:nvSpPr>
          <p:cNvPr id="923" name="Google Shape;923;p36"/>
          <p:cNvSpPr txBox="1"/>
          <p:nvPr/>
        </p:nvSpPr>
        <p:spPr>
          <a:xfrm>
            <a:off x="685800" y="2667000"/>
            <a:ext cx="1981200" cy="12954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Pihak yang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menandatangani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SPT</a:t>
            </a:r>
            <a:endParaRPr/>
          </a:p>
        </p:txBody>
      </p:sp>
      <p:sp>
        <p:nvSpPr>
          <p:cNvPr id="924" name="Google Shape;924;p36"/>
          <p:cNvSpPr/>
          <p:nvPr/>
        </p:nvSpPr>
        <p:spPr>
          <a:xfrm>
            <a:off x="3657600" y="1828800"/>
            <a:ext cx="2133600" cy="12192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</p:txBody>
      </p:sp>
      <p:sp>
        <p:nvSpPr>
          <p:cNvPr id="925" name="Google Shape;925;p36"/>
          <p:cNvSpPr/>
          <p:nvPr/>
        </p:nvSpPr>
        <p:spPr>
          <a:xfrm>
            <a:off x="3657600" y="3505200"/>
            <a:ext cx="2133600" cy="12192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Kuasa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</p:txBody>
      </p:sp>
      <p:sp>
        <p:nvSpPr>
          <p:cNvPr id="926" name="Google Shape;926;p36"/>
          <p:cNvSpPr/>
          <p:nvPr/>
        </p:nvSpPr>
        <p:spPr>
          <a:xfrm>
            <a:off x="6477000" y="1524000"/>
            <a:ext cx="17526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Biasa</a:t>
            </a:r>
            <a:endParaRPr/>
          </a:p>
        </p:txBody>
      </p:sp>
      <p:sp>
        <p:nvSpPr>
          <p:cNvPr id="927" name="Google Shape;927;p36"/>
          <p:cNvSpPr/>
          <p:nvPr/>
        </p:nvSpPr>
        <p:spPr>
          <a:xfrm>
            <a:off x="6477000" y="2133600"/>
            <a:ext cx="17526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Stempel</a:t>
            </a:r>
            <a:endParaRPr/>
          </a:p>
        </p:txBody>
      </p:sp>
      <p:sp>
        <p:nvSpPr>
          <p:cNvPr id="928" name="Google Shape;928;p36"/>
          <p:cNvSpPr/>
          <p:nvPr/>
        </p:nvSpPr>
        <p:spPr>
          <a:xfrm>
            <a:off x="6477000" y="2743200"/>
            <a:ext cx="17526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Elektronik</a:t>
            </a:r>
            <a:endParaRPr/>
          </a:p>
        </p:txBody>
      </p:sp>
      <p:cxnSp>
        <p:nvCxnSpPr>
          <p:cNvPr id="929" name="Google Shape;929;p36"/>
          <p:cNvCxnSpPr/>
          <p:nvPr/>
        </p:nvCxnSpPr>
        <p:spPr>
          <a:xfrm flipH="1" rot="10800000">
            <a:off x="5791200" y="1828800"/>
            <a:ext cx="685800" cy="609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0" name="Google Shape;930;p36"/>
          <p:cNvCxnSpPr/>
          <p:nvPr/>
        </p:nvCxnSpPr>
        <p:spPr>
          <a:xfrm>
            <a:off x="5791200" y="2438400"/>
            <a:ext cx="6858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1" name="Google Shape;931;p36"/>
          <p:cNvCxnSpPr/>
          <p:nvPr/>
        </p:nvCxnSpPr>
        <p:spPr>
          <a:xfrm>
            <a:off x="5791200" y="2438400"/>
            <a:ext cx="685800" cy="609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2" name="Google Shape;932;p36"/>
          <p:cNvSpPr txBox="1"/>
          <p:nvPr/>
        </p:nvSpPr>
        <p:spPr>
          <a:xfrm>
            <a:off x="762000" y="5210175"/>
            <a:ext cx="76962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None/>
            </a:pPr>
            <a:r>
              <a:rPr b="0" i="0" lang="en-US" sz="1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 hal Wajib Pajak menunjuk seorang kuasa, surat kuasa khusus harus dilampirkan pada SPT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933" name="Google Shape;933;p36"/>
          <p:cNvCxnSpPr/>
          <p:nvPr/>
        </p:nvCxnSpPr>
        <p:spPr>
          <a:xfrm flipH="1" rot="10800000">
            <a:off x="2667000" y="2438400"/>
            <a:ext cx="990600" cy="876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4" name="Google Shape;934;p36"/>
          <p:cNvCxnSpPr>
            <a:stCxn id="923" idx="3"/>
            <a:endCxn id="925" idx="2"/>
          </p:cNvCxnSpPr>
          <p:nvPr/>
        </p:nvCxnSpPr>
        <p:spPr>
          <a:xfrm>
            <a:off x="2667000" y="3314700"/>
            <a:ext cx="990600" cy="800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37"/>
          <p:cNvSpPr/>
          <p:nvPr/>
        </p:nvSpPr>
        <p:spPr>
          <a:xfrm>
            <a:off x="1214438" y="357187"/>
            <a:ext cx="6715200" cy="500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Wakil Wajib Pajak</a:t>
            </a:r>
            <a:endParaRPr b="1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0" name="Google Shape;940;p37"/>
          <p:cNvSpPr/>
          <p:nvPr/>
        </p:nvSpPr>
        <p:spPr>
          <a:xfrm>
            <a:off x="964350" y="1157277"/>
            <a:ext cx="7215300" cy="1622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Badan oleh Pengurus / yang punya wewenang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Badan dalam pembubaran/pailit, oleh orang/badan yg diberi tugas untuk menyelesaikan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Warisan yang belum </a:t>
            </a: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terbagi</a:t>
            </a: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oleh pelaksana wasiat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Anak yang belum dewasa oleh wali/pengampunya</a:t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1" name="Google Shape;941;p37"/>
          <p:cNvSpPr/>
          <p:nvPr/>
        </p:nvSpPr>
        <p:spPr>
          <a:xfrm>
            <a:off x="928700" y="3000375"/>
            <a:ext cx="7286700" cy="2496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Syarat Kuasa:</a:t>
            </a:r>
            <a:endParaRPr b="1"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Memiliki NPWP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Memiliki Surat Ijin Praktek Konsultan Pajak Indonesia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Menyampaikan SPT 2 Tahun terakhir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Menguasai peraturan perpajakan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Memiliki surat kuasa khusus dari WP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AutoNum type="arabicPeriod"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Bila kuasa bukan konsultan, harus memiliki sertifikat </a:t>
            </a: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brevet</a:t>
            </a: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(terakreditasi A)</a:t>
            </a:r>
            <a:endParaRPr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38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SPT Dianggap Tidak Disampaikan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8" name="Google Shape;948;p38"/>
          <p:cNvSpPr txBox="1"/>
          <p:nvPr/>
        </p:nvSpPr>
        <p:spPr>
          <a:xfrm>
            <a:off x="5861050" y="6096000"/>
            <a:ext cx="30702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Berdasarkan Pasal  3 dan 4 UU KUP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9" name="Google Shape;949;p38"/>
          <p:cNvSpPr/>
          <p:nvPr/>
        </p:nvSpPr>
        <p:spPr>
          <a:xfrm>
            <a:off x="1524000" y="1524000"/>
            <a:ext cx="6477000" cy="533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tidak ditandatangani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0" name="Google Shape;950;p38"/>
          <p:cNvSpPr/>
          <p:nvPr/>
        </p:nvSpPr>
        <p:spPr>
          <a:xfrm>
            <a:off x="1524000" y="2971800"/>
            <a:ext cx="6477000" cy="106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LB disampaikan setelah 3 tahun sesudah berakhirnya Masa Pajak, bagian Tahun Pajak atau Tahun Pajak, dan WP telah ditegur secara tertulis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1" name="Google Shape;951;p38"/>
          <p:cNvSpPr/>
          <p:nvPr/>
        </p:nvSpPr>
        <p:spPr>
          <a:xfrm>
            <a:off x="1524000" y="2133600"/>
            <a:ext cx="6477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tidak sepenuhnya dilampiri keterangan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dan/atau dokumen yg disyaratkan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2" name="Google Shape;952;p38"/>
          <p:cNvSpPr/>
          <p:nvPr/>
        </p:nvSpPr>
        <p:spPr>
          <a:xfrm>
            <a:off x="1524000" y="4114800"/>
            <a:ext cx="6477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disampaikan setelah dilakukan pemeriksaan atau diterbitkan </a:t>
            </a:r>
            <a:r>
              <a:rPr lang="en-US" sz="1800">
                <a:latin typeface="Lato"/>
                <a:ea typeface="Lato"/>
                <a:cs typeface="Lato"/>
                <a:sym typeface="Lato"/>
              </a:rPr>
              <a:t>SKP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3" name="Google Shape;953;p38"/>
          <p:cNvSpPr/>
          <p:nvPr/>
        </p:nvSpPr>
        <p:spPr>
          <a:xfrm>
            <a:off x="1524000" y="4953000"/>
            <a:ext cx="6477000" cy="533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dianggap tidak lengkap atau tidak jelas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4" name="Google Shape;954;p38"/>
          <p:cNvSpPr/>
          <p:nvPr/>
        </p:nvSpPr>
        <p:spPr>
          <a:xfrm>
            <a:off x="685800" y="5562600"/>
            <a:ext cx="8001000" cy="381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*Tidak melampirkan laporan keuangan yang diaudit oleh Akuntan Publik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39"/>
          <p:cNvSpPr txBox="1"/>
          <p:nvPr/>
        </p:nvSpPr>
        <p:spPr>
          <a:xfrm>
            <a:off x="457200" y="511175"/>
            <a:ext cx="82296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SPT T</a:t>
            </a: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idak</a:t>
            </a: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Lengkap/T</a:t>
            </a: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idak</a:t>
            </a: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Jelas,</a:t>
            </a:r>
            <a:b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36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Dianggap Tidak Disampaikan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1" name="Google Shape;961;p39"/>
          <p:cNvSpPr txBox="1"/>
          <p:nvPr/>
        </p:nvSpPr>
        <p:spPr>
          <a:xfrm>
            <a:off x="762000" y="3048000"/>
            <a:ext cx="2514600" cy="1295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/>
              <a:t>T</a:t>
            </a: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idak </a:t>
            </a:r>
            <a:r>
              <a:rPr lang="en-US" sz="2800"/>
              <a:t>L</a:t>
            </a: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engkap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/>
              <a:t>T</a:t>
            </a: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idak </a:t>
            </a:r>
            <a:r>
              <a:rPr lang="en-US" sz="2800"/>
              <a:t>J</a:t>
            </a:r>
            <a:r>
              <a:rPr b="0" i="0" lang="en-US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elas</a:t>
            </a:r>
            <a:endParaRPr/>
          </a:p>
        </p:txBody>
      </p:sp>
      <p:sp>
        <p:nvSpPr>
          <p:cNvPr id="962" name="Google Shape;962;p39"/>
          <p:cNvSpPr/>
          <p:nvPr/>
        </p:nvSpPr>
        <p:spPr>
          <a:xfrm>
            <a:off x="3657600" y="2209800"/>
            <a:ext cx="49206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NPWP atau nama atau alamat WP/PKP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tidak dicantumkan dalam SPT Induk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3" name="Google Shape;963;p39"/>
          <p:cNvSpPr/>
          <p:nvPr/>
        </p:nvSpPr>
        <p:spPr>
          <a:xfrm>
            <a:off x="3657600" y="3581400"/>
            <a:ext cx="49206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D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itandatangani oleh kuasa WP tetapi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tidak dilampiri dengan Surat Kuasa Khusus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4" name="Google Shape;964;p39"/>
          <p:cNvSpPr/>
          <p:nvPr/>
        </p:nvSpPr>
        <p:spPr>
          <a:xfrm>
            <a:off x="3657600" y="4419600"/>
            <a:ext cx="4920600" cy="457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SPT Induk yang diisi tidak lengkap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5" name="Google Shape;965;p39"/>
          <p:cNvSpPr/>
          <p:nvPr/>
        </p:nvSpPr>
        <p:spPr>
          <a:xfrm>
            <a:off x="3657600" y="4953000"/>
            <a:ext cx="4920600" cy="457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SPT KB tetapi tidak dilampiri SSP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6" name="Google Shape;966;p39"/>
          <p:cNvSpPr/>
          <p:nvPr/>
        </p:nvSpPr>
        <p:spPr>
          <a:xfrm>
            <a:off x="3657600" y="3048000"/>
            <a:ext cx="4920600" cy="457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T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idak ditandatangani WP/Kuasa/PKP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7" name="Google Shape;967;p39"/>
          <p:cNvSpPr txBox="1"/>
          <p:nvPr/>
        </p:nvSpPr>
        <p:spPr>
          <a:xfrm>
            <a:off x="5795962" y="5589587"/>
            <a:ext cx="2387600" cy="61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0" i="1" lang="en-US" sz="1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Berdasarkan:</a:t>
            </a:r>
            <a:endParaRPr/>
          </a:p>
          <a:p>
            <a:pPr indent="-7620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b="0" i="1" lang="en-US" sz="1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Pasal 4 UUKUP</a:t>
            </a:r>
            <a:endParaRPr/>
          </a:p>
          <a:p>
            <a:pPr indent="-7620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b="0" i="1" lang="en-US" sz="1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PMK Nomor 243/PMK.03/2014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40"/>
          <p:cNvSpPr txBox="1"/>
          <p:nvPr/>
        </p:nvSpPr>
        <p:spPr>
          <a:xfrm>
            <a:off x="457200" y="282575"/>
            <a:ext cx="82296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SPT T</a:t>
            </a: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ida</a:t>
            </a: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 Lengkap / </a:t>
            </a: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Tidak </a:t>
            </a: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Jelas,</a:t>
            </a:r>
            <a:b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Dianggap Tidak Disampaikan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4" name="Google Shape;974;p40"/>
          <p:cNvSpPr txBox="1"/>
          <p:nvPr/>
        </p:nvSpPr>
        <p:spPr>
          <a:xfrm>
            <a:off x="762000" y="3048000"/>
            <a:ext cx="2514600" cy="1295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latin typeface="Lato"/>
                <a:ea typeface="Lato"/>
                <a:cs typeface="Lato"/>
                <a:sym typeface="Lato"/>
              </a:rPr>
              <a:t>T</a:t>
            </a: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idak </a:t>
            </a:r>
            <a:r>
              <a:rPr lang="en-US" sz="2800">
                <a:latin typeface="Lato"/>
                <a:ea typeface="Lato"/>
                <a:cs typeface="Lato"/>
                <a:sym typeface="Lato"/>
              </a:rPr>
              <a:t>L</a:t>
            </a: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engkap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/</a:t>
            </a:r>
            <a:r>
              <a:rPr lang="en-US" sz="2800">
                <a:latin typeface="Lato"/>
                <a:ea typeface="Lato"/>
                <a:cs typeface="Lato"/>
                <a:sym typeface="Lato"/>
              </a:rPr>
              <a:t>T</a:t>
            </a: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idak Jelas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5" name="Google Shape;975;p40"/>
          <p:cNvSpPr/>
          <p:nvPr/>
        </p:nvSpPr>
        <p:spPr>
          <a:xfrm>
            <a:off x="3657600" y="16764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tidak/kurang disertai dg lampiran pada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Formulir Baku dan/atau Yang Disyaratkan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6" name="Google Shape;976;p40"/>
          <p:cNvSpPr/>
          <p:nvPr/>
        </p:nvSpPr>
        <p:spPr>
          <a:xfrm>
            <a:off x="3657600" y="33528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US" sz="17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e-SPT digital yang hanya menyampaikan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US" sz="17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Induk tanpa disertai media digital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7" name="Google Shape;977;p40"/>
          <p:cNvSpPr/>
          <p:nvPr/>
        </p:nvSpPr>
        <p:spPr>
          <a:xfrm>
            <a:off x="3657600" y="41910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Data e-SPT ≠ Data hasil cetakan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8" name="Google Shape;978;p40"/>
          <p:cNvSpPr/>
          <p:nvPr/>
        </p:nvSpPr>
        <p:spPr>
          <a:xfrm>
            <a:off x="3657600" y="50292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US" sz="17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e-SPT disampaikan via jaringan komunikasi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US" sz="17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data tanpa Berita Acara Penyampaian Data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9" name="Google Shape;979;p40"/>
          <p:cNvSpPr/>
          <p:nvPr/>
        </p:nvSpPr>
        <p:spPr>
          <a:xfrm>
            <a:off x="3657600" y="25146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Terdapat lampiran yang tidak diisi dengan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lengkap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0" name="Google Shape;980;p40"/>
          <p:cNvSpPr txBox="1"/>
          <p:nvPr/>
        </p:nvSpPr>
        <p:spPr>
          <a:xfrm>
            <a:off x="5800725" y="5867400"/>
            <a:ext cx="28020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Berdasarkan: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Lato"/>
              <a:buChar char="•"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 PMK Nomor  243/PMK.03/2014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1"/>
          <p:cNvSpPr txBox="1"/>
          <p:nvPr/>
        </p:nvSpPr>
        <p:spPr>
          <a:xfrm>
            <a:off x="457200" y="511175"/>
            <a:ext cx="82296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SPT Tidak Lengkap / Tidak Jelas,</a:t>
            </a:r>
            <a:b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Dianggap Tidak Disampaikan</a:t>
            </a:r>
            <a:endParaRPr b="1" sz="36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7" name="Google Shape;987;p41"/>
          <p:cNvSpPr txBox="1"/>
          <p:nvPr/>
        </p:nvSpPr>
        <p:spPr>
          <a:xfrm>
            <a:off x="6029325" y="5867400"/>
            <a:ext cx="28020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Berdasarkan: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-88900" lvl="0" marL="0" marR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Lato"/>
              <a:buChar char="•"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 PMK Nomor  243/PMK.03/2014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8" name="Google Shape;988;p41"/>
          <p:cNvSpPr txBox="1"/>
          <p:nvPr/>
        </p:nvSpPr>
        <p:spPr>
          <a:xfrm>
            <a:off x="762000" y="2895600"/>
            <a:ext cx="2514600" cy="1295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latin typeface="Lato"/>
                <a:ea typeface="Lato"/>
                <a:cs typeface="Lato"/>
                <a:sym typeface="Lato"/>
              </a:rPr>
              <a:t>T</a:t>
            </a: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idak </a:t>
            </a:r>
            <a:r>
              <a:rPr lang="en-US" sz="2800">
                <a:latin typeface="Lato"/>
                <a:ea typeface="Lato"/>
                <a:cs typeface="Lato"/>
                <a:sym typeface="Lato"/>
              </a:rPr>
              <a:t>L</a:t>
            </a: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engkap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/</a:t>
            </a:r>
            <a:r>
              <a:rPr lang="en-US" sz="2800">
                <a:latin typeface="Lato"/>
                <a:ea typeface="Lato"/>
                <a:cs typeface="Lato"/>
                <a:sym typeface="Lato"/>
              </a:rPr>
              <a:t>T</a:t>
            </a:r>
            <a:r>
              <a:rPr i="0" lang="en-US" sz="2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idak Jelas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9" name="Google Shape;989;p41"/>
          <p:cNvSpPr/>
          <p:nvPr/>
        </p:nvSpPr>
        <p:spPr>
          <a:xfrm>
            <a:off x="3657600" y="23622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Loading</a:t>
            </a: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atas e-SPT tidak dapat diproses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pada aplikasi SIP/SAPT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0" name="Google Shape;990;p41"/>
          <p:cNvSpPr/>
          <p:nvPr/>
        </p:nvSpPr>
        <p:spPr>
          <a:xfrm>
            <a:off x="3657600" y="3810000"/>
            <a:ext cx="4572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e-SPT yang elemen-elemen data digitalnya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tidak diisi atau diisi tetapi tidak lengkap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42"/>
          <p:cNvSpPr txBox="1"/>
          <p:nvPr/>
        </p:nvSpPr>
        <p:spPr>
          <a:xfrm>
            <a:off x="457200" y="433387"/>
            <a:ext cx="82296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Dikecualikan dari Kewajiban</a:t>
            </a:r>
            <a:b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Penyampaian SPT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7" name="Google Shape;997;p42"/>
          <p:cNvSpPr txBox="1"/>
          <p:nvPr/>
        </p:nvSpPr>
        <p:spPr>
          <a:xfrm>
            <a:off x="4643437" y="5949950"/>
            <a:ext cx="382587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PMK Nomor  243/PMK.03/2014</a:t>
            </a:r>
            <a:endParaRPr/>
          </a:p>
        </p:txBody>
      </p:sp>
      <p:sp>
        <p:nvSpPr>
          <p:cNvPr id="998" name="Google Shape;998;p42"/>
          <p:cNvSpPr txBox="1"/>
          <p:nvPr/>
        </p:nvSpPr>
        <p:spPr>
          <a:xfrm>
            <a:off x="457200" y="2036100"/>
            <a:ext cx="82296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20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Dikecualikan dari kewajiban menyampaikan SPT adalah WP PPh tertentu</a:t>
            </a:r>
            <a:endParaRPr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9" name="Google Shape;999;p42"/>
          <p:cNvSpPr txBox="1"/>
          <p:nvPr/>
        </p:nvSpPr>
        <p:spPr>
          <a:xfrm>
            <a:off x="4479925" y="3244850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42"/>
          <p:cNvSpPr/>
          <p:nvPr/>
        </p:nvSpPr>
        <p:spPr>
          <a:xfrm>
            <a:off x="1066800" y="2743200"/>
            <a:ext cx="3657600" cy="120332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WP OP yang dalam satu Tahun Pajak menerima/memperoleh penghasilan neto &lt; PTKP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1" name="Google Shape;1001;p42"/>
          <p:cNvSpPr/>
          <p:nvPr/>
        </p:nvSpPr>
        <p:spPr>
          <a:xfrm>
            <a:off x="1066800" y="4038600"/>
            <a:ext cx="3657600" cy="121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WP OP yang tidak</a:t>
            </a:r>
            <a:r>
              <a:rPr lang="en-US" sz="1800">
                <a:latin typeface="Lato"/>
                <a:ea typeface="Lato"/>
                <a:cs typeface="Lato"/>
                <a:sym typeface="Lato"/>
              </a:rPr>
              <a:t> </a:t>
            </a:r>
            <a:r>
              <a:rPr i="0" lang="en-US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menjalankan</a:t>
            </a:r>
            <a:r>
              <a:rPr lang="en-US" sz="1800">
                <a:latin typeface="Lato"/>
                <a:ea typeface="Lato"/>
                <a:cs typeface="Lato"/>
                <a:sym typeface="Lato"/>
              </a:rPr>
              <a:t> </a:t>
            </a:r>
            <a:r>
              <a:rPr i="0" lang="en-US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kegiatan usaha atau tidak</a:t>
            </a:r>
            <a:r>
              <a:rPr lang="en-US" sz="1800">
                <a:latin typeface="Lato"/>
                <a:ea typeface="Lato"/>
                <a:cs typeface="Lato"/>
                <a:sym typeface="Lato"/>
              </a:rPr>
              <a:t> </a:t>
            </a:r>
            <a:r>
              <a:rPr i="0" lang="en-US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melakukan pekerjaan bebas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2" name="Google Shape;1002;p42"/>
          <p:cNvSpPr txBox="1"/>
          <p:nvPr/>
        </p:nvSpPr>
        <p:spPr>
          <a:xfrm>
            <a:off x="5562600" y="4267200"/>
            <a:ext cx="2971800" cy="533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Masa PPh Pasal 25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3" name="Google Shape;1003;p42"/>
          <p:cNvSpPr txBox="1"/>
          <p:nvPr/>
        </p:nvSpPr>
        <p:spPr>
          <a:xfrm>
            <a:off x="5334000" y="3048000"/>
            <a:ext cx="2971800" cy="609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SPT Tahunan PPh WPOP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04" name="Google Shape;1004;p42"/>
          <p:cNvCxnSpPr>
            <a:stCxn id="1000" idx="3"/>
          </p:cNvCxnSpPr>
          <p:nvPr/>
        </p:nvCxnSpPr>
        <p:spPr>
          <a:xfrm>
            <a:off x="4724400" y="3344863"/>
            <a:ext cx="5919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5" name="Google Shape;1005;p42"/>
          <p:cNvCxnSpPr>
            <a:stCxn id="1000" idx="3"/>
            <a:endCxn id="1002" idx="1"/>
          </p:cNvCxnSpPr>
          <p:nvPr/>
        </p:nvCxnSpPr>
        <p:spPr>
          <a:xfrm>
            <a:off x="4724400" y="3344863"/>
            <a:ext cx="838200" cy="11889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6" name="Google Shape;1006;p42"/>
          <p:cNvCxnSpPr>
            <a:stCxn id="1001" idx="3"/>
            <a:endCxn id="1002" idx="1"/>
          </p:cNvCxnSpPr>
          <p:nvPr/>
        </p:nvCxnSpPr>
        <p:spPr>
          <a:xfrm flipH="1" rot="10800000">
            <a:off x="4724400" y="4533900"/>
            <a:ext cx="838200" cy="114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43"/>
          <p:cNvSpPr txBox="1"/>
          <p:nvPr/>
        </p:nvSpPr>
        <p:spPr>
          <a:xfrm>
            <a:off x="457200" y="381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SPT untuk Beberapa Masa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3" name="Google Shape;1013;p43"/>
          <p:cNvSpPr txBox="1"/>
          <p:nvPr/>
        </p:nvSpPr>
        <p:spPr>
          <a:xfrm>
            <a:off x="4787900" y="5876925"/>
            <a:ext cx="3757612" cy="26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PMK Nomor 182/PMK.03/2007</a:t>
            </a:r>
            <a:endParaRPr/>
          </a:p>
        </p:txBody>
      </p:sp>
      <p:sp>
        <p:nvSpPr>
          <p:cNvPr id="1014" name="Google Shape;1014;p43"/>
          <p:cNvSpPr txBox="1"/>
          <p:nvPr/>
        </p:nvSpPr>
        <p:spPr>
          <a:xfrm>
            <a:off x="609600" y="1828800"/>
            <a:ext cx="81534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Wajib Pajak dengan kriteria tertentu dapat melaporkan beberapa Masa Pajak dalam 1 Masa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5" name="Google Shape;1015;p43"/>
          <p:cNvSpPr/>
          <p:nvPr/>
        </p:nvSpPr>
        <p:spPr>
          <a:xfrm>
            <a:off x="533400" y="3048000"/>
            <a:ext cx="2819400" cy="1066800"/>
          </a:xfrm>
          <a:prstGeom prst="roundRect">
            <a:avLst>
              <a:gd fmla="val 16667" name="adj"/>
            </a:avLst>
          </a:prstGeom>
          <a:solidFill>
            <a:srgbClr val="CCFFFF"/>
          </a:soli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usaha kecil </a:t>
            </a:r>
            <a:endParaRPr/>
          </a:p>
        </p:txBody>
      </p:sp>
      <p:sp>
        <p:nvSpPr>
          <p:cNvPr id="1016" name="Google Shape;1016;p43"/>
          <p:cNvSpPr/>
          <p:nvPr/>
        </p:nvSpPr>
        <p:spPr>
          <a:xfrm>
            <a:off x="533400" y="4267200"/>
            <a:ext cx="2819400" cy="1066800"/>
          </a:xfrm>
          <a:prstGeom prst="roundRect">
            <a:avLst>
              <a:gd fmla="val 16667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Wajib Pajak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 daerah tertentu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7" name="Google Shape;1017;p43"/>
          <p:cNvSpPr/>
          <p:nvPr/>
        </p:nvSpPr>
        <p:spPr>
          <a:xfrm>
            <a:off x="3657600" y="3276600"/>
            <a:ext cx="1600200" cy="6096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WP OP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8" name="Google Shape;1018;p43"/>
          <p:cNvSpPr/>
          <p:nvPr/>
        </p:nvSpPr>
        <p:spPr>
          <a:xfrm>
            <a:off x="3657600" y="4495800"/>
            <a:ext cx="1600200" cy="6096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WP Badan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9" name="Google Shape;1019;p43"/>
          <p:cNvSpPr txBox="1"/>
          <p:nvPr/>
        </p:nvSpPr>
        <p:spPr>
          <a:xfrm>
            <a:off x="5638800" y="3048000"/>
            <a:ext cx="3048000" cy="1066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WPOP Dalam Negeri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Peredaran usaha/ peredaran bruto &lt; 600 juta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0" name="Google Shape;1020;p43"/>
          <p:cNvSpPr txBox="1"/>
          <p:nvPr/>
        </p:nvSpPr>
        <p:spPr>
          <a:xfrm>
            <a:off x="5638800" y="4419600"/>
            <a:ext cx="30480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100% saham milik WNI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Peredaran usaha &lt; 900 juta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1" name="Google Shape;1021;p43"/>
          <p:cNvSpPr/>
          <p:nvPr/>
        </p:nvSpPr>
        <p:spPr>
          <a:xfrm>
            <a:off x="533400" y="3048750"/>
            <a:ext cx="2819400" cy="106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usaha kecil </a:t>
            </a:r>
            <a:endParaRPr/>
          </a:p>
        </p:txBody>
      </p:sp>
      <p:sp>
        <p:nvSpPr>
          <p:cNvPr id="1022" name="Google Shape;1022;p43"/>
          <p:cNvSpPr/>
          <p:nvPr/>
        </p:nvSpPr>
        <p:spPr>
          <a:xfrm>
            <a:off x="533400" y="4267950"/>
            <a:ext cx="2819400" cy="1066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Wajib Pajak di daerah tertentu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23" name="Google Shape;1023;p43"/>
          <p:cNvCxnSpPr>
            <a:stCxn id="1021" idx="3"/>
            <a:endCxn id="1017" idx="3"/>
          </p:cNvCxnSpPr>
          <p:nvPr/>
        </p:nvCxnSpPr>
        <p:spPr>
          <a:xfrm flipH="1" rot="10800000">
            <a:off x="3352800" y="3581550"/>
            <a:ext cx="304800" cy="60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43"/>
          <p:cNvCxnSpPr>
            <a:stCxn id="1022" idx="3"/>
            <a:endCxn id="1018" idx="3"/>
          </p:cNvCxnSpPr>
          <p:nvPr/>
        </p:nvCxnSpPr>
        <p:spPr>
          <a:xfrm flipH="1" rot="10800000">
            <a:off x="3352800" y="4800750"/>
            <a:ext cx="304800" cy="60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5" name="Google Shape;1025;p43"/>
          <p:cNvCxnSpPr>
            <a:stCxn id="1022" idx="3"/>
            <a:endCxn id="1017" idx="3"/>
          </p:cNvCxnSpPr>
          <p:nvPr/>
        </p:nvCxnSpPr>
        <p:spPr>
          <a:xfrm flipH="1" rot="10800000">
            <a:off x="3352800" y="3581550"/>
            <a:ext cx="304800" cy="12198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43"/>
          <p:cNvCxnSpPr>
            <a:stCxn id="1021" idx="3"/>
            <a:endCxn id="1018" idx="3"/>
          </p:cNvCxnSpPr>
          <p:nvPr/>
        </p:nvCxnSpPr>
        <p:spPr>
          <a:xfrm>
            <a:off x="3352800" y="3582150"/>
            <a:ext cx="304800" cy="1218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7" name="Google Shape;1027;p43"/>
          <p:cNvCxnSpPr>
            <a:stCxn id="1017" idx="0"/>
            <a:endCxn id="1019" idx="1"/>
          </p:cNvCxnSpPr>
          <p:nvPr/>
        </p:nvCxnSpPr>
        <p:spPr>
          <a:xfrm>
            <a:off x="5257800" y="3581400"/>
            <a:ext cx="3810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8" name="Google Shape;1028;p43"/>
          <p:cNvCxnSpPr>
            <a:stCxn id="1018" idx="0"/>
            <a:endCxn id="1020" idx="1"/>
          </p:cNvCxnSpPr>
          <p:nvPr/>
        </p:nvCxnSpPr>
        <p:spPr>
          <a:xfrm>
            <a:off x="5257800" y="4800600"/>
            <a:ext cx="3810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4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Cara Penyampaian SPT</a:t>
            </a: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5" name="Google Shape;1035;p44"/>
          <p:cNvSpPr txBox="1"/>
          <p:nvPr/>
        </p:nvSpPr>
        <p:spPr>
          <a:xfrm>
            <a:off x="4427537" y="5949950"/>
            <a:ext cx="382587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PMK Nomor  243/PMK.03/2014</a:t>
            </a:r>
            <a:endParaRPr/>
          </a:p>
        </p:txBody>
      </p:sp>
      <p:pic>
        <p:nvPicPr>
          <p:cNvPr id="1036" name="Google Shape;103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0037"/>
            <a:ext cx="8839200" cy="368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47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Batas Penyampaian SPT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43" name="Google Shape;1043;p47"/>
          <p:cNvSpPr txBox="1"/>
          <p:nvPr/>
        </p:nvSpPr>
        <p:spPr>
          <a:xfrm>
            <a:off x="5983287" y="5986462"/>
            <a:ext cx="2630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*Berdasarkan Pasal 3 UU KUP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4" name="Google Shape;1044;p47"/>
          <p:cNvSpPr/>
          <p:nvPr/>
        </p:nvSpPr>
        <p:spPr>
          <a:xfrm>
            <a:off x="1090600" y="1600200"/>
            <a:ext cx="2286000" cy="9144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rebuchet MS"/>
              <a:buNone/>
            </a:pPr>
            <a:r>
              <a:rPr i="0" lang="en-US" sz="20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BATAS WAKTU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5" name="Google Shape;1045;p47"/>
          <p:cNvSpPr/>
          <p:nvPr/>
        </p:nvSpPr>
        <p:spPr>
          <a:xfrm>
            <a:off x="819150" y="2667000"/>
            <a:ext cx="2757600" cy="7620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Masa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6" name="Google Shape;1046;p47"/>
          <p:cNvSpPr/>
          <p:nvPr/>
        </p:nvSpPr>
        <p:spPr>
          <a:xfrm>
            <a:off x="819075" y="4343400"/>
            <a:ext cx="2757600" cy="7620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Tahunan PPh Badan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7" name="Google Shape;1047;p47"/>
          <p:cNvSpPr/>
          <p:nvPr/>
        </p:nvSpPr>
        <p:spPr>
          <a:xfrm>
            <a:off x="819150" y="3505200"/>
            <a:ext cx="2757600" cy="7620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Tahunan PPh OP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8" name="Google Shape;1048;p47"/>
          <p:cNvSpPr/>
          <p:nvPr/>
        </p:nvSpPr>
        <p:spPr>
          <a:xfrm>
            <a:off x="5334000" y="2438400"/>
            <a:ext cx="1295400" cy="12192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20 hari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setelah akhir Masa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Pajak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49" name="Google Shape;1049;p47"/>
          <p:cNvCxnSpPr>
            <a:stCxn id="1045" idx="0"/>
          </p:cNvCxnSpPr>
          <p:nvPr/>
        </p:nvCxnSpPr>
        <p:spPr>
          <a:xfrm>
            <a:off x="3576750" y="3048000"/>
            <a:ext cx="17574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0" name="Google Shape;1050;p47"/>
          <p:cNvSpPr/>
          <p:nvPr/>
        </p:nvSpPr>
        <p:spPr>
          <a:xfrm>
            <a:off x="6324600" y="3276600"/>
            <a:ext cx="1295400" cy="12192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3 bulan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setelah akhir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Tahun Pajak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1" name="Google Shape;1051;p47"/>
          <p:cNvSpPr/>
          <p:nvPr/>
        </p:nvSpPr>
        <p:spPr>
          <a:xfrm>
            <a:off x="7315200" y="4114800"/>
            <a:ext cx="1295400" cy="12192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4 bulan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setelah akhir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Tahun Pajak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52" name="Google Shape;1052;p47"/>
          <p:cNvCxnSpPr>
            <a:stCxn id="1047" idx="0"/>
          </p:cNvCxnSpPr>
          <p:nvPr/>
        </p:nvCxnSpPr>
        <p:spPr>
          <a:xfrm>
            <a:off x="3576750" y="3886200"/>
            <a:ext cx="27480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3" name="Google Shape;1053;p47"/>
          <p:cNvCxnSpPr>
            <a:stCxn id="1046" idx="0"/>
            <a:endCxn id="1051" idx="2"/>
          </p:cNvCxnSpPr>
          <p:nvPr/>
        </p:nvCxnSpPr>
        <p:spPr>
          <a:xfrm>
            <a:off x="3576675" y="4724400"/>
            <a:ext cx="3738600" cy="600"/>
          </a:xfrm>
          <a:prstGeom prst="bentConnector3">
            <a:avLst>
              <a:gd fmla="val 49999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4" name="Google Shape;1054;p47"/>
          <p:cNvSpPr/>
          <p:nvPr/>
        </p:nvSpPr>
        <p:spPr>
          <a:xfrm>
            <a:off x="819150" y="5561700"/>
            <a:ext cx="38862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Perpanjangan (maksimal 2 bulan)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48"/>
          <p:cNvSpPr txBox="1"/>
          <p:nvPr/>
        </p:nvSpPr>
        <p:spPr>
          <a:xfrm>
            <a:off x="457200" y="357187"/>
            <a:ext cx="82296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Sanksi Tidak / Terlambat Menyampaikan SPT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1" name="Google Shape;1061;p48"/>
          <p:cNvSpPr txBox="1"/>
          <p:nvPr/>
        </p:nvSpPr>
        <p:spPr>
          <a:xfrm>
            <a:off x="5907087" y="5986462"/>
            <a:ext cx="2630487" cy="26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Pasal 7 UU KUP</a:t>
            </a:r>
            <a:endParaRPr/>
          </a:p>
        </p:txBody>
      </p:sp>
      <p:sp>
        <p:nvSpPr>
          <p:cNvPr id="1062" name="Google Shape;1062;p48"/>
          <p:cNvSpPr/>
          <p:nvPr/>
        </p:nvSpPr>
        <p:spPr>
          <a:xfrm>
            <a:off x="457200" y="1752600"/>
            <a:ext cx="2438400" cy="914400"/>
          </a:xfrm>
          <a:prstGeom prst="hexagon">
            <a:avLst>
              <a:gd fmla="val 0" name="adj"/>
              <a:gd fmla="val 115470" name="vf"/>
            </a:avLst>
          </a:prstGeom>
          <a:solidFill>
            <a:schemeClr val="accen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i="0" lang="en-US" sz="40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SANKSI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3" name="Google Shape;1063;p48"/>
          <p:cNvSpPr/>
          <p:nvPr/>
        </p:nvSpPr>
        <p:spPr>
          <a:xfrm>
            <a:off x="1066800" y="2971800"/>
            <a:ext cx="2895600" cy="7620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Masa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4" name="Google Shape;1064;p48"/>
          <p:cNvSpPr/>
          <p:nvPr/>
        </p:nvSpPr>
        <p:spPr>
          <a:xfrm>
            <a:off x="1066800" y="4648200"/>
            <a:ext cx="2895600" cy="7620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Tahunan PPh Badan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5" name="Google Shape;1065;p48"/>
          <p:cNvSpPr/>
          <p:nvPr/>
        </p:nvSpPr>
        <p:spPr>
          <a:xfrm>
            <a:off x="1066800" y="3810000"/>
            <a:ext cx="2895600" cy="762000"/>
          </a:xfrm>
          <a:prstGeom prst="hexagon">
            <a:avLst>
              <a:gd fmla="val 600" name="adj"/>
              <a:gd fmla="val 115470" name="vf"/>
            </a:avLst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SPT Tahunan PPh OP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6" name="Google Shape;1066;p48"/>
          <p:cNvSpPr/>
          <p:nvPr/>
        </p:nvSpPr>
        <p:spPr>
          <a:xfrm>
            <a:off x="4495800" y="3352800"/>
            <a:ext cx="1752600" cy="68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Lainnya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7" name="Google Shape;1067;p48"/>
          <p:cNvSpPr/>
          <p:nvPr/>
        </p:nvSpPr>
        <p:spPr>
          <a:xfrm>
            <a:off x="4495800" y="2667000"/>
            <a:ext cx="1752600" cy="68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PPN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8" name="Google Shape;1068;p48"/>
          <p:cNvSpPr txBox="1"/>
          <p:nvPr/>
        </p:nvSpPr>
        <p:spPr>
          <a:xfrm>
            <a:off x="6781800" y="4800600"/>
            <a:ext cx="2057400" cy="4572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Rp 1 Juta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9" name="Google Shape;1069;p48"/>
          <p:cNvSpPr txBox="1"/>
          <p:nvPr/>
        </p:nvSpPr>
        <p:spPr>
          <a:xfrm>
            <a:off x="6781800" y="3886200"/>
            <a:ext cx="2057400" cy="609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Rp 100 Ribu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0" name="Google Shape;1070;p48"/>
          <p:cNvSpPr txBox="1"/>
          <p:nvPr/>
        </p:nvSpPr>
        <p:spPr>
          <a:xfrm>
            <a:off x="6781800" y="2743200"/>
            <a:ext cx="2057400" cy="5334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Rp 500 Ribu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71" name="Google Shape;1071;p48"/>
          <p:cNvCxnSpPr/>
          <p:nvPr/>
        </p:nvCxnSpPr>
        <p:spPr>
          <a:xfrm>
            <a:off x="6248400" y="3009900"/>
            <a:ext cx="5334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2" name="Google Shape;1072;p48"/>
          <p:cNvCxnSpPr/>
          <p:nvPr/>
        </p:nvCxnSpPr>
        <p:spPr>
          <a:xfrm>
            <a:off x="3962400" y="4191000"/>
            <a:ext cx="28194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3" name="Google Shape;1073;p48"/>
          <p:cNvCxnSpPr/>
          <p:nvPr/>
        </p:nvCxnSpPr>
        <p:spPr>
          <a:xfrm>
            <a:off x="3962400" y="5029200"/>
            <a:ext cx="28194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4" name="Google Shape;1074;p48"/>
          <p:cNvCxnSpPr/>
          <p:nvPr/>
        </p:nvCxnSpPr>
        <p:spPr>
          <a:xfrm flipH="1" rot="10800000">
            <a:off x="3962400" y="3009900"/>
            <a:ext cx="533400" cy="3429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5" name="Google Shape;1075;p48"/>
          <p:cNvCxnSpPr/>
          <p:nvPr/>
        </p:nvCxnSpPr>
        <p:spPr>
          <a:xfrm>
            <a:off x="3962400" y="3352800"/>
            <a:ext cx="533400" cy="3429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6" name="Google Shape;1076;p48"/>
          <p:cNvCxnSpPr>
            <a:stCxn id="1066" idx="3"/>
            <a:endCxn id="1069" idx="0"/>
          </p:cNvCxnSpPr>
          <p:nvPr/>
        </p:nvCxnSpPr>
        <p:spPr>
          <a:xfrm>
            <a:off x="6248400" y="3695700"/>
            <a:ext cx="1562100" cy="1905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49"/>
          <p:cNvSpPr/>
          <p:nvPr/>
        </p:nvSpPr>
        <p:spPr>
          <a:xfrm>
            <a:off x="838200" y="2362200"/>
            <a:ext cx="3733800" cy="3352800"/>
          </a:xfrm>
          <a:custGeom>
            <a:rect b="b" l="l" r="r" t="t"/>
            <a:pathLst>
              <a:path extrusionOk="0" h="21600" w="21600">
                <a:moveTo>
                  <a:pt x="15355" y="0"/>
                </a:moveTo>
                <a:lnTo>
                  <a:pt x="15355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5355" y="16200"/>
                </a:lnTo>
                <a:lnTo>
                  <a:pt x="15355" y="21600"/>
                </a:lnTo>
                <a:lnTo>
                  <a:pt x="21600" y="10800"/>
                </a:lnTo>
                <a:close/>
              </a:path>
              <a:path extrusionOk="0" h="21600" w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extrusionOk="0" h="21600" w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BBE0E3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49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Hak Wajib Pajak</a:t>
            </a:r>
            <a:b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i="0" lang="en-US" sz="20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(setelah menyampaikan SPT)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4" name="Google Shape;1084;p49"/>
          <p:cNvSpPr txBox="1"/>
          <p:nvPr/>
        </p:nvSpPr>
        <p:spPr>
          <a:xfrm>
            <a:off x="5173662" y="5986462"/>
            <a:ext cx="3544887" cy="26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*Berdasarkan Pasal 4, 8 dan 37A UU KUP</a:t>
            </a:r>
            <a:endParaRPr/>
          </a:p>
        </p:txBody>
      </p:sp>
      <p:sp>
        <p:nvSpPr>
          <p:cNvPr id="1085" name="Google Shape;1085;p49"/>
          <p:cNvSpPr/>
          <p:nvPr/>
        </p:nvSpPr>
        <p:spPr>
          <a:xfrm>
            <a:off x="1219200" y="2971800"/>
            <a:ext cx="2895600" cy="106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Memperpanjang jangka waktu penyampaian SPT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6" name="Google Shape;1086;p49"/>
          <p:cNvSpPr/>
          <p:nvPr/>
        </p:nvSpPr>
        <p:spPr>
          <a:xfrm>
            <a:off x="1219200" y="4114800"/>
            <a:ext cx="2895600" cy="106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Pembetulan SPT</a:t>
            </a: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yang telah disampaikan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7" name="Google Shape;1087;p49"/>
          <p:cNvSpPr/>
          <p:nvPr/>
        </p:nvSpPr>
        <p:spPr>
          <a:xfrm>
            <a:off x="533400" y="2362200"/>
            <a:ext cx="2895600" cy="533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Trebuchet MS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Hak Wajib Pajak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8" name="Google Shape;1088;p49"/>
          <p:cNvSpPr txBox="1"/>
          <p:nvPr/>
        </p:nvSpPr>
        <p:spPr>
          <a:xfrm>
            <a:off x="4724400" y="4292600"/>
            <a:ext cx="40386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•"/>
            </a:pPr>
            <a:r>
              <a:rPr i="0" lang="en-US" sz="14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DJP belum melakukan pemeriksaan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•"/>
            </a:pPr>
            <a:r>
              <a:rPr i="0" lang="en-US" sz="14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Paling lama 2 tahun sebelum daluwarsa penetapan (khusus SPT Rugi/LB)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9" name="Google Shape;1089;p49"/>
          <p:cNvSpPr txBox="1"/>
          <p:nvPr/>
        </p:nvSpPr>
        <p:spPr>
          <a:xfrm>
            <a:off x="4724400" y="3124200"/>
            <a:ext cx="3962400" cy="7620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paling lama 2 (dua) bulan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090" name="Google Shape;1090;p49"/>
          <p:cNvCxnSpPr/>
          <p:nvPr/>
        </p:nvCxnSpPr>
        <p:spPr>
          <a:xfrm>
            <a:off x="4114800" y="3505200"/>
            <a:ext cx="6096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1" name="Google Shape;1091;p49"/>
          <p:cNvCxnSpPr/>
          <p:nvPr/>
        </p:nvCxnSpPr>
        <p:spPr>
          <a:xfrm>
            <a:off x="4067175" y="4651375"/>
            <a:ext cx="609600" cy="1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50"/>
          <p:cNvSpPr/>
          <p:nvPr/>
        </p:nvSpPr>
        <p:spPr>
          <a:xfrm>
            <a:off x="5867400" y="2590800"/>
            <a:ext cx="1295400" cy="2590800"/>
          </a:xfrm>
          <a:prstGeom prst="rightArrow">
            <a:avLst>
              <a:gd fmla="val 15538" name="adj1"/>
              <a:gd fmla="val 3851" name="adj2"/>
            </a:avLst>
          </a:prstGeom>
          <a:solidFill>
            <a:schemeClr val="accen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8" name="Google Shape;1098;p50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Pembetulan SPT</a:t>
            </a:r>
            <a:b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i="0" lang="en-US" sz="28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(Kompensasi Kerugian)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9" name="Google Shape;1099;p50"/>
          <p:cNvSpPr txBox="1"/>
          <p:nvPr/>
        </p:nvSpPr>
        <p:spPr>
          <a:xfrm>
            <a:off x="5184775" y="5986462"/>
            <a:ext cx="28242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i="1" lang="en-US" sz="1400" u="none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*Berdasarkan Pasal  8 (6) UU KUP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0" name="Google Shape;1100;p50"/>
          <p:cNvSpPr/>
          <p:nvPr/>
        </p:nvSpPr>
        <p:spPr>
          <a:xfrm>
            <a:off x="785812" y="2143125"/>
            <a:ext cx="4953000" cy="76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b="1"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WP masih dapat membetulkan SPT meskipun telah diterbitkan: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01" name="Google Shape;1101;p50"/>
          <p:cNvGrpSpPr/>
          <p:nvPr/>
        </p:nvGrpSpPr>
        <p:grpSpPr>
          <a:xfrm>
            <a:off x="1143000" y="2895600"/>
            <a:ext cx="2057399" cy="1979612"/>
            <a:chOff x="720" y="1824"/>
            <a:chExt cx="1296" cy="1247"/>
          </a:xfrm>
        </p:grpSpPr>
        <p:sp>
          <p:nvSpPr>
            <p:cNvPr id="1102" name="Google Shape;1102;p50"/>
            <p:cNvSpPr txBox="1"/>
            <p:nvPr/>
          </p:nvSpPr>
          <p:spPr>
            <a:xfrm>
              <a:off x="720" y="1824"/>
              <a:ext cx="1296" cy="249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600"/>
                <a:buFont typeface="Trebuchet MS"/>
                <a:buNone/>
              </a:pPr>
              <a:r>
                <a:rPr i="0" lang="en-US" sz="1600" u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skp</a:t>
              </a: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3" name="Google Shape;1103;p50"/>
            <p:cNvSpPr txBox="1"/>
            <p:nvPr/>
          </p:nvSpPr>
          <p:spPr>
            <a:xfrm>
              <a:off x="720" y="2822"/>
              <a:ext cx="1296" cy="249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600"/>
                <a:buFont typeface="Trebuchet MS"/>
                <a:buNone/>
              </a:pPr>
              <a:r>
                <a:rPr i="0" lang="en-US" sz="1600" u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Putusan PK</a:t>
              </a: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4" name="Google Shape;1104;p50"/>
            <p:cNvSpPr txBox="1"/>
            <p:nvPr/>
          </p:nvSpPr>
          <p:spPr>
            <a:xfrm>
              <a:off x="720" y="2073"/>
              <a:ext cx="1296" cy="249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600"/>
                <a:buFont typeface="Trebuchet MS"/>
                <a:buNone/>
              </a:pPr>
              <a:r>
                <a:rPr i="0" lang="en-US" sz="1600" u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SK Keberatan</a:t>
              </a: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5" name="Google Shape;1105;p50"/>
            <p:cNvSpPr txBox="1"/>
            <p:nvPr/>
          </p:nvSpPr>
          <p:spPr>
            <a:xfrm>
              <a:off x="720" y="2573"/>
              <a:ext cx="1296" cy="249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600"/>
                <a:buFont typeface="Trebuchet MS"/>
                <a:buNone/>
              </a:pPr>
              <a:r>
                <a:rPr i="0" lang="en-US" sz="1600" u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Putusan Banding</a:t>
              </a: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6" name="Google Shape;1106;p50"/>
            <p:cNvSpPr txBox="1"/>
            <p:nvPr/>
          </p:nvSpPr>
          <p:spPr>
            <a:xfrm>
              <a:off x="720" y="2323"/>
              <a:ext cx="1296" cy="249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600"/>
                <a:buFont typeface="Trebuchet MS"/>
                <a:buNone/>
              </a:pPr>
              <a:r>
                <a:rPr i="0" lang="en-US" sz="1600" u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SK Pembetulan</a:t>
              </a: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107" name="Google Shape;1107;p50"/>
          <p:cNvSpPr/>
          <p:nvPr/>
        </p:nvSpPr>
        <p:spPr>
          <a:xfrm>
            <a:off x="3276600" y="2971800"/>
            <a:ext cx="3276600" cy="1828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Trebuchet MS"/>
              <a:buNone/>
            </a:pPr>
            <a:r>
              <a:rPr b="1" i="0" lang="en-US" sz="16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yang menyatakan rugi fiskal  berbeda dengan rugi fiskal yang telah dikompensasikan dalam SPT Tahunan yang akan dibetulkan tersebut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8" name="Google Shape;1108;p50"/>
          <p:cNvSpPr/>
          <p:nvPr/>
        </p:nvSpPr>
        <p:spPr>
          <a:xfrm>
            <a:off x="838200" y="5257800"/>
            <a:ext cx="6248400" cy="533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rebuchet MS"/>
              <a:buNone/>
            </a:pPr>
            <a:r>
              <a:rPr i="0" lang="en-US" sz="14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Syarat: Direktur Jenderal Pajak belum melakukan tindakan pemeriksaan    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rebuchet MS"/>
              <a:buNone/>
            </a:pPr>
            <a:r>
              <a:rPr i="0" lang="en-US" sz="14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  thd SPT Tahun Pajak yang dibetulkan.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9" name="Google Shape;1109;p50"/>
          <p:cNvSpPr/>
          <p:nvPr/>
        </p:nvSpPr>
        <p:spPr>
          <a:xfrm>
            <a:off x="7315200" y="3276600"/>
            <a:ext cx="1295400" cy="12192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dalam jangka waktu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 bulan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0" name="Google Shape;1110;p50"/>
          <p:cNvSpPr txBox="1"/>
          <p:nvPr/>
        </p:nvSpPr>
        <p:spPr>
          <a:xfrm>
            <a:off x="838200" y="4879975"/>
            <a:ext cx="2667000" cy="2794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-341312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Jangka waktu 2 tahun terlampaui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6" name="Google Shape;1116;p51"/>
          <p:cNvCxnSpPr/>
          <p:nvPr/>
        </p:nvCxnSpPr>
        <p:spPr>
          <a:xfrm>
            <a:off x="4419600" y="2895600"/>
            <a:ext cx="1587" cy="22860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17" name="Google Shape;1117;p51"/>
          <p:cNvSpPr/>
          <p:nvPr/>
        </p:nvSpPr>
        <p:spPr>
          <a:xfrm>
            <a:off x="457200" y="1676400"/>
            <a:ext cx="8077200" cy="1828800"/>
          </a:xfrm>
          <a:custGeom>
            <a:rect b="b" l="l" r="r" t="t"/>
            <a:pathLst>
              <a:path extrusionOk="0" h="21600" w="21600">
                <a:moveTo>
                  <a:pt x="20186" y="0"/>
                </a:moveTo>
                <a:lnTo>
                  <a:pt x="20186" y="5204"/>
                </a:lnTo>
                <a:lnTo>
                  <a:pt x="3375" y="5204"/>
                </a:lnTo>
                <a:lnTo>
                  <a:pt x="3375" y="16396"/>
                </a:lnTo>
                <a:lnTo>
                  <a:pt x="20186" y="16396"/>
                </a:lnTo>
                <a:lnTo>
                  <a:pt x="20186" y="21600"/>
                </a:lnTo>
                <a:lnTo>
                  <a:pt x="21600" y="10800"/>
                </a:lnTo>
                <a:close/>
              </a:path>
              <a:path extrusionOk="0" h="21600" w="21600">
                <a:moveTo>
                  <a:pt x="1350" y="5204"/>
                </a:moveTo>
                <a:lnTo>
                  <a:pt x="1350" y="16396"/>
                </a:lnTo>
                <a:lnTo>
                  <a:pt x="2700" y="16396"/>
                </a:lnTo>
                <a:lnTo>
                  <a:pt x="2700" y="5204"/>
                </a:lnTo>
                <a:close/>
              </a:path>
              <a:path extrusionOk="0" h="21600" w="21600">
                <a:moveTo>
                  <a:pt x="0" y="5204"/>
                </a:moveTo>
                <a:lnTo>
                  <a:pt x="0" y="16396"/>
                </a:lnTo>
                <a:lnTo>
                  <a:pt x="675" y="16396"/>
                </a:lnTo>
                <a:lnTo>
                  <a:pt x="675" y="5204"/>
                </a:lnTo>
                <a:close/>
              </a:path>
            </a:pathLst>
          </a:cu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8" name="Google Shape;1118;p51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Pengungkapan Ketidakbenaran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9" name="Google Shape;1119;p51"/>
          <p:cNvSpPr txBox="1"/>
          <p:nvPr/>
        </p:nvSpPr>
        <p:spPr>
          <a:xfrm>
            <a:off x="5184775" y="5986462"/>
            <a:ext cx="2547937" cy="26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rebuchet MS"/>
              <a:buNone/>
            </a:pPr>
            <a:r>
              <a:rPr b="0" i="1" lang="en-US" sz="1400" u="non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*Berdasarkan Pasal  8 UU KUP</a:t>
            </a:r>
            <a:endParaRPr/>
          </a:p>
        </p:txBody>
      </p:sp>
      <p:sp>
        <p:nvSpPr>
          <p:cNvPr id="1120" name="Google Shape;1120;p51"/>
          <p:cNvSpPr/>
          <p:nvPr/>
        </p:nvSpPr>
        <p:spPr>
          <a:xfrm>
            <a:off x="685800" y="2286000"/>
            <a:ext cx="18288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Pemeriksaan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1" name="Google Shape;1121;p51"/>
          <p:cNvSpPr/>
          <p:nvPr/>
        </p:nvSpPr>
        <p:spPr>
          <a:xfrm>
            <a:off x="6248400" y="2286000"/>
            <a:ext cx="18288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Penyidikan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2" name="Google Shape;1122;p51"/>
          <p:cNvSpPr/>
          <p:nvPr/>
        </p:nvSpPr>
        <p:spPr>
          <a:xfrm>
            <a:off x="3505200" y="2286000"/>
            <a:ext cx="18288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rebuchet MS"/>
              <a:buNone/>
            </a:pPr>
            <a:r>
              <a:rPr lang="en-US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SKP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3" name="Google Shape;1123;p51"/>
          <p:cNvSpPr/>
          <p:nvPr/>
        </p:nvSpPr>
        <p:spPr>
          <a:xfrm>
            <a:off x="1752600" y="3124200"/>
            <a:ext cx="5257800" cy="838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rebuchet MS"/>
              <a:buNone/>
            </a:pPr>
            <a:r>
              <a:rPr i="0" lang="en-US" sz="1800" u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Pengungkapan Ketidakbenaran dalam SPT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24" name="Google Shape;1124;p51"/>
          <p:cNvCxnSpPr/>
          <p:nvPr/>
        </p:nvCxnSpPr>
        <p:spPr>
          <a:xfrm>
            <a:off x="1600200" y="2895600"/>
            <a:ext cx="1587" cy="2286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5" name="Google Shape;1125;p51"/>
          <p:cNvCxnSpPr/>
          <p:nvPr/>
        </p:nvCxnSpPr>
        <p:spPr>
          <a:xfrm>
            <a:off x="7162800" y="2895600"/>
            <a:ext cx="1587" cy="2286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26" name="Google Shape;1126;p51"/>
          <p:cNvSpPr/>
          <p:nvPr/>
        </p:nvSpPr>
        <p:spPr>
          <a:xfrm>
            <a:off x="1828800" y="4038600"/>
            <a:ext cx="2438400" cy="99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Sanksi denda 50%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7" name="Google Shape;1127;p51"/>
          <p:cNvSpPr/>
          <p:nvPr/>
        </p:nvSpPr>
        <p:spPr>
          <a:xfrm>
            <a:off x="4572000" y="4038600"/>
            <a:ext cx="2438400" cy="99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i="0" lang="en-US" sz="20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Sanksi denda 150%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28" name="Google Shape;1128;p51"/>
          <p:cNvCxnSpPr/>
          <p:nvPr/>
        </p:nvCxnSpPr>
        <p:spPr>
          <a:xfrm>
            <a:off x="762000" y="5181600"/>
            <a:ext cx="7391400" cy="1587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172bc002f81_0_25"/>
          <p:cNvSpPr txBox="1"/>
          <p:nvPr>
            <p:ph type="title"/>
          </p:nvPr>
        </p:nvSpPr>
        <p:spPr>
          <a:xfrm>
            <a:off x="775350" y="1734900"/>
            <a:ext cx="7593300" cy="33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TERIMAKASIH</a:t>
            </a:r>
            <a:endParaRPr b="1" sz="6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HP 08122397235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juan.tritax@gmail.com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website:</a:t>
            </a:r>
            <a:r>
              <a:rPr b="1" lang="en-US" sz="2100">
                <a:solidFill>
                  <a:schemeClr val="accen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en-US" sz="21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RDE.TRIACT.CO.ID</a:t>
            </a:r>
            <a:endParaRPr b="1" sz="2100" u="sng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instagram: tritaxconsulting</a:t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35" name="Google Shape;1135;g172bc002f81_0_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5885100"/>
            <a:ext cx="2648599" cy="8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C2D42"/>
      </a:dk1>
      <a:lt1>
        <a:srgbClr val="FFFFFF"/>
      </a:lt1>
      <a:dk2>
        <a:srgbClr val="D9D9D9"/>
      </a:dk2>
      <a:lt2>
        <a:srgbClr val="5CBEC5"/>
      </a:lt2>
      <a:accent1>
        <a:srgbClr val="EC7307"/>
      </a:accent1>
      <a:accent2>
        <a:srgbClr val="EC7307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2009-01-30T01:00:10Z</dcterms:created>
  <dc:creator>Direktorat PP 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