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sldSz cy="6858000" cx="9144000"/>
  <p:notesSz cx="6858000" cy="9144000"/>
  <p:embeddedFontLst>
    <p:embeddedFont>
      <p:font typeface="Montserrat"/>
      <p:regular r:id="rId46"/>
      <p:bold r:id="rId47"/>
      <p:italic r:id="rId48"/>
      <p:boldItalic r:id="rId49"/>
    </p:embeddedFont>
    <p:embeddedFont>
      <p:font typeface="Lato"/>
      <p:regular r:id="rId50"/>
      <p:bold r:id="rId51"/>
      <p:italic r:id="rId52"/>
      <p:boldItalic r:id="rId53"/>
    </p:embeddedFont>
    <p:embeddedFont>
      <p:font typeface="Tahoma"/>
      <p:regular r:id="rId54"/>
      <p:bold r:id="rId55"/>
    </p:embeddedFont>
    <p:embeddedFont>
      <p:font typeface="Century Gothic"/>
      <p:regular r:id="rId56"/>
      <p:bold r:id="rId57"/>
      <p:italic r:id="rId58"/>
      <p:boldItalic r:id="rId5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60" roundtripDataSignature="AMtx7mi890AA+yfA80NUoGHHOTueaFr8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191FDBF-CB4B-4746-A0C0-C45B08A674A1}">
  <a:tblStyle styleId="{0191FDBF-CB4B-4746-A0C0-C45B08A674A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font" Target="fonts/Montserrat-regular.fntdata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Montserrat-italic.fntdata"/><Relationship Id="rId47" Type="http://schemas.openxmlformats.org/officeDocument/2006/relationships/font" Target="fonts/Montserrat-bold.fntdata"/><Relationship Id="rId49" Type="http://schemas.openxmlformats.org/officeDocument/2006/relationships/font" Target="fonts/Montserrat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customschemas.google.com/relationships/presentationmetadata" Target="meta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Lato-bold.fntdata"/><Relationship Id="rId50" Type="http://schemas.openxmlformats.org/officeDocument/2006/relationships/font" Target="fonts/Lato-regular.fntdata"/><Relationship Id="rId53" Type="http://schemas.openxmlformats.org/officeDocument/2006/relationships/font" Target="fonts/Lato-boldItalic.fntdata"/><Relationship Id="rId52" Type="http://schemas.openxmlformats.org/officeDocument/2006/relationships/font" Target="fonts/Lato-italic.fntdata"/><Relationship Id="rId11" Type="http://schemas.openxmlformats.org/officeDocument/2006/relationships/slide" Target="slides/slide5.xml"/><Relationship Id="rId55" Type="http://schemas.openxmlformats.org/officeDocument/2006/relationships/font" Target="fonts/Tahoma-bold.fntdata"/><Relationship Id="rId10" Type="http://schemas.openxmlformats.org/officeDocument/2006/relationships/slide" Target="slides/slide4.xml"/><Relationship Id="rId54" Type="http://schemas.openxmlformats.org/officeDocument/2006/relationships/font" Target="fonts/Tahoma-regular.fntdata"/><Relationship Id="rId13" Type="http://schemas.openxmlformats.org/officeDocument/2006/relationships/slide" Target="slides/slide7.xml"/><Relationship Id="rId57" Type="http://schemas.openxmlformats.org/officeDocument/2006/relationships/font" Target="fonts/CenturyGothic-bold.fntdata"/><Relationship Id="rId12" Type="http://schemas.openxmlformats.org/officeDocument/2006/relationships/slide" Target="slides/slide6.xml"/><Relationship Id="rId56" Type="http://schemas.openxmlformats.org/officeDocument/2006/relationships/font" Target="fonts/CenturyGothic-regular.fntdata"/><Relationship Id="rId15" Type="http://schemas.openxmlformats.org/officeDocument/2006/relationships/slide" Target="slides/slide9.xml"/><Relationship Id="rId59" Type="http://schemas.openxmlformats.org/officeDocument/2006/relationships/font" Target="fonts/CenturyGothic-boldItalic.fntdata"/><Relationship Id="rId14" Type="http://schemas.openxmlformats.org/officeDocument/2006/relationships/slide" Target="slides/slide8.xml"/><Relationship Id="rId58" Type="http://schemas.openxmlformats.org/officeDocument/2006/relationships/font" Target="fonts/CenturyGothic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93" name="Google Shape;49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19" name="Google Shape;51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9" name="Google Shape;809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1" name="Google Shape;831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3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5" name="Google Shape;855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3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2" name="Google Shape;862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3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8" name="Google Shape;868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9" name="Google Shape;869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3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5" name="Google Shape;875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76" name="Google Shape;876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2" name="Google Shape;882;p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8" name="Google Shape;888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172a30105a2_0_30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Google Shape;894;g172a30105a2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5" name="Google Shape;895;g172a30105a2_0_30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172973eb31a_0_4"/>
          <p:cNvSpPr/>
          <p:nvPr/>
        </p:nvSpPr>
        <p:spPr>
          <a:xfrm rot="5400000">
            <a:off x="7226400" y="274573"/>
            <a:ext cx="21915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" name="Google Shape;15;g172973eb31a_0_4"/>
          <p:cNvGrpSpPr/>
          <p:nvPr/>
        </p:nvGrpSpPr>
        <p:grpSpPr>
          <a:xfrm>
            <a:off x="0" y="654"/>
            <a:ext cx="5153705" cy="6845694"/>
            <a:chOff x="0" y="75"/>
            <a:chExt cx="5153705" cy="5152950"/>
          </a:xfrm>
        </p:grpSpPr>
        <p:sp>
          <p:nvSpPr>
            <p:cNvPr id="16" name="Google Shape;16;g172973eb31a_0_4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g172973eb31a_0_4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g172973eb31a_0_4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g172973eb31a_0_4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" name="Google Shape;20;g172973eb31a_0_4"/>
          <p:cNvSpPr txBox="1"/>
          <p:nvPr>
            <p:ph type="ctrTitle"/>
          </p:nvPr>
        </p:nvSpPr>
        <p:spPr>
          <a:xfrm>
            <a:off x="3537150" y="2104533"/>
            <a:ext cx="5017500" cy="210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1" name="Google Shape;21;g172973eb31a_0_4"/>
          <p:cNvSpPr txBox="1"/>
          <p:nvPr>
            <p:ph idx="1" type="subTitle"/>
          </p:nvPr>
        </p:nvSpPr>
        <p:spPr>
          <a:xfrm>
            <a:off x="5083950" y="5233233"/>
            <a:ext cx="3470700" cy="6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22" name="Google Shape;22;g172973eb31a_0_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g172973eb31a_0_14"/>
          <p:cNvGrpSpPr/>
          <p:nvPr/>
        </p:nvGrpSpPr>
        <p:grpSpPr>
          <a:xfrm>
            <a:off x="4406400" y="0"/>
            <a:ext cx="4737600" cy="6857248"/>
            <a:chOff x="4406400" y="0"/>
            <a:chExt cx="4737600" cy="5143065"/>
          </a:xfrm>
        </p:grpSpPr>
        <p:sp>
          <p:nvSpPr>
            <p:cNvPr id="25" name="Google Shape;25;g172973eb31a_0_14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g172973eb31a_0_14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g172973eb31a_0_14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g172973eb31a_0_14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g172973eb31a_0_14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g172973eb31a_0_14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g172973eb31a_0_14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g172973eb31a_0_14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g172973eb31a_0_14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g172973eb31a_0_14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g172973eb31a_0_14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g172973eb31a_0_14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g172973eb31a_0_14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g172973eb31a_0_14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g172973eb31a_0_14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g172973eb31a_0_14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g172973eb31a_0_14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g172973eb31a_0_14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" name="Google Shape;43;g172973eb31a_0_14"/>
          <p:cNvSpPr txBox="1"/>
          <p:nvPr>
            <p:ph type="title"/>
          </p:nvPr>
        </p:nvSpPr>
        <p:spPr>
          <a:xfrm>
            <a:off x="823850" y="2737333"/>
            <a:ext cx="4587000" cy="153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" name="Google Shape;44;g172973eb31a_0_1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g172973eb31a_0_36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47" name="Google Shape;47;g172973eb31a_0_3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g172973eb31a_0_3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" name="Google Shape;49;g172973eb31a_0_36"/>
          <p:cNvSpPr txBox="1"/>
          <p:nvPr>
            <p:ph type="title"/>
          </p:nvPr>
        </p:nvSpPr>
        <p:spPr>
          <a:xfrm>
            <a:off x="1297500" y="525000"/>
            <a:ext cx="70389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0" name="Google Shape;50;g172973eb31a_0_36"/>
          <p:cNvSpPr txBox="1"/>
          <p:nvPr>
            <p:ph idx="1" type="body"/>
          </p:nvPr>
        </p:nvSpPr>
        <p:spPr>
          <a:xfrm>
            <a:off x="1297500" y="2090067"/>
            <a:ext cx="7038900" cy="38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1" name="Google Shape;51;g172973eb31a_0_3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oogle Shape;53;g172973eb31a_0_43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54" name="Google Shape;54;g172973eb31a_0_43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g172973eb31a_0_43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" name="Google Shape;56;g172973eb31a_0_43"/>
          <p:cNvSpPr txBox="1"/>
          <p:nvPr>
            <p:ph type="title"/>
          </p:nvPr>
        </p:nvSpPr>
        <p:spPr>
          <a:xfrm>
            <a:off x="1297500" y="525000"/>
            <a:ext cx="70389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7" name="Google Shape;57;g172973eb31a_0_43"/>
          <p:cNvSpPr txBox="1"/>
          <p:nvPr>
            <p:ph idx="1" type="body"/>
          </p:nvPr>
        </p:nvSpPr>
        <p:spPr>
          <a:xfrm>
            <a:off x="1297500" y="2090067"/>
            <a:ext cx="3403200" cy="38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8" name="Google Shape;58;g172973eb31a_0_43"/>
          <p:cNvSpPr txBox="1"/>
          <p:nvPr>
            <p:ph idx="2" type="body"/>
          </p:nvPr>
        </p:nvSpPr>
        <p:spPr>
          <a:xfrm>
            <a:off x="4933221" y="2090067"/>
            <a:ext cx="3403200" cy="388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9" name="Google Shape;59;g172973eb31a_0_4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g172973eb31a_0_51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62" name="Google Shape;62;g172973eb31a_0_51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g172973eb31a_0_51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" name="Google Shape;64;g172973eb31a_0_51"/>
          <p:cNvSpPr txBox="1"/>
          <p:nvPr>
            <p:ph type="title"/>
          </p:nvPr>
        </p:nvSpPr>
        <p:spPr>
          <a:xfrm>
            <a:off x="1297500" y="525000"/>
            <a:ext cx="70389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5" name="Google Shape;65;g172973eb31a_0_5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g172973eb31a_0_57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68" name="Google Shape;68;g172973eb31a_0_5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g172973eb31a_0_5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" name="Google Shape;70;g172973eb31a_0_57"/>
          <p:cNvSpPr txBox="1"/>
          <p:nvPr>
            <p:ph type="title"/>
          </p:nvPr>
        </p:nvSpPr>
        <p:spPr>
          <a:xfrm>
            <a:off x="1297500" y="525000"/>
            <a:ext cx="3798900" cy="199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1" name="Google Shape;71;g172973eb31a_0_57"/>
          <p:cNvSpPr txBox="1"/>
          <p:nvPr>
            <p:ph idx="1" type="body"/>
          </p:nvPr>
        </p:nvSpPr>
        <p:spPr>
          <a:xfrm>
            <a:off x="1297500" y="2630067"/>
            <a:ext cx="3798900" cy="32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2" name="Google Shape;72;g172973eb31a_0_5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g172973eb31a_0_64"/>
          <p:cNvGrpSpPr/>
          <p:nvPr/>
        </p:nvGrpSpPr>
        <p:grpSpPr>
          <a:xfrm>
            <a:off x="4406400" y="0"/>
            <a:ext cx="4737600" cy="6857829"/>
            <a:chOff x="4406400" y="0"/>
            <a:chExt cx="4737600" cy="5143500"/>
          </a:xfrm>
        </p:grpSpPr>
        <p:sp>
          <p:nvSpPr>
            <p:cNvPr id="75" name="Google Shape;75;g172973eb31a_0_64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g172973eb31a_0_64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g172973eb31a_0_64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g172973eb31a_0_64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g172973eb31a_0_64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g172973eb31a_0_64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g172973eb31a_0_64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g172973eb31a_0_64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g172973eb31a_0_64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g172973eb31a_0_64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g172973eb31a_0_64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g172973eb31a_0_64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g172973eb31a_0_64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g172973eb31a_0_64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g172973eb31a_0_64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g172973eb31a_0_64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g172973eb31a_0_64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g172973eb31a_0_64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g172973eb31a_0_64"/>
          <p:cNvSpPr txBox="1"/>
          <p:nvPr>
            <p:ph type="title"/>
          </p:nvPr>
        </p:nvSpPr>
        <p:spPr>
          <a:xfrm>
            <a:off x="823850" y="1155700"/>
            <a:ext cx="4587000" cy="469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4" name="Google Shape;94;g172973eb31a_0_6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g172973eb31a_0_86"/>
          <p:cNvGrpSpPr/>
          <p:nvPr/>
        </p:nvGrpSpPr>
        <p:grpSpPr>
          <a:xfrm>
            <a:off x="0" y="507989"/>
            <a:ext cx="1037850" cy="1355016"/>
            <a:chOff x="0" y="381001"/>
            <a:chExt cx="1037850" cy="1016287"/>
          </a:xfrm>
        </p:grpSpPr>
        <p:sp>
          <p:nvSpPr>
            <p:cNvPr id="97" name="Google Shape;97;g172973eb31a_0_8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g172973eb31a_0_8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" name="Google Shape;99;g172973eb31a_0_86"/>
          <p:cNvSpPr txBox="1"/>
          <p:nvPr>
            <p:ph type="title"/>
          </p:nvPr>
        </p:nvSpPr>
        <p:spPr>
          <a:xfrm>
            <a:off x="1297500" y="2211100"/>
            <a:ext cx="3036300" cy="23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0" name="Google Shape;100;g172973eb31a_0_86"/>
          <p:cNvSpPr txBox="1"/>
          <p:nvPr>
            <p:ph idx="1" type="subTitle"/>
          </p:nvPr>
        </p:nvSpPr>
        <p:spPr>
          <a:xfrm>
            <a:off x="1297500" y="4717333"/>
            <a:ext cx="3036300" cy="6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01" name="Google Shape;101;g172973eb31a_0_86"/>
          <p:cNvSpPr txBox="1"/>
          <p:nvPr>
            <p:ph idx="2" type="body"/>
          </p:nvPr>
        </p:nvSpPr>
        <p:spPr>
          <a:xfrm>
            <a:off x="4648200" y="2262133"/>
            <a:ext cx="3676800" cy="31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g172973eb31a_0_8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g172973eb31a_0_94"/>
          <p:cNvGrpSpPr/>
          <p:nvPr/>
        </p:nvGrpSpPr>
        <p:grpSpPr>
          <a:xfrm>
            <a:off x="0" y="5504636"/>
            <a:ext cx="698925" cy="912853"/>
            <a:chOff x="0" y="3785672"/>
            <a:chExt cx="698925" cy="684657"/>
          </a:xfrm>
        </p:grpSpPr>
        <p:sp>
          <p:nvSpPr>
            <p:cNvPr id="105" name="Google Shape;105;g172973eb31a_0_94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g172973eb31a_0_94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" name="Google Shape;107;g172973eb31a_0_94"/>
          <p:cNvSpPr txBox="1"/>
          <p:nvPr>
            <p:ph idx="1" type="body"/>
          </p:nvPr>
        </p:nvSpPr>
        <p:spPr>
          <a:xfrm>
            <a:off x="812725" y="5740500"/>
            <a:ext cx="6936000" cy="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g172973eb31a_0_9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g172973eb31a_0_100"/>
          <p:cNvGrpSpPr/>
          <p:nvPr/>
        </p:nvGrpSpPr>
        <p:grpSpPr>
          <a:xfrm>
            <a:off x="4406400" y="0"/>
            <a:ext cx="4737600" cy="6857248"/>
            <a:chOff x="4406400" y="0"/>
            <a:chExt cx="4737600" cy="5143065"/>
          </a:xfrm>
        </p:grpSpPr>
        <p:sp>
          <p:nvSpPr>
            <p:cNvPr id="111" name="Google Shape;111;g172973eb31a_0_100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g172973eb31a_0_100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g172973eb31a_0_100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g172973eb31a_0_100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g172973eb31a_0_100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g172973eb31a_0_100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g172973eb31a_0_100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g172973eb31a_0_100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g172973eb31a_0_100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g172973eb31a_0_100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g172973eb31a_0_100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g172973eb31a_0_100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g172973eb31a_0_100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g172973eb31a_0_100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g172973eb31a_0_100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g172973eb31a_0_100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g172973eb31a_0_100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g172973eb31a_0_100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9" name="Google Shape;129;g172973eb31a_0_100"/>
          <p:cNvSpPr txBox="1"/>
          <p:nvPr>
            <p:ph hasCustomPrompt="1" type="title"/>
          </p:nvPr>
        </p:nvSpPr>
        <p:spPr>
          <a:xfrm>
            <a:off x="823850" y="1712900"/>
            <a:ext cx="47760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30" name="Google Shape;130;g172973eb31a_0_100"/>
          <p:cNvSpPr txBox="1"/>
          <p:nvPr>
            <p:ph idx="1" type="body"/>
          </p:nvPr>
        </p:nvSpPr>
        <p:spPr>
          <a:xfrm>
            <a:off x="823850" y="3524166"/>
            <a:ext cx="4776000" cy="16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1" name="Google Shape;131;g172973eb31a_0_10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72973eb31a_0_12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72973eb31a_0_125"/>
          <p:cNvSpPr txBox="1"/>
          <p:nvPr>
            <p:ph type="title"/>
          </p:nvPr>
        </p:nvSpPr>
        <p:spPr>
          <a:xfrm>
            <a:off x="426128" y="408372"/>
            <a:ext cx="8260800" cy="103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6" name="Google Shape;136;g172973eb31a_0_125"/>
          <p:cNvSpPr txBox="1"/>
          <p:nvPr>
            <p:ph idx="1" type="body"/>
          </p:nvPr>
        </p:nvSpPr>
        <p:spPr>
          <a:xfrm>
            <a:off x="457200" y="1752600"/>
            <a:ext cx="8229600" cy="43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 algn="l">
              <a:spcBef>
                <a:spcPts val="12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l">
              <a:spcBef>
                <a:spcPts val="12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l">
              <a:spcBef>
                <a:spcPts val="12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 algn="l">
              <a:spcBef>
                <a:spcPts val="12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l">
              <a:spcBef>
                <a:spcPts val="12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 algn="l">
              <a:spcBef>
                <a:spcPts val="1200"/>
              </a:spcBef>
              <a:spcAft>
                <a:spcPts val="12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37" name="Google Shape;137;g172973eb31a_0_12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172973eb31a_0_12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172973eb31a_0_12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72973eb31a_0_0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1" name="Google Shape;11;g172973eb31a_0_0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2" name="Google Shape;12;g172973eb31a_0_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://rde.triact.co.id/" TargetMode="External"/><Relationship Id="rId4" Type="http://schemas.openxmlformats.org/officeDocument/2006/relationships/hyperlink" Target="http://rde.triact.co.id/" TargetMode="External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"/>
          <p:cNvSpPr txBox="1"/>
          <p:nvPr>
            <p:ph type="ctrTitle"/>
          </p:nvPr>
        </p:nvSpPr>
        <p:spPr>
          <a:xfrm>
            <a:off x="3537150" y="2104533"/>
            <a:ext cx="5017500" cy="210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PENGANTAR KETENTUAN UMUM DAN TATA CARA PERPAJAKAN (KUP)</a:t>
            </a:r>
            <a:endParaRPr b="1"/>
          </a:p>
        </p:txBody>
      </p:sp>
      <p:sp>
        <p:nvSpPr>
          <p:cNvPr id="145" name="Google Shape;145;p1"/>
          <p:cNvSpPr txBox="1"/>
          <p:nvPr>
            <p:ph idx="1" type="subTitle"/>
          </p:nvPr>
        </p:nvSpPr>
        <p:spPr>
          <a:xfrm>
            <a:off x="4829450" y="5233225"/>
            <a:ext cx="3725100" cy="6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JUAN KASMA, S.E., M.AK., CPA., BKP.</a:t>
            </a:r>
            <a:endParaRPr sz="1600"/>
          </a:p>
        </p:txBody>
      </p:sp>
      <p:pic>
        <p:nvPicPr>
          <p:cNvPr id="146" name="Google Shape;146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3950" y="328850"/>
            <a:ext cx="3725200" cy="119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3"/>
          <p:cNvGrpSpPr/>
          <p:nvPr/>
        </p:nvGrpSpPr>
        <p:grpSpPr>
          <a:xfrm>
            <a:off x="1186570" y="302000"/>
            <a:ext cx="6947666" cy="5997926"/>
            <a:chOff x="324706" y="2881"/>
            <a:chExt cx="5446587" cy="4818772"/>
          </a:xfrm>
        </p:grpSpPr>
        <p:sp>
          <p:nvSpPr>
            <p:cNvPr id="152" name="Google Shape;152;p3"/>
            <p:cNvSpPr/>
            <p:nvPr/>
          </p:nvSpPr>
          <p:spPr>
            <a:xfrm>
              <a:off x="2306869" y="2276663"/>
              <a:ext cx="1359544" cy="1359544"/>
            </a:xfrm>
            <a:prstGeom prst="ellipse">
              <a:avLst/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3"/>
            <p:cNvSpPr txBox="1"/>
            <p:nvPr/>
          </p:nvSpPr>
          <p:spPr>
            <a:xfrm>
              <a:off x="2505970" y="2475764"/>
              <a:ext cx="961342" cy="9613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3000" lIns="33000" spcFirstLastPara="1" rIns="33000" wrap="square" tIns="330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Pajak</a:t>
              </a:r>
              <a:endParaRPr b="0" i="0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 rot="-5400000">
              <a:off x="2795837" y="1663315"/>
              <a:ext cx="381608" cy="528280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C7CD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3"/>
            <p:cNvSpPr txBox="1"/>
            <p:nvPr/>
          </p:nvSpPr>
          <p:spPr>
            <a:xfrm rot="-5400000">
              <a:off x="2853078" y="1826212"/>
              <a:ext cx="267126" cy="316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2209758" y="2881"/>
              <a:ext cx="1553765" cy="1553765"/>
            </a:xfrm>
            <a:prstGeom prst="ellipse">
              <a:avLst/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3"/>
            <p:cNvSpPr txBox="1"/>
            <p:nvPr/>
          </p:nvSpPr>
          <p:spPr>
            <a:xfrm>
              <a:off x="2437302" y="230425"/>
              <a:ext cx="1098677" cy="10986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30475" spcFirstLastPara="1" rIns="30475" wrap="square" tIns="304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Iuran Wajib</a:t>
              </a:r>
              <a:endPara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 rot="1800000">
              <a:off x="3673524" y="3185767"/>
              <a:ext cx="335671" cy="528280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C7CD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3"/>
            <p:cNvSpPr txBox="1"/>
            <p:nvPr/>
          </p:nvSpPr>
          <p:spPr>
            <a:xfrm rot="1800000">
              <a:off x="3680270" y="3266248"/>
              <a:ext cx="234970" cy="316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3972095" y="3267888"/>
              <a:ext cx="1799198" cy="1553765"/>
            </a:xfrm>
            <a:prstGeom prst="ellipse">
              <a:avLst/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3"/>
            <p:cNvSpPr txBox="1"/>
            <p:nvPr/>
          </p:nvSpPr>
          <p:spPr>
            <a:xfrm>
              <a:off x="4235581" y="3495432"/>
              <a:ext cx="1272226" cy="10986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300" lIns="20300" spcFirstLastPara="1" rIns="20300" wrap="square" tIns="203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Sifat Dipaksakan</a:t>
              </a:r>
              <a:endPara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 rot="9000000">
              <a:off x="1904714" y="3206785"/>
              <a:ext cx="381608" cy="528280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C7CD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3"/>
            <p:cNvSpPr txBox="1"/>
            <p:nvPr/>
          </p:nvSpPr>
          <p:spPr>
            <a:xfrm rot="-1800000">
              <a:off x="2011527" y="3283821"/>
              <a:ext cx="267126" cy="31696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324706" y="3267888"/>
              <a:ext cx="1553765" cy="1553765"/>
            </a:xfrm>
            <a:prstGeom prst="ellipse">
              <a:avLst/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3"/>
            <p:cNvSpPr txBox="1"/>
            <p:nvPr/>
          </p:nvSpPr>
          <p:spPr>
            <a:xfrm>
              <a:off x="552250" y="3495432"/>
              <a:ext cx="1098677" cy="10986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22850" spcFirstLastPara="1" rIns="22850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Imbalan tidak langsung</a:t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4"/>
          <p:cNvGrpSpPr/>
          <p:nvPr/>
        </p:nvGrpSpPr>
        <p:grpSpPr>
          <a:xfrm>
            <a:off x="535700" y="731625"/>
            <a:ext cx="8065618" cy="5395267"/>
            <a:chOff x="0" y="496"/>
            <a:chExt cx="6096000" cy="4063007"/>
          </a:xfrm>
        </p:grpSpPr>
        <p:sp>
          <p:nvSpPr>
            <p:cNvPr id="171" name="Google Shape;171;p4"/>
            <p:cNvSpPr/>
            <p:nvPr/>
          </p:nvSpPr>
          <p:spPr>
            <a:xfrm>
              <a:off x="2438399" y="496"/>
              <a:ext cx="3657600" cy="1934765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DBDFDD">
                <a:alpha val="89803"/>
              </a:srgbClr>
            </a:solidFill>
            <a:ln cap="flat" cmpd="sng" w="25400">
              <a:solidFill>
                <a:srgbClr val="DBDFDD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4"/>
            <p:cNvSpPr txBox="1"/>
            <p:nvPr/>
          </p:nvSpPr>
          <p:spPr>
            <a:xfrm>
              <a:off x="2438399" y="242342"/>
              <a:ext cx="2932063" cy="14510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050" lIns="12050" spcFirstLastPara="1" rIns="12050" wrap="square" tIns="12050">
              <a:noAutofit/>
            </a:bodyPr>
            <a:lstStyle/>
            <a:p>
              <a:pPr indent="0" lvl="0" marL="9144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entury Gothic"/>
                <a:buChar char="•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</a:t>
              </a:r>
              <a:endPara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entury Gothic"/>
                <a:buChar char="•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PPN &amp; PPnBM</a:t>
              </a:r>
              <a:endPara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entury Gothic"/>
                <a:buChar char="•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Sumber APBN</a:t>
              </a:r>
              <a:endPara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3" name="Google Shape;173;p4"/>
            <p:cNvSpPr/>
            <p:nvPr/>
          </p:nvSpPr>
          <p:spPr>
            <a:xfrm>
              <a:off x="0" y="496"/>
              <a:ext cx="2438400" cy="1934765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4"/>
            <p:cNvSpPr txBox="1"/>
            <p:nvPr/>
          </p:nvSpPr>
          <p:spPr>
            <a:xfrm>
              <a:off x="94447" y="94943"/>
              <a:ext cx="2249506" cy="17458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152400" spcFirstLastPara="1" rIns="1524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0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Pajak Pusat</a:t>
              </a:r>
              <a:endParaRPr b="0" i="0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5" name="Google Shape;175;p4"/>
            <p:cNvSpPr/>
            <p:nvPr/>
          </p:nvSpPr>
          <p:spPr>
            <a:xfrm>
              <a:off x="2438400" y="2128738"/>
              <a:ext cx="3657600" cy="1934765"/>
            </a:xfrm>
            <a:prstGeom prst="rightArrow">
              <a:avLst>
                <a:gd fmla="val 75000" name="adj1"/>
                <a:gd fmla="val 50000" name="adj2"/>
              </a:avLst>
            </a:prstGeom>
            <a:solidFill>
              <a:srgbClr val="DBDFDD">
                <a:alpha val="89803"/>
              </a:srgbClr>
            </a:solidFill>
            <a:ln cap="flat" cmpd="sng" w="25400">
              <a:solidFill>
                <a:srgbClr val="DBDFDD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4"/>
            <p:cNvSpPr txBox="1"/>
            <p:nvPr/>
          </p:nvSpPr>
          <p:spPr>
            <a:xfrm>
              <a:off x="2438400" y="2370584"/>
              <a:ext cx="2932063" cy="14510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2050" lIns="12050" spcFirstLastPara="1" rIns="12050" wrap="square" tIns="12050">
              <a:noAutofit/>
            </a:bodyPr>
            <a:lstStyle/>
            <a:p>
              <a:pPr indent="0" lvl="0" marL="9144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entury Gothic"/>
                <a:buChar char="•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PBB</a:t>
              </a:r>
              <a:endPara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entury Gothic"/>
                <a:buChar char="•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Retribusi</a:t>
              </a:r>
              <a:endPara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entury Gothic"/>
                <a:buChar char="•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Pajak Pembangunan</a:t>
              </a:r>
              <a:endPara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entury Gothic"/>
                <a:buChar char="•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Sumber APBD</a:t>
              </a:r>
              <a:endPara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7" name="Google Shape;177;p4"/>
            <p:cNvSpPr/>
            <p:nvPr/>
          </p:nvSpPr>
          <p:spPr>
            <a:xfrm>
              <a:off x="0" y="2128738"/>
              <a:ext cx="2438400" cy="1934765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4"/>
            <p:cNvSpPr txBox="1"/>
            <p:nvPr/>
          </p:nvSpPr>
          <p:spPr>
            <a:xfrm>
              <a:off x="94447" y="2223185"/>
              <a:ext cx="2249506" cy="17458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152400" spcFirstLastPara="1" rIns="1524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0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Pajak Daerah</a:t>
              </a:r>
              <a:endParaRPr b="0" i="0" sz="4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5"/>
          <p:cNvGrpSpPr/>
          <p:nvPr/>
        </p:nvGrpSpPr>
        <p:grpSpPr>
          <a:xfrm>
            <a:off x="921415" y="1629974"/>
            <a:ext cx="7301177" cy="4886559"/>
            <a:chOff x="1" y="1179"/>
            <a:chExt cx="6095998" cy="4061640"/>
          </a:xfrm>
        </p:grpSpPr>
        <p:sp>
          <p:nvSpPr>
            <p:cNvPr id="184" name="Google Shape;184;p5"/>
            <p:cNvSpPr/>
            <p:nvPr/>
          </p:nvSpPr>
          <p:spPr>
            <a:xfrm rot="5400000">
              <a:off x="-222646" y="223826"/>
              <a:ext cx="1484312" cy="1039018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5"/>
            <p:cNvSpPr txBox="1"/>
            <p:nvPr/>
          </p:nvSpPr>
          <p:spPr>
            <a:xfrm>
              <a:off x="1" y="520688"/>
              <a:ext cx="1039018" cy="4452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400" lIns="18400" spcFirstLastPara="1" rIns="18400" wrap="square" tIns="18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KUP</a:t>
              </a:r>
              <a:endParaRPr b="0" i="0" sz="2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6" name="Google Shape;186;p5"/>
            <p:cNvSpPr/>
            <p:nvPr/>
          </p:nvSpPr>
          <p:spPr>
            <a:xfrm rot="5400000">
              <a:off x="3085107" y="-2044909"/>
              <a:ext cx="964803" cy="5056981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5"/>
            <p:cNvSpPr txBox="1"/>
            <p:nvPr/>
          </p:nvSpPr>
          <p:spPr>
            <a:xfrm>
              <a:off x="1039018" y="48278"/>
              <a:ext cx="5009883" cy="8706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28000" spcFirstLastPara="1" rIns="11425" wrap="square" tIns="1142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Char char="•"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UU No. 28 Tahun 2007</a:t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Char char="•"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Perpu No 5 Tahun 2008</a:t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Char char="•"/>
              </a:pPr>
              <a:r>
                <a:rPr lang="en-US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UU No. 7 Tahun 2021</a:t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8" name="Google Shape;188;p5"/>
            <p:cNvSpPr/>
            <p:nvPr/>
          </p:nvSpPr>
          <p:spPr>
            <a:xfrm rot="5400000">
              <a:off x="-222646" y="1512490"/>
              <a:ext cx="1484312" cy="1039018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5"/>
            <p:cNvSpPr txBox="1"/>
            <p:nvPr/>
          </p:nvSpPr>
          <p:spPr>
            <a:xfrm>
              <a:off x="1" y="1809352"/>
              <a:ext cx="1039018" cy="4452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400" lIns="18400" spcFirstLastPara="1" rIns="18400" wrap="square" tIns="18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</a:t>
              </a:r>
              <a:endParaRPr b="0" i="0" sz="2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0" name="Google Shape;190;p5"/>
            <p:cNvSpPr/>
            <p:nvPr/>
          </p:nvSpPr>
          <p:spPr>
            <a:xfrm rot="5400000">
              <a:off x="3085107" y="-756245"/>
              <a:ext cx="964803" cy="5056981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5"/>
            <p:cNvSpPr txBox="1"/>
            <p:nvPr/>
          </p:nvSpPr>
          <p:spPr>
            <a:xfrm>
              <a:off x="1039018" y="1336942"/>
              <a:ext cx="5009883" cy="8706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28000" spcFirstLastPara="1" rIns="11425" wrap="square" tIns="11425">
              <a:noAutofit/>
            </a:bodyPr>
            <a:lstStyle/>
            <a:p>
              <a:pPr indent="-1587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entury Gothic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UU No. 36 Tahun 2008</a:t>
              </a:r>
              <a:endPara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587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entury Gothic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Per-16/PJ./2016</a:t>
              </a:r>
              <a:endPara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587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entury Gothic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Per-31/PJ./2015</a:t>
              </a:r>
              <a:endParaRPr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58750" lvl="1" marL="171450" marR="0" rtl="0" algn="l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entury Gothic"/>
                <a:buChar char="•"/>
              </a:pPr>
              <a:r>
                <a:rPr lang="en-US" sz="16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UU No. 7 Tahun 2021</a:t>
              </a:r>
              <a:endParaRPr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2" name="Google Shape;192;p5"/>
            <p:cNvSpPr/>
            <p:nvPr/>
          </p:nvSpPr>
          <p:spPr>
            <a:xfrm rot="5400000">
              <a:off x="-222646" y="2801154"/>
              <a:ext cx="1484312" cy="1039018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5"/>
            <p:cNvSpPr txBox="1"/>
            <p:nvPr/>
          </p:nvSpPr>
          <p:spPr>
            <a:xfrm>
              <a:off x="1" y="3098016"/>
              <a:ext cx="1039018" cy="4452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400" lIns="18400" spcFirstLastPara="1" rIns="18400" wrap="square" tIns="18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PPN</a:t>
              </a:r>
              <a:endParaRPr b="0" i="0" sz="2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94" name="Google Shape;194;p5"/>
            <p:cNvSpPr/>
            <p:nvPr/>
          </p:nvSpPr>
          <p:spPr>
            <a:xfrm rot="5400000">
              <a:off x="3085107" y="532418"/>
              <a:ext cx="964803" cy="5056981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5"/>
            <p:cNvSpPr txBox="1"/>
            <p:nvPr/>
          </p:nvSpPr>
          <p:spPr>
            <a:xfrm>
              <a:off x="1039018" y="2625605"/>
              <a:ext cx="5009883" cy="8706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28000" spcFirstLastPara="1" rIns="11425" wrap="square" tIns="1142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Char char="•"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UU No. 42 Tahun 2009</a:t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entury Gothic"/>
                <a:buChar char="•"/>
              </a:pPr>
              <a:r>
                <a:rPr lang="en-US" sz="180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UU No. 7 Tahun 2021</a:t>
              </a:r>
              <a:endParaRPr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96" name="Google Shape;196;p5"/>
          <p:cNvSpPr/>
          <p:nvPr/>
        </p:nvSpPr>
        <p:spPr>
          <a:xfrm>
            <a:off x="1421610" y="422127"/>
            <a:ext cx="6350400" cy="932100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6B76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DASAR HUKUM PAJAK PUSAT</a:t>
            </a:r>
            <a:endParaRPr b="1" i="0" sz="2800" u="none" cap="none" strike="noStrik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" name="Google Shape;201;p6"/>
          <p:cNvGrpSpPr/>
          <p:nvPr/>
        </p:nvGrpSpPr>
        <p:grpSpPr>
          <a:xfrm>
            <a:off x="246150" y="1103037"/>
            <a:ext cx="8636004" cy="3997130"/>
            <a:chOff x="2005" y="1553762"/>
            <a:chExt cx="6091989" cy="1933035"/>
          </a:xfrm>
        </p:grpSpPr>
        <p:sp>
          <p:nvSpPr>
            <p:cNvPr id="202" name="Google Shape;202;p6"/>
            <p:cNvSpPr/>
            <p:nvPr/>
          </p:nvSpPr>
          <p:spPr>
            <a:xfrm>
              <a:off x="2005" y="2087974"/>
              <a:ext cx="1171536" cy="1201428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6"/>
            <p:cNvSpPr txBox="1"/>
            <p:nvPr/>
          </p:nvSpPr>
          <p:spPr>
            <a:xfrm>
              <a:off x="36318" y="2122287"/>
              <a:ext cx="1102910" cy="11328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spcFirstLastPara="1" rIns="7750" wrap="square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Pajak Pusat</a:t>
              </a:r>
              <a:endParaRPr b="1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1173541" y="2678229"/>
              <a:ext cx="468614" cy="20917"/>
            </a:xfrm>
            <a:custGeom>
              <a:rect b="b" l="l" r="r" t="t"/>
              <a:pathLst>
                <a:path extrusionOk="0" h="120000" w="120000">
                  <a:moveTo>
                    <a:pt x="0" y="59997"/>
                  </a:moveTo>
                  <a:lnTo>
                    <a:pt x="120000" y="59997"/>
                  </a:lnTo>
                </a:path>
              </a:pathLst>
            </a:custGeom>
            <a:noFill/>
            <a:ln cap="flat" cmpd="sng" w="25400">
              <a:solidFill>
                <a:srgbClr val="7180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6"/>
            <p:cNvSpPr txBox="1"/>
            <p:nvPr/>
          </p:nvSpPr>
          <p:spPr>
            <a:xfrm>
              <a:off x="1396133" y="2676972"/>
              <a:ext cx="23430" cy="234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1642156" y="2087974"/>
              <a:ext cx="1171536" cy="1201428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6"/>
            <p:cNvSpPr txBox="1"/>
            <p:nvPr/>
          </p:nvSpPr>
          <p:spPr>
            <a:xfrm>
              <a:off x="1676469" y="2122287"/>
              <a:ext cx="1102910" cy="11328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spcFirstLastPara="1" rIns="8250" wrap="square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Wajib Pajak PPh (NPWP)</a:t>
              </a:r>
              <a:endPara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08" name="Google Shape;208;p6"/>
            <p:cNvSpPr/>
            <p:nvPr/>
          </p:nvSpPr>
          <p:spPr>
            <a:xfrm rot="-2829178">
              <a:off x="2703452" y="2425616"/>
              <a:ext cx="689095" cy="20917"/>
            </a:xfrm>
            <a:custGeom>
              <a:rect b="b" l="l" r="r" t="t"/>
              <a:pathLst>
                <a:path extrusionOk="0" h="120000" w="120000">
                  <a:moveTo>
                    <a:pt x="0" y="59997"/>
                  </a:moveTo>
                  <a:lnTo>
                    <a:pt x="120000" y="59997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6"/>
            <p:cNvSpPr txBox="1"/>
            <p:nvPr/>
          </p:nvSpPr>
          <p:spPr>
            <a:xfrm rot="-2829178">
              <a:off x="3030772" y="2418848"/>
              <a:ext cx="34454" cy="344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3282307" y="1890579"/>
              <a:ext cx="1171536" cy="585768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6"/>
            <p:cNvSpPr txBox="1"/>
            <p:nvPr/>
          </p:nvSpPr>
          <p:spPr>
            <a:xfrm>
              <a:off x="3299464" y="1907736"/>
              <a:ext cx="1137222" cy="5514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spcFirstLastPara="1" rIns="8250" wrap="square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Subjek Pajak</a:t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2" name="Google Shape;212;p6"/>
            <p:cNvSpPr/>
            <p:nvPr/>
          </p:nvSpPr>
          <p:spPr>
            <a:xfrm rot="-2142401">
              <a:off x="4399600" y="2004595"/>
              <a:ext cx="577100" cy="20917"/>
            </a:xfrm>
            <a:custGeom>
              <a:rect b="b" l="l" r="r" t="t"/>
              <a:pathLst>
                <a:path extrusionOk="0" h="120000" w="120000">
                  <a:moveTo>
                    <a:pt x="0" y="59997"/>
                  </a:moveTo>
                  <a:lnTo>
                    <a:pt x="120000" y="59997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6"/>
            <p:cNvSpPr txBox="1"/>
            <p:nvPr/>
          </p:nvSpPr>
          <p:spPr>
            <a:xfrm rot="-2142401">
              <a:off x="4673723" y="2000627"/>
              <a:ext cx="28855" cy="288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4922458" y="1553762"/>
              <a:ext cx="1171536" cy="585768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6"/>
            <p:cNvSpPr txBox="1"/>
            <p:nvPr/>
          </p:nvSpPr>
          <p:spPr>
            <a:xfrm>
              <a:off x="4939615" y="1570919"/>
              <a:ext cx="1137222" cy="5514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spcFirstLastPara="1" rIns="8250" wrap="square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Orang Pribadi</a:t>
              </a:r>
              <a:endPara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6" name="Google Shape;216;p6"/>
            <p:cNvSpPr/>
            <p:nvPr/>
          </p:nvSpPr>
          <p:spPr>
            <a:xfrm rot="2142401">
              <a:off x="4399600" y="2341412"/>
              <a:ext cx="577100" cy="20917"/>
            </a:xfrm>
            <a:custGeom>
              <a:rect b="b" l="l" r="r" t="t"/>
              <a:pathLst>
                <a:path extrusionOk="0" h="120000" w="120000">
                  <a:moveTo>
                    <a:pt x="0" y="59997"/>
                  </a:moveTo>
                  <a:lnTo>
                    <a:pt x="120000" y="59997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6"/>
            <p:cNvSpPr txBox="1"/>
            <p:nvPr/>
          </p:nvSpPr>
          <p:spPr>
            <a:xfrm rot="2142401">
              <a:off x="4673723" y="2337444"/>
              <a:ext cx="28855" cy="288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8" name="Google Shape;218;p6"/>
            <p:cNvSpPr/>
            <p:nvPr/>
          </p:nvSpPr>
          <p:spPr>
            <a:xfrm>
              <a:off x="4922458" y="2227395"/>
              <a:ext cx="1171536" cy="585768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6"/>
            <p:cNvSpPr txBox="1"/>
            <p:nvPr/>
          </p:nvSpPr>
          <p:spPr>
            <a:xfrm>
              <a:off x="4939615" y="2244552"/>
              <a:ext cx="1137222" cy="5514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spcFirstLastPara="1" rIns="8250" wrap="square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Badan Usaha</a:t>
              </a:r>
              <a:endPara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0" name="Google Shape;220;p6"/>
            <p:cNvSpPr/>
            <p:nvPr/>
          </p:nvSpPr>
          <p:spPr>
            <a:xfrm rot="2829178">
              <a:off x="2703452" y="2930841"/>
              <a:ext cx="689095" cy="20917"/>
            </a:xfrm>
            <a:custGeom>
              <a:rect b="b" l="l" r="r" t="t"/>
              <a:pathLst>
                <a:path extrusionOk="0" h="120000" w="120000">
                  <a:moveTo>
                    <a:pt x="0" y="59997"/>
                  </a:moveTo>
                  <a:lnTo>
                    <a:pt x="120000" y="59997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6"/>
            <p:cNvSpPr txBox="1"/>
            <p:nvPr/>
          </p:nvSpPr>
          <p:spPr>
            <a:xfrm rot="2829178">
              <a:off x="3030772" y="2924073"/>
              <a:ext cx="34454" cy="344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2" name="Google Shape;222;p6"/>
            <p:cNvSpPr/>
            <p:nvPr/>
          </p:nvSpPr>
          <p:spPr>
            <a:xfrm>
              <a:off x="3282307" y="2901029"/>
              <a:ext cx="1171536" cy="585768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6"/>
            <p:cNvSpPr txBox="1"/>
            <p:nvPr/>
          </p:nvSpPr>
          <p:spPr>
            <a:xfrm>
              <a:off x="3299464" y="2918186"/>
              <a:ext cx="1137222" cy="5514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spcFirstLastPara="1" rIns="8250" wrap="square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Objek Pajak</a:t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4" name="Google Shape;224;p6"/>
            <p:cNvSpPr/>
            <p:nvPr/>
          </p:nvSpPr>
          <p:spPr>
            <a:xfrm>
              <a:off x="4453843" y="3183454"/>
              <a:ext cx="468614" cy="20917"/>
            </a:xfrm>
            <a:custGeom>
              <a:rect b="b" l="l" r="r" t="t"/>
              <a:pathLst>
                <a:path extrusionOk="0" h="120000" w="120000">
                  <a:moveTo>
                    <a:pt x="0" y="59997"/>
                  </a:moveTo>
                  <a:lnTo>
                    <a:pt x="120000" y="59997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6"/>
            <p:cNvSpPr txBox="1"/>
            <p:nvPr/>
          </p:nvSpPr>
          <p:spPr>
            <a:xfrm>
              <a:off x="4676435" y="3182198"/>
              <a:ext cx="23430" cy="234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6" name="Google Shape;226;p6"/>
            <p:cNvSpPr/>
            <p:nvPr/>
          </p:nvSpPr>
          <p:spPr>
            <a:xfrm>
              <a:off x="4922458" y="2901029"/>
              <a:ext cx="1171536" cy="585768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6"/>
            <p:cNvSpPr txBox="1"/>
            <p:nvPr/>
          </p:nvSpPr>
          <p:spPr>
            <a:xfrm>
              <a:off x="4939615" y="2918186"/>
              <a:ext cx="1137222" cy="5514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spcFirstLastPara="1" rIns="8250" wrap="square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Penghasilandiatas PTKP</a:t>
              </a:r>
              <a:endPara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oogle Shape;232;p7"/>
          <p:cNvGrpSpPr/>
          <p:nvPr/>
        </p:nvGrpSpPr>
        <p:grpSpPr>
          <a:xfrm>
            <a:off x="373998" y="1232170"/>
            <a:ext cx="8408597" cy="4453942"/>
            <a:chOff x="3833" y="521073"/>
            <a:chExt cx="6088333" cy="3278332"/>
          </a:xfrm>
        </p:grpSpPr>
        <p:sp>
          <p:nvSpPr>
            <p:cNvPr id="233" name="Google Shape;233;p7"/>
            <p:cNvSpPr/>
            <p:nvPr/>
          </p:nvSpPr>
          <p:spPr>
            <a:xfrm>
              <a:off x="3833" y="1224135"/>
              <a:ext cx="1170833" cy="1535594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7"/>
            <p:cNvSpPr txBox="1"/>
            <p:nvPr/>
          </p:nvSpPr>
          <p:spPr>
            <a:xfrm>
              <a:off x="38126" y="1258428"/>
              <a:ext cx="1102247" cy="14670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spcFirstLastPara="1" rIns="8250" wrap="square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Pajak Pusat</a:t>
              </a:r>
              <a:endParaRPr b="1" i="0" sz="2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5" name="Google Shape;235;p7"/>
            <p:cNvSpPr/>
            <p:nvPr/>
          </p:nvSpPr>
          <p:spPr>
            <a:xfrm>
              <a:off x="1174666" y="1979737"/>
              <a:ext cx="468333" cy="24389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25400">
              <a:solidFill>
                <a:srgbClr val="71807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7"/>
            <p:cNvSpPr txBox="1"/>
            <p:nvPr/>
          </p:nvSpPr>
          <p:spPr>
            <a:xfrm>
              <a:off x="1397125" y="1980224"/>
              <a:ext cx="23416" cy="234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7" name="Google Shape;237;p7"/>
            <p:cNvSpPr/>
            <p:nvPr/>
          </p:nvSpPr>
          <p:spPr>
            <a:xfrm>
              <a:off x="1643000" y="1296144"/>
              <a:ext cx="1170833" cy="1391576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7"/>
            <p:cNvSpPr txBox="1"/>
            <p:nvPr/>
          </p:nvSpPr>
          <p:spPr>
            <a:xfrm>
              <a:off x="1677293" y="1330437"/>
              <a:ext cx="1102247" cy="13229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spcFirstLastPara="1" rIns="8250" wrap="square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Wajib Pajak PPN (PKP)</a:t>
              </a:r>
              <a:endPara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9" name="Google Shape;239;p7"/>
            <p:cNvSpPr/>
            <p:nvPr/>
          </p:nvSpPr>
          <p:spPr>
            <a:xfrm rot="-3654187">
              <a:off x="2566460" y="1558969"/>
              <a:ext cx="963078" cy="24389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7"/>
            <p:cNvSpPr txBox="1"/>
            <p:nvPr/>
          </p:nvSpPr>
          <p:spPr>
            <a:xfrm rot="-3654187">
              <a:off x="3023923" y="1547087"/>
              <a:ext cx="48153" cy="481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3282166" y="857688"/>
              <a:ext cx="1170833" cy="585416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7"/>
            <p:cNvSpPr txBox="1"/>
            <p:nvPr/>
          </p:nvSpPr>
          <p:spPr>
            <a:xfrm>
              <a:off x="3299312" y="874834"/>
              <a:ext cx="1136541" cy="5511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spcFirstLastPara="1" rIns="8250" wrap="square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Subjek Pajak</a:t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3" name="Google Shape;243;p7"/>
            <p:cNvSpPr/>
            <p:nvPr/>
          </p:nvSpPr>
          <p:spPr>
            <a:xfrm rot="-2142401">
              <a:off x="4398789" y="969894"/>
              <a:ext cx="576754" cy="24389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7"/>
            <p:cNvSpPr txBox="1"/>
            <p:nvPr/>
          </p:nvSpPr>
          <p:spPr>
            <a:xfrm rot="-2142401">
              <a:off x="4672747" y="967670"/>
              <a:ext cx="28837" cy="288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5" name="Google Shape;245;p7"/>
            <p:cNvSpPr/>
            <p:nvPr/>
          </p:nvSpPr>
          <p:spPr>
            <a:xfrm>
              <a:off x="4921333" y="521073"/>
              <a:ext cx="1170833" cy="585416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7"/>
            <p:cNvSpPr txBox="1"/>
            <p:nvPr/>
          </p:nvSpPr>
          <p:spPr>
            <a:xfrm>
              <a:off x="4938479" y="538219"/>
              <a:ext cx="1136541" cy="5511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spcFirstLastPara="1" rIns="8250" wrap="square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Orang Pribadi</a:t>
              </a:r>
              <a:endPara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7" name="Google Shape;247;p7"/>
            <p:cNvSpPr/>
            <p:nvPr/>
          </p:nvSpPr>
          <p:spPr>
            <a:xfrm rot="2142401">
              <a:off x="4398789" y="1306508"/>
              <a:ext cx="576754" cy="24389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7"/>
            <p:cNvSpPr txBox="1"/>
            <p:nvPr/>
          </p:nvSpPr>
          <p:spPr>
            <a:xfrm rot="2142401">
              <a:off x="4672747" y="1304284"/>
              <a:ext cx="28837" cy="288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49" name="Google Shape;249;p7"/>
            <p:cNvSpPr/>
            <p:nvPr/>
          </p:nvSpPr>
          <p:spPr>
            <a:xfrm>
              <a:off x="4921333" y="1194302"/>
              <a:ext cx="1170833" cy="585416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7"/>
            <p:cNvSpPr txBox="1"/>
            <p:nvPr/>
          </p:nvSpPr>
          <p:spPr>
            <a:xfrm>
              <a:off x="4938479" y="1211448"/>
              <a:ext cx="1136541" cy="5511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spcFirstLastPara="1" rIns="8250" wrap="square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Badan Usaha</a:t>
              </a:r>
              <a:endPara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1" name="Google Shape;251;p7"/>
            <p:cNvSpPr/>
            <p:nvPr/>
          </p:nvSpPr>
          <p:spPr>
            <a:xfrm rot="3654187">
              <a:off x="2566460" y="2400506"/>
              <a:ext cx="963078" cy="24389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7"/>
            <p:cNvSpPr txBox="1"/>
            <p:nvPr/>
          </p:nvSpPr>
          <p:spPr>
            <a:xfrm rot="3654187">
              <a:off x="3023923" y="2388623"/>
              <a:ext cx="48153" cy="481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3" name="Google Shape;253;p7"/>
            <p:cNvSpPr/>
            <p:nvPr/>
          </p:nvSpPr>
          <p:spPr>
            <a:xfrm>
              <a:off x="3282166" y="2540760"/>
              <a:ext cx="1170833" cy="585416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7"/>
            <p:cNvSpPr txBox="1"/>
            <p:nvPr/>
          </p:nvSpPr>
          <p:spPr>
            <a:xfrm>
              <a:off x="3299312" y="2557906"/>
              <a:ext cx="1136541" cy="5511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spcFirstLastPara="1" rIns="8250" wrap="square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Objek Pajak</a:t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5" name="Google Shape;255;p7"/>
            <p:cNvSpPr/>
            <p:nvPr/>
          </p:nvSpPr>
          <p:spPr>
            <a:xfrm rot="-3310531">
              <a:off x="4277113" y="2484659"/>
              <a:ext cx="820105" cy="24389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7"/>
            <p:cNvSpPr txBox="1"/>
            <p:nvPr/>
          </p:nvSpPr>
          <p:spPr>
            <a:xfrm rot="-3310531">
              <a:off x="4666663" y="2476351"/>
              <a:ext cx="41005" cy="410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7" name="Google Shape;257;p7"/>
            <p:cNvSpPr/>
            <p:nvPr/>
          </p:nvSpPr>
          <p:spPr>
            <a:xfrm>
              <a:off x="4921333" y="1867531"/>
              <a:ext cx="1170833" cy="585416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7"/>
            <p:cNvSpPr txBox="1"/>
            <p:nvPr/>
          </p:nvSpPr>
          <p:spPr>
            <a:xfrm>
              <a:off x="4938479" y="1884677"/>
              <a:ext cx="1136541" cy="5511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spcFirstLastPara="1" rIns="8250" wrap="square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BKP</a:t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59" name="Google Shape;259;p7"/>
            <p:cNvSpPr/>
            <p:nvPr/>
          </p:nvSpPr>
          <p:spPr>
            <a:xfrm>
              <a:off x="4452999" y="2821274"/>
              <a:ext cx="468333" cy="24389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7"/>
            <p:cNvSpPr txBox="1"/>
            <p:nvPr/>
          </p:nvSpPr>
          <p:spPr>
            <a:xfrm>
              <a:off x="4675458" y="2821760"/>
              <a:ext cx="23416" cy="234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1" name="Google Shape;261;p7"/>
            <p:cNvSpPr/>
            <p:nvPr/>
          </p:nvSpPr>
          <p:spPr>
            <a:xfrm>
              <a:off x="4921333" y="2540760"/>
              <a:ext cx="1170833" cy="585416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7"/>
            <p:cNvSpPr txBox="1"/>
            <p:nvPr/>
          </p:nvSpPr>
          <p:spPr>
            <a:xfrm>
              <a:off x="4938479" y="2557906"/>
              <a:ext cx="1136541" cy="5511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spcFirstLastPara="1" rIns="8250" wrap="square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JKP</a:t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3" name="Google Shape;263;p7"/>
            <p:cNvSpPr/>
            <p:nvPr/>
          </p:nvSpPr>
          <p:spPr>
            <a:xfrm rot="3310531">
              <a:off x="4277113" y="3157888"/>
              <a:ext cx="820105" cy="24389"/>
            </a:xfrm>
            <a:custGeom>
              <a:rect b="b" l="l" r="r" t="t"/>
              <a:pathLst>
                <a:path extrusionOk="0" h="120000" w="120000">
                  <a:moveTo>
                    <a:pt x="0" y="59998"/>
                  </a:moveTo>
                  <a:lnTo>
                    <a:pt x="120000" y="59998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7"/>
            <p:cNvSpPr txBox="1"/>
            <p:nvPr/>
          </p:nvSpPr>
          <p:spPr>
            <a:xfrm rot="3310531">
              <a:off x="4666663" y="3149580"/>
              <a:ext cx="41005" cy="410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5" name="Google Shape;265;p7"/>
            <p:cNvSpPr/>
            <p:nvPr/>
          </p:nvSpPr>
          <p:spPr>
            <a:xfrm>
              <a:off x="4921333" y="3213989"/>
              <a:ext cx="1170833" cy="585416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7"/>
            <p:cNvSpPr txBox="1"/>
            <p:nvPr/>
          </p:nvSpPr>
          <p:spPr>
            <a:xfrm>
              <a:off x="4938479" y="3231135"/>
              <a:ext cx="1136541" cy="5511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spcFirstLastPara="1" rIns="8250" wrap="square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Omzet diatas Rp. 4,8 M</a:t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oogle Shape;271;p8"/>
          <p:cNvGrpSpPr/>
          <p:nvPr/>
        </p:nvGrpSpPr>
        <p:grpSpPr>
          <a:xfrm>
            <a:off x="728103" y="870425"/>
            <a:ext cx="7802089" cy="5244998"/>
            <a:chOff x="261937" y="786"/>
            <a:chExt cx="5572125" cy="4062426"/>
          </a:xfrm>
        </p:grpSpPr>
        <p:sp>
          <p:nvSpPr>
            <p:cNvPr id="272" name="Google Shape;272;p8"/>
            <p:cNvSpPr/>
            <p:nvPr/>
          </p:nvSpPr>
          <p:spPr>
            <a:xfrm>
              <a:off x="4830633" y="2446862"/>
              <a:ext cx="91440" cy="455782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73" name="Google Shape;273;p8"/>
            <p:cNvSpPr/>
            <p:nvPr/>
          </p:nvSpPr>
          <p:spPr>
            <a:xfrm>
              <a:off x="3439790" y="995933"/>
              <a:ext cx="1436563" cy="455782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6"/>
                  </a:lnTo>
                  <a:lnTo>
                    <a:pt x="120000" y="81776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71807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74" name="Google Shape;274;p8"/>
            <p:cNvSpPr/>
            <p:nvPr/>
          </p:nvSpPr>
          <p:spPr>
            <a:xfrm>
              <a:off x="2003226" y="2446862"/>
              <a:ext cx="957708" cy="455782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6"/>
                  </a:lnTo>
                  <a:lnTo>
                    <a:pt x="120000" y="81776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75" name="Google Shape;275;p8"/>
            <p:cNvSpPr/>
            <p:nvPr/>
          </p:nvSpPr>
          <p:spPr>
            <a:xfrm>
              <a:off x="1045517" y="2446862"/>
              <a:ext cx="957708" cy="455782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6"/>
                  </a:lnTo>
                  <a:lnTo>
                    <a:pt x="0" y="81776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76" name="Google Shape;276;p8"/>
            <p:cNvSpPr/>
            <p:nvPr/>
          </p:nvSpPr>
          <p:spPr>
            <a:xfrm>
              <a:off x="2003226" y="995933"/>
              <a:ext cx="1436563" cy="455782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6"/>
                  </a:lnTo>
                  <a:lnTo>
                    <a:pt x="0" y="81776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71807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277" name="Google Shape;277;p8"/>
            <p:cNvSpPr/>
            <p:nvPr/>
          </p:nvSpPr>
          <p:spPr>
            <a:xfrm>
              <a:off x="2656209" y="786"/>
              <a:ext cx="1567160" cy="995146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8"/>
            <p:cNvSpPr/>
            <p:nvPr/>
          </p:nvSpPr>
          <p:spPr>
            <a:xfrm>
              <a:off x="2830338" y="166208"/>
              <a:ext cx="1567160" cy="99514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8"/>
            <p:cNvSpPr txBox="1"/>
            <p:nvPr/>
          </p:nvSpPr>
          <p:spPr>
            <a:xfrm>
              <a:off x="2859485" y="195355"/>
              <a:ext cx="1508866" cy="9368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2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Kewajiban Perpajakan Pusat</a:t>
              </a:r>
              <a:endParaRPr b="1" i="0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0" name="Google Shape;280;p8"/>
            <p:cNvSpPr/>
            <p:nvPr/>
          </p:nvSpPr>
          <p:spPr>
            <a:xfrm>
              <a:off x="1219646" y="1451715"/>
              <a:ext cx="1567160" cy="995146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8"/>
            <p:cNvSpPr/>
            <p:nvPr/>
          </p:nvSpPr>
          <p:spPr>
            <a:xfrm>
              <a:off x="1393775" y="1617137"/>
              <a:ext cx="1567160" cy="99514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8"/>
            <p:cNvSpPr txBox="1"/>
            <p:nvPr/>
          </p:nvSpPr>
          <p:spPr>
            <a:xfrm>
              <a:off x="1422922" y="1646284"/>
              <a:ext cx="1508866" cy="9368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Perusahaan</a:t>
              </a:r>
              <a:endParaRPr b="0" i="0" sz="2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3" name="Google Shape;283;p8"/>
            <p:cNvSpPr/>
            <p:nvPr/>
          </p:nvSpPr>
          <p:spPr>
            <a:xfrm>
              <a:off x="261937" y="2902644"/>
              <a:ext cx="1567160" cy="995146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8"/>
            <p:cNvSpPr/>
            <p:nvPr/>
          </p:nvSpPr>
          <p:spPr>
            <a:xfrm>
              <a:off x="436066" y="3068066"/>
              <a:ext cx="1567160" cy="99514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8"/>
            <p:cNvSpPr txBox="1"/>
            <p:nvPr/>
          </p:nvSpPr>
          <p:spPr>
            <a:xfrm>
              <a:off x="465213" y="3097213"/>
              <a:ext cx="1508866" cy="9368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NPWP</a:t>
              </a:r>
              <a:endPara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6" name="Google Shape;286;p8"/>
            <p:cNvSpPr/>
            <p:nvPr/>
          </p:nvSpPr>
          <p:spPr>
            <a:xfrm>
              <a:off x="2177355" y="2902644"/>
              <a:ext cx="1567160" cy="995146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8"/>
            <p:cNvSpPr/>
            <p:nvPr/>
          </p:nvSpPr>
          <p:spPr>
            <a:xfrm>
              <a:off x="2351484" y="3068066"/>
              <a:ext cx="1567160" cy="99514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8"/>
            <p:cNvSpPr txBox="1"/>
            <p:nvPr/>
          </p:nvSpPr>
          <p:spPr>
            <a:xfrm>
              <a:off x="2380631" y="3097213"/>
              <a:ext cx="1508866" cy="9368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PKP</a:t>
              </a:r>
              <a:endPara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9" name="Google Shape;289;p8"/>
            <p:cNvSpPr/>
            <p:nvPr/>
          </p:nvSpPr>
          <p:spPr>
            <a:xfrm>
              <a:off x="4092773" y="1451715"/>
              <a:ext cx="1567160" cy="995146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8"/>
            <p:cNvSpPr/>
            <p:nvPr/>
          </p:nvSpPr>
          <p:spPr>
            <a:xfrm>
              <a:off x="4266902" y="1617137"/>
              <a:ext cx="1567160" cy="99514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8"/>
            <p:cNvSpPr txBox="1"/>
            <p:nvPr/>
          </p:nvSpPr>
          <p:spPr>
            <a:xfrm>
              <a:off x="4296049" y="1646284"/>
              <a:ext cx="1508866" cy="9368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Pegawai/ Staff</a:t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2" name="Google Shape;292;p8"/>
            <p:cNvSpPr/>
            <p:nvPr/>
          </p:nvSpPr>
          <p:spPr>
            <a:xfrm>
              <a:off x="4092773" y="2902644"/>
              <a:ext cx="1567160" cy="995146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8"/>
            <p:cNvSpPr/>
            <p:nvPr/>
          </p:nvSpPr>
          <p:spPr>
            <a:xfrm>
              <a:off x="4266902" y="3068066"/>
              <a:ext cx="1567160" cy="99514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8"/>
            <p:cNvSpPr txBox="1"/>
            <p:nvPr/>
          </p:nvSpPr>
          <p:spPr>
            <a:xfrm>
              <a:off x="4296049" y="3097213"/>
              <a:ext cx="1508866" cy="9368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NPWP</a:t>
              </a:r>
              <a:endPara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9"/>
          <p:cNvSpPr txBox="1"/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500"/>
              <a:buFont typeface="Book Antiqua"/>
              <a:buNone/>
            </a:pPr>
            <a:r>
              <a:rPr b="1" lang="en-US" sz="3600"/>
              <a:t>CASE STUDY 1</a:t>
            </a:r>
            <a:endParaRPr b="1" sz="3600"/>
          </a:p>
        </p:txBody>
      </p:sp>
      <p:sp>
        <p:nvSpPr>
          <p:cNvPr id="300" name="Google Shape;300;p9"/>
          <p:cNvSpPr txBox="1"/>
          <p:nvPr>
            <p:ph idx="1" type="body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Budi adalah staff admin di PT Inti sejak 1 Januari 2015 dan belum memiliki NPWP. Per 1 Januari 2016, Budi mendapat kenaikan gaji menjadi Rp. 5.250.000,- (Sebelumnya Rp. 2.750.000,-). </a:t>
            </a:r>
            <a:r>
              <a:rPr lang="en-US" sz="1800"/>
              <a:t>Status</a:t>
            </a:r>
            <a:r>
              <a:rPr lang="en-US" sz="1800"/>
              <a:t> PTKP (Penghasilan Tidak Kena Pajak adalah TK/0). Pertanyaan:</a:t>
            </a:r>
            <a:endParaRPr sz="1800"/>
          </a:p>
          <a:p>
            <a:pPr indent="-342900" lvl="0" marL="457200" rtl="0" algn="just">
              <a:spcBef>
                <a:spcPts val="48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Kapan Budi sudah wajib memiliki NPWP?</a:t>
            </a:r>
            <a:endParaRPr sz="1800"/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Persyaratan mengajukan NPWP?</a:t>
            </a:r>
            <a:endParaRPr sz="1800"/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Apakah keuntungan dan kerugian Budi jika memiliki NPWP?</a:t>
            </a:r>
            <a:endParaRPr sz="1800"/>
          </a:p>
          <a:p>
            <a:pPr indent="0" lvl="0" marL="0" rtl="0" algn="just">
              <a:spcBef>
                <a:spcPts val="480"/>
              </a:spcBef>
              <a:spcAft>
                <a:spcPts val="1200"/>
              </a:spcAft>
              <a:buSzPts val="2400"/>
              <a:buNone/>
            </a:pPr>
            <a:r>
              <a:rPr lang="en-US" sz="1800"/>
              <a:t> </a:t>
            </a:r>
            <a:endParaRPr sz="1800"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0"/>
          <p:cNvSpPr txBox="1"/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500"/>
              <a:buFont typeface="Book Antiqua"/>
              <a:buNone/>
            </a:pPr>
            <a:r>
              <a:rPr b="1" lang="en-US" sz="3600"/>
              <a:t>CASE STUDY 2</a:t>
            </a:r>
            <a:endParaRPr b="1" sz="3600"/>
          </a:p>
        </p:txBody>
      </p:sp>
      <p:sp>
        <p:nvSpPr>
          <p:cNvPr id="306" name="Google Shape;306;p10"/>
          <p:cNvSpPr txBox="1"/>
          <p:nvPr>
            <p:ph idx="1" type="body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PT Inti didirikan berdasarkan akta notaris tanggal 1 Januari 2013 dan baru mendapatkan kontrak pekerjaan per 1 Maret 2013. Pertanyaan:</a:t>
            </a:r>
            <a:endParaRPr sz="1800"/>
          </a:p>
          <a:p>
            <a:pPr indent="-342900" lvl="0" marL="457200" rtl="0" algn="just">
              <a:spcBef>
                <a:spcPts val="48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Kapan PT Inti harus memiliki NPWP?</a:t>
            </a:r>
            <a:endParaRPr sz="1800"/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Persyaratan untuk mendaftar NPWP?</a:t>
            </a:r>
            <a:endParaRPr sz="1800"/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 Apakah keuntungan dan kerugian mendapatkan NPWP?</a:t>
            </a:r>
            <a:endParaRPr sz="180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oogle Shape;311;p11"/>
          <p:cNvGrpSpPr/>
          <p:nvPr/>
        </p:nvGrpSpPr>
        <p:grpSpPr>
          <a:xfrm>
            <a:off x="1825244" y="717963"/>
            <a:ext cx="5636386" cy="5636386"/>
            <a:chOff x="968020" y="3607"/>
            <a:chExt cx="5636386" cy="5636386"/>
          </a:xfrm>
        </p:grpSpPr>
        <p:sp>
          <p:nvSpPr>
            <p:cNvPr id="312" name="Google Shape;312;p11"/>
            <p:cNvSpPr/>
            <p:nvPr/>
          </p:nvSpPr>
          <p:spPr>
            <a:xfrm>
              <a:off x="3074450" y="2110037"/>
              <a:ext cx="1423527" cy="1423527"/>
            </a:xfrm>
            <a:prstGeom prst="ellipse">
              <a:avLst/>
            </a:prstGeom>
            <a:gradFill>
              <a:gsLst>
                <a:gs pos="0">
                  <a:srgbClr val="F58A60"/>
                </a:gs>
                <a:gs pos="100000">
                  <a:srgbClr val="BE441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11"/>
            <p:cNvSpPr txBox="1"/>
            <p:nvPr/>
          </p:nvSpPr>
          <p:spPr>
            <a:xfrm>
              <a:off x="3282921" y="2318508"/>
              <a:ext cx="1006585" cy="10065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KEWAJIBAN</a:t>
              </a:r>
              <a:endParaRPr b="0" i="0" sz="13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4" name="Google Shape;314;p11"/>
            <p:cNvSpPr/>
            <p:nvPr/>
          </p:nvSpPr>
          <p:spPr>
            <a:xfrm rot="-5400000">
              <a:off x="3567521" y="1467789"/>
              <a:ext cx="437384" cy="483999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2"/>
                </a:solidFill>
                <a:highlight>
                  <a:schemeClr val="accent1"/>
                </a:highlight>
              </a:endParaRPr>
            </a:p>
          </p:txBody>
        </p:sp>
        <p:sp>
          <p:nvSpPr>
            <p:cNvPr id="315" name="Google Shape;315;p11"/>
            <p:cNvSpPr txBox="1"/>
            <p:nvPr/>
          </p:nvSpPr>
          <p:spPr>
            <a:xfrm rot="-5400000">
              <a:off x="3633129" y="1630197"/>
              <a:ext cx="306169" cy="2903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6" name="Google Shape;316;p11"/>
            <p:cNvSpPr/>
            <p:nvPr/>
          </p:nvSpPr>
          <p:spPr>
            <a:xfrm>
              <a:off x="3145626" y="3607"/>
              <a:ext cx="1281174" cy="1281174"/>
            </a:xfrm>
            <a:prstGeom prst="ellipse">
              <a:avLst/>
            </a:prstGeom>
            <a:solidFill>
              <a:schemeClr val="lt2"/>
            </a:solidFill>
            <a:ln cap="flat" cmpd="sng" w="25400">
              <a:solidFill>
                <a:srgbClr val="847E3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1"/>
                </a:highlight>
              </a:endParaRPr>
            </a:p>
          </p:txBody>
        </p:sp>
        <p:sp>
          <p:nvSpPr>
            <p:cNvPr id="317" name="Google Shape;317;p11"/>
            <p:cNvSpPr txBox="1"/>
            <p:nvPr/>
          </p:nvSpPr>
          <p:spPr>
            <a:xfrm>
              <a:off x="3333250" y="191231"/>
              <a:ext cx="905926" cy="9059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21/26</a:t>
              </a:r>
              <a:endParaRPr b="0" i="0" sz="13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8" name="Google Shape;318;p11"/>
            <p:cNvSpPr/>
            <p:nvPr/>
          </p:nvSpPr>
          <p:spPr>
            <a:xfrm rot="-2700000">
              <a:off x="4353832" y="1793489"/>
              <a:ext cx="437384" cy="483999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1"/>
            <p:cNvSpPr txBox="1"/>
            <p:nvPr/>
          </p:nvSpPr>
          <p:spPr>
            <a:xfrm rot="-2700000">
              <a:off x="4373048" y="1936681"/>
              <a:ext cx="306169" cy="2903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accent2"/>
                </a:solidFill>
                <a:highlight>
                  <a:schemeClr val="accent1"/>
                </a:highlight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0" name="Google Shape;320;p11"/>
            <p:cNvSpPr/>
            <p:nvPr/>
          </p:nvSpPr>
          <p:spPr>
            <a:xfrm>
              <a:off x="4685426" y="641413"/>
              <a:ext cx="1281174" cy="1281174"/>
            </a:xfrm>
            <a:prstGeom prst="ellipse">
              <a:avLst/>
            </a:prstGeom>
            <a:solidFill>
              <a:schemeClr val="lt2"/>
            </a:solidFill>
            <a:ln cap="flat" cmpd="sng" w="25400">
              <a:solidFill>
                <a:srgbClr val="605D4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highlight>
                  <a:schemeClr val="accent4"/>
                </a:highlight>
              </a:endParaRPr>
            </a:p>
          </p:txBody>
        </p:sp>
        <p:sp>
          <p:nvSpPr>
            <p:cNvPr id="321" name="Google Shape;321;p11"/>
            <p:cNvSpPr txBox="1"/>
            <p:nvPr/>
          </p:nvSpPr>
          <p:spPr>
            <a:xfrm>
              <a:off x="4873050" y="829037"/>
              <a:ext cx="905926" cy="9059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22</a:t>
              </a:r>
              <a:endParaRPr b="0" i="0" sz="13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2" name="Google Shape;322;p11"/>
            <p:cNvSpPr/>
            <p:nvPr/>
          </p:nvSpPr>
          <p:spPr>
            <a:xfrm>
              <a:off x="4679533" y="2579801"/>
              <a:ext cx="437384" cy="483999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2"/>
                </a:solidFill>
                <a:highlight>
                  <a:schemeClr val="accent1"/>
                </a:highlight>
              </a:endParaRPr>
            </a:p>
          </p:txBody>
        </p:sp>
        <p:sp>
          <p:nvSpPr>
            <p:cNvPr id="323" name="Google Shape;323;p11"/>
            <p:cNvSpPr txBox="1"/>
            <p:nvPr/>
          </p:nvSpPr>
          <p:spPr>
            <a:xfrm>
              <a:off x="4679533" y="2676601"/>
              <a:ext cx="306169" cy="2903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4" name="Google Shape;324;p11"/>
            <p:cNvSpPr/>
            <p:nvPr/>
          </p:nvSpPr>
          <p:spPr>
            <a:xfrm>
              <a:off x="5323232" y="2181213"/>
              <a:ext cx="1281174" cy="1281174"/>
            </a:xfrm>
            <a:prstGeom prst="ellipse">
              <a:avLst/>
            </a:prstGeom>
            <a:solidFill>
              <a:schemeClr val="lt2"/>
            </a:solidFill>
            <a:ln cap="flat" cmpd="sng" w="25400">
              <a:solidFill>
                <a:srgbClr val="A984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1"/>
            <p:cNvSpPr txBox="1"/>
            <p:nvPr/>
          </p:nvSpPr>
          <p:spPr>
            <a:xfrm>
              <a:off x="5510856" y="2368837"/>
              <a:ext cx="905926" cy="905926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23/ 26</a:t>
              </a:r>
              <a:endParaRPr b="0" i="0" sz="13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6" name="Google Shape;326;p11"/>
            <p:cNvSpPr/>
            <p:nvPr/>
          </p:nvSpPr>
          <p:spPr>
            <a:xfrm rot="2700000">
              <a:off x="4353832" y="3366112"/>
              <a:ext cx="437384" cy="483999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2"/>
                </a:solidFill>
                <a:highlight>
                  <a:schemeClr val="accent1"/>
                </a:highlight>
              </a:endParaRPr>
            </a:p>
          </p:txBody>
        </p:sp>
        <p:sp>
          <p:nvSpPr>
            <p:cNvPr id="327" name="Google Shape;327;p11"/>
            <p:cNvSpPr txBox="1"/>
            <p:nvPr/>
          </p:nvSpPr>
          <p:spPr>
            <a:xfrm rot="2700000">
              <a:off x="4373048" y="3416520"/>
              <a:ext cx="306169" cy="2903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8" name="Google Shape;328;p11"/>
            <p:cNvSpPr/>
            <p:nvPr/>
          </p:nvSpPr>
          <p:spPr>
            <a:xfrm>
              <a:off x="4685426" y="3721013"/>
              <a:ext cx="1281174" cy="1281174"/>
            </a:xfrm>
            <a:prstGeom prst="ellipse">
              <a:avLst/>
            </a:prstGeom>
            <a:solidFill>
              <a:schemeClr val="lt2"/>
            </a:solidFill>
            <a:ln cap="flat" cmpd="sng" w="25400">
              <a:solidFill>
                <a:srgbClr val="574E5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1"/>
            <p:cNvSpPr txBox="1"/>
            <p:nvPr/>
          </p:nvSpPr>
          <p:spPr>
            <a:xfrm>
              <a:off x="4873050" y="3908637"/>
              <a:ext cx="905926" cy="9059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24</a:t>
              </a:r>
              <a:endParaRPr b="0" i="0" sz="13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0" name="Google Shape;330;p11"/>
            <p:cNvSpPr/>
            <p:nvPr/>
          </p:nvSpPr>
          <p:spPr>
            <a:xfrm rot="5400000">
              <a:off x="3567521" y="3691813"/>
              <a:ext cx="437384" cy="483999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1"/>
            <p:cNvSpPr txBox="1"/>
            <p:nvPr/>
          </p:nvSpPr>
          <p:spPr>
            <a:xfrm rot="5400000">
              <a:off x="3633129" y="3723006"/>
              <a:ext cx="306169" cy="2903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accent2"/>
                </a:solidFill>
                <a:highlight>
                  <a:schemeClr val="accent1"/>
                </a:highlight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2" name="Google Shape;332;p11"/>
            <p:cNvSpPr/>
            <p:nvPr/>
          </p:nvSpPr>
          <p:spPr>
            <a:xfrm>
              <a:off x="3145626" y="4358819"/>
              <a:ext cx="1281174" cy="1281174"/>
            </a:xfrm>
            <a:prstGeom prst="ellipse">
              <a:avLst/>
            </a:prstGeom>
            <a:solidFill>
              <a:schemeClr val="lt2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1"/>
            <p:cNvSpPr txBox="1"/>
            <p:nvPr/>
          </p:nvSpPr>
          <p:spPr>
            <a:xfrm>
              <a:off x="3333250" y="4546443"/>
              <a:ext cx="905926" cy="9059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25</a:t>
              </a:r>
              <a:endParaRPr/>
            </a:p>
          </p:txBody>
        </p:sp>
        <p:sp>
          <p:nvSpPr>
            <p:cNvPr id="334" name="Google Shape;334;p11"/>
            <p:cNvSpPr/>
            <p:nvPr/>
          </p:nvSpPr>
          <p:spPr>
            <a:xfrm rot="8100000">
              <a:off x="2781210" y="3366112"/>
              <a:ext cx="437384" cy="483999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2"/>
                </a:solidFill>
                <a:highlight>
                  <a:schemeClr val="accent1"/>
                </a:highlight>
              </a:endParaRPr>
            </a:p>
          </p:txBody>
        </p:sp>
        <p:sp>
          <p:nvSpPr>
            <p:cNvPr id="335" name="Google Shape;335;p11"/>
            <p:cNvSpPr txBox="1"/>
            <p:nvPr/>
          </p:nvSpPr>
          <p:spPr>
            <a:xfrm rot="-2700000">
              <a:off x="2893209" y="3416520"/>
              <a:ext cx="306169" cy="2903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accent2"/>
                </a:solidFill>
                <a:highlight>
                  <a:schemeClr val="accent1"/>
                </a:highlight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6" name="Google Shape;336;p11"/>
            <p:cNvSpPr/>
            <p:nvPr/>
          </p:nvSpPr>
          <p:spPr>
            <a:xfrm>
              <a:off x="1605826" y="3721013"/>
              <a:ext cx="1281174" cy="1281174"/>
            </a:xfrm>
            <a:prstGeom prst="ellipse">
              <a:avLst/>
            </a:prstGeom>
            <a:solidFill>
              <a:schemeClr val="lt2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1"/>
            <p:cNvSpPr txBox="1"/>
            <p:nvPr/>
          </p:nvSpPr>
          <p:spPr>
            <a:xfrm>
              <a:off x="1793450" y="3908637"/>
              <a:ext cx="905926" cy="9059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29</a:t>
              </a:r>
              <a:endParaRPr b="0" i="0" sz="13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8" name="Google Shape;338;p11"/>
            <p:cNvSpPr/>
            <p:nvPr/>
          </p:nvSpPr>
          <p:spPr>
            <a:xfrm rot="10800000">
              <a:off x="2455509" y="2579801"/>
              <a:ext cx="437384" cy="483999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2"/>
                </a:solidFill>
                <a:highlight>
                  <a:schemeClr val="accent1"/>
                </a:highlight>
              </a:endParaRPr>
            </a:p>
          </p:txBody>
        </p:sp>
        <p:sp>
          <p:nvSpPr>
            <p:cNvPr id="339" name="Google Shape;339;p11"/>
            <p:cNvSpPr txBox="1"/>
            <p:nvPr/>
          </p:nvSpPr>
          <p:spPr>
            <a:xfrm>
              <a:off x="2586724" y="2676601"/>
              <a:ext cx="306169" cy="2903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0" name="Google Shape;340;p11"/>
            <p:cNvSpPr/>
            <p:nvPr/>
          </p:nvSpPr>
          <p:spPr>
            <a:xfrm>
              <a:off x="968020" y="2181213"/>
              <a:ext cx="1281174" cy="1281174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1"/>
            <p:cNvSpPr txBox="1"/>
            <p:nvPr/>
          </p:nvSpPr>
          <p:spPr>
            <a:xfrm>
              <a:off x="1155644" y="2368837"/>
              <a:ext cx="905926" cy="905926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4(2) </a:t>
              </a:r>
              <a:endParaRPr b="0" i="0" sz="13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2" name="Google Shape;342;p11"/>
            <p:cNvSpPr/>
            <p:nvPr/>
          </p:nvSpPr>
          <p:spPr>
            <a:xfrm rot="-8100000">
              <a:off x="2781210" y="1793489"/>
              <a:ext cx="437384" cy="483999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2"/>
                </a:solidFill>
                <a:highlight>
                  <a:schemeClr val="accent1"/>
                </a:highlight>
              </a:endParaRPr>
            </a:p>
          </p:txBody>
        </p:sp>
        <p:sp>
          <p:nvSpPr>
            <p:cNvPr id="343" name="Google Shape;343;p11"/>
            <p:cNvSpPr txBox="1"/>
            <p:nvPr/>
          </p:nvSpPr>
          <p:spPr>
            <a:xfrm rot="2700000">
              <a:off x="2893209" y="1936681"/>
              <a:ext cx="306169" cy="2903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4" name="Google Shape;344;p11"/>
            <p:cNvSpPr/>
            <p:nvPr/>
          </p:nvSpPr>
          <p:spPr>
            <a:xfrm>
              <a:off x="1605826" y="641413"/>
              <a:ext cx="1281174" cy="1281174"/>
            </a:xfrm>
            <a:prstGeom prst="ellipse">
              <a:avLst/>
            </a:prstGeom>
            <a:solidFill>
              <a:schemeClr val="lt2"/>
            </a:solidFill>
            <a:ln cap="flat" cmpd="sng" w="9525">
              <a:solidFill>
                <a:srgbClr val="CD4F3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11"/>
            <p:cNvSpPr txBox="1"/>
            <p:nvPr/>
          </p:nvSpPr>
          <p:spPr>
            <a:xfrm>
              <a:off x="1793450" y="829037"/>
              <a:ext cx="905926" cy="9059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6500" lIns="16500" spcFirstLastPara="1" rIns="16500" wrap="square" tIns="165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PPN</a:t>
              </a:r>
              <a:endParaRPr b="0" i="0" sz="13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12"/>
          <p:cNvGrpSpPr/>
          <p:nvPr/>
        </p:nvGrpSpPr>
        <p:grpSpPr>
          <a:xfrm>
            <a:off x="712318" y="941774"/>
            <a:ext cx="7719365" cy="4770942"/>
            <a:chOff x="0" y="1984"/>
            <a:chExt cx="6096000" cy="4060031"/>
          </a:xfrm>
        </p:grpSpPr>
        <p:sp>
          <p:nvSpPr>
            <p:cNvPr id="351" name="Google Shape;351;p12"/>
            <p:cNvSpPr/>
            <p:nvPr/>
          </p:nvSpPr>
          <p:spPr>
            <a:xfrm rot="5400000">
              <a:off x="3621405" y="-1293891"/>
              <a:ext cx="1047750" cy="390144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BDFDD">
                <a:alpha val="89803"/>
              </a:srgbClr>
            </a:solidFill>
            <a:ln cap="flat" cmpd="sng" w="25400">
              <a:solidFill>
                <a:srgbClr val="DBDFDD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12"/>
            <p:cNvSpPr txBox="1"/>
            <p:nvPr/>
          </p:nvSpPr>
          <p:spPr>
            <a:xfrm>
              <a:off x="2194561" y="184100"/>
              <a:ext cx="3850293" cy="9454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650" lIns="53325" spcFirstLastPara="1" rIns="53325" wrap="square" tIns="26650">
              <a:noAutofit/>
            </a:bodyPr>
            <a:lstStyle/>
            <a:p>
              <a:pPr indent="-1270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entury Gothic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Subjek Pajak Orang Pribadi (Pegawai Tetap/ Tidak Tetap, Pekerjaan Bebas)</a:t>
              </a:r>
              <a:endPara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270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entury Gothic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Objek Pajak Penghasilan Gaji, Tunjangan</a:t>
              </a:r>
              <a:endPara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270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entury Gothic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Mekanisme Pemotongan</a:t>
              </a:r>
              <a:endPara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3" name="Google Shape;353;p12"/>
            <p:cNvSpPr/>
            <p:nvPr/>
          </p:nvSpPr>
          <p:spPr>
            <a:xfrm>
              <a:off x="0" y="1984"/>
              <a:ext cx="2194560" cy="1309687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2"/>
            <p:cNvSpPr txBox="1"/>
            <p:nvPr/>
          </p:nvSpPr>
          <p:spPr>
            <a:xfrm>
              <a:off x="63934" y="65918"/>
              <a:ext cx="2066692" cy="11818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9050" lIns="118100" spcFirstLastPara="1" rIns="118100" wrap="square" tIns="5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1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Pasal 21/26</a:t>
              </a:r>
              <a:endParaRPr b="0" i="0" sz="3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5" name="Google Shape;355;p12"/>
            <p:cNvSpPr/>
            <p:nvPr/>
          </p:nvSpPr>
          <p:spPr>
            <a:xfrm rot="5400000">
              <a:off x="3621405" y="81279"/>
              <a:ext cx="1047750" cy="390144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BDFDD">
                <a:alpha val="89803"/>
              </a:srgbClr>
            </a:solidFill>
            <a:ln cap="flat" cmpd="sng" w="25400">
              <a:solidFill>
                <a:srgbClr val="DBDFDD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12"/>
            <p:cNvSpPr txBox="1"/>
            <p:nvPr/>
          </p:nvSpPr>
          <p:spPr>
            <a:xfrm>
              <a:off x="2194561" y="1559271"/>
              <a:ext cx="3850293" cy="9454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650" lIns="53325" spcFirstLastPara="1" rIns="53325" wrap="square" tIns="26650">
              <a:noAutofit/>
            </a:bodyPr>
            <a:lstStyle/>
            <a:p>
              <a:pPr indent="-13335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entury Gothic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Subjek Pajak Orang Pribadi/ Badan</a:t>
              </a:r>
              <a:endParaRPr b="0" i="0" sz="1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3335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entury Gothic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Objek Pajak Penjualan Barang</a:t>
              </a:r>
              <a:endParaRPr b="0" i="0" sz="1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3335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entury Gothic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Mekanisme Pemungutan</a:t>
              </a:r>
              <a:endParaRPr b="0" i="0" sz="1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7" name="Google Shape;357;p12"/>
            <p:cNvSpPr/>
            <p:nvPr/>
          </p:nvSpPr>
          <p:spPr>
            <a:xfrm>
              <a:off x="0" y="1377156"/>
              <a:ext cx="2194560" cy="1309687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2"/>
            <p:cNvSpPr txBox="1"/>
            <p:nvPr/>
          </p:nvSpPr>
          <p:spPr>
            <a:xfrm>
              <a:off x="63934" y="1441090"/>
              <a:ext cx="2066692" cy="11818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9050" lIns="118100" spcFirstLastPara="1" rIns="118100" wrap="square" tIns="5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1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22</a:t>
              </a:r>
              <a:endParaRPr b="0" i="0" sz="3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9" name="Google Shape;359;p12"/>
            <p:cNvSpPr/>
            <p:nvPr/>
          </p:nvSpPr>
          <p:spPr>
            <a:xfrm rot="5400000">
              <a:off x="3621405" y="1456451"/>
              <a:ext cx="1047750" cy="390144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BDFDD">
                <a:alpha val="89803"/>
              </a:srgbClr>
            </a:solidFill>
            <a:ln cap="flat" cmpd="sng" w="25400">
              <a:solidFill>
                <a:srgbClr val="DBDFDD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2"/>
            <p:cNvSpPr txBox="1"/>
            <p:nvPr/>
          </p:nvSpPr>
          <p:spPr>
            <a:xfrm>
              <a:off x="2194561" y="2934443"/>
              <a:ext cx="3850293" cy="9454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650" lIns="53325" spcFirstLastPara="1" rIns="53325" wrap="square" tIns="26650">
              <a:noAutofit/>
            </a:bodyPr>
            <a:lstStyle/>
            <a:p>
              <a:pPr indent="-13335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entury Gothic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Subjek Pajak Badan</a:t>
              </a:r>
              <a:endParaRPr b="0" i="0" sz="1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3335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entury Gothic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Objek Pajak Penghasilan dari Jasa</a:t>
              </a:r>
              <a:endParaRPr b="0" i="0" sz="1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3335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Century Gothic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Mekanisme Pemotongan</a:t>
              </a:r>
              <a:endParaRPr b="0" i="0" sz="17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1" name="Google Shape;361;p12"/>
            <p:cNvSpPr/>
            <p:nvPr/>
          </p:nvSpPr>
          <p:spPr>
            <a:xfrm>
              <a:off x="0" y="2752328"/>
              <a:ext cx="2194560" cy="1309687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2"/>
            <p:cNvSpPr txBox="1"/>
            <p:nvPr/>
          </p:nvSpPr>
          <p:spPr>
            <a:xfrm>
              <a:off x="63934" y="2816262"/>
              <a:ext cx="2066692" cy="11818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9050" lIns="118100" spcFirstLastPara="1" rIns="118100" wrap="square" tIns="5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1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23/26</a:t>
              </a:r>
              <a:endParaRPr b="0" i="0" sz="31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7" name="Google Shape;367;p13"/>
          <p:cNvGrpSpPr/>
          <p:nvPr/>
        </p:nvGrpSpPr>
        <p:grpSpPr>
          <a:xfrm>
            <a:off x="1524000" y="1398984"/>
            <a:ext cx="6096000" cy="4060031"/>
            <a:chOff x="0" y="1984"/>
            <a:chExt cx="6096000" cy="4060031"/>
          </a:xfrm>
        </p:grpSpPr>
        <p:sp>
          <p:nvSpPr>
            <p:cNvPr id="368" name="Google Shape;368;p13"/>
            <p:cNvSpPr/>
            <p:nvPr/>
          </p:nvSpPr>
          <p:spPr>
            <a:xfrm rot="5400000">
              <a:off x="3621405" y="-1293891"/>
              <a:ext cx="1047750" cy="390144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BDFDD">
                <a:alpha val="89803"/>
              </a:srgbClr>
            </a:solidFill>
            <a:ln cap="flat" cmpd="sng" w="25400">
              <a:solidFill>
                <a:srgbClr val="DBDFDD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3"/>
            <p:cNvSpPr txBox="1"/>
            <p:nvPr/>
          </p:nvSpPr>
          <p:spPr>
            <a:xfrm>
              <a:off x="2194561" y="184100"/>
              <a:ext cx="3850293" cy="9454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950" lIns="41900" spcFirstLastPara="1" rIns="41900" wrap="square" tIns="20950">
              <a:noAutofit/>
            </a:bodyPr>
            <a:lstStyle/>
            <a:p>
              <a:pPr indent="-69850" lvl="1" marL="571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entury Gothic"/>
                <a:buChar char="•"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Subjek Pajak Orang Pribadi/ Badan</a:t>
              </a:r>
              <a:endPara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69850" lvl="1" marL="57150" marR="0" rtl="0" algn="l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entury Gothic"/>
                <a:buChar char="•"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Objek Pajak Penghasilan dari Luar Negeri</a:t>
              </a:r>
              <a:endPara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69850" lvl="1" marL="57150" marR="0" rtl="0" algn="l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entury Gothic"/>
                <a:buChar char="•"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Mekanisme pemotongan</a:t>
              </a:r>
              <a:endPara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0" name="Google Shape;370;p13"/>
            <p:cNvSpPr/>
            <p:nvPr/>
          </p:nvSpPr>
          <p:spPr>
            <a:xfrm>
              <a:off x="0" y="1984"/>
              <a:ext cx="2194560" cy="1309687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3"/>
            <p:cNvSpPr txBox="1"/>
            <p:nvPr/>
          </p:nvSpPr>
          <p:spPr>
            <a:xfrm>
              <a:off x="63934" y="65918"/>
              <a:ext cx="2066692" cy="11818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6675" lIns="133350" spcFirstLastPara="1" rIns="133350" wrap="square" tIns="6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5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Pasal 24</a:t>
              </a:r>
              <a:endParaRPr b="0" i="0" sz="35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2" name="Google Shape;372;p13"/>
            <p:cNvSpPr/>
            <p:nvPr/>
          </p:nvSpPr>
          <p:spPr>
            <a:xfrm rot="5400000">
              <a:off x="3621405" y="81279"/>
              <a:ext cx="1047750" cy="390144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BDFDD">
                <a:alpha val="89803"/>
              </a:srgbClr>
            </a:solidFill>
            <a:ln cap="flat" cmpd="sng" w="25400">
              <a:solidFill>
                <a:srgbClr val="DBDFDD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3"/>
            <p:cNvSpPr txBox="1"/>
            <p:nvPr/>
          </p:nvSpPr>
          <p:spPr>
            <a:xfrm>
              <a:off x="2194561" y="1559271"/>
              <a:ext cx="3850293" cy="9454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950" lIns="41900" spcFirstLastPara="1" rIns="41900" wrap="square" tIns="20950">
              <a:noAutofit/>
            </a:bodyPr>
            <a:lstStyle/>
            <a:p>
              <a:pPr indent="-69850" lvl="1" marL="571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entury Gothic"/>
                <a:buChar char="•"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Subjek Pajak Orang Pribadi/ Badan</a:t>
              </a:r>
              <a:endPara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69850" lvl="1" marL="57150" marR="0" rtl="0" algn="l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entury Gothic"/>
                <a:buChar char="•"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Objek Pajak Penghasilan yang belum dipotong/ dipungut pajak</a:t>
              </a:r>
              <a:endPara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69850" lvl="1" marL="57150" marR="0" rtl="0" algn="l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entury Gothic"/>
                <a:buChar char="•"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Mekanisme penyetoran sendiri setiap bulan</a:t>
              </a:r>
              <a:endPara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4" name="Google Shape;374;p13"/>
            <p:cNvSpPr/>
            <p:nvPr/>
          </p:nvSpPr>
          <p:spPr>
            <a:xfrm>
              <a:off x="0" y="1377156"/>
              <a:ext cx="2194560" cy="1309687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3"/>
            <p:cNvSpPr txBox="1"/>
            <p:nvPr/>
          </p:nvSpPr>
          <p:spPr>
            <a:xfrm>
              <a:off x="63934" y="1441090"/>
              <a:ext cx="2066692" cy="11818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6675" lIns="133350" spcFirstLastPara="1" rIns="133350" wrap="square" tIns="6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5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25</a:t>
              </a:r>
              <a:endParaRPr b="0" i="0" sz="35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6" name="Google Shape;376;p13"/>
            <p:cNvSpPr/>
            <p:nvPr/>
          </p:nvSpPr>
          <p:spPr>
            <a:xfrm rot="5400000">
              <a:off x="3621405" y="1456451"/>
              <a:ext cx="1047750" cy="390144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BDFDD">
                <a:alpha val="89803"/>
              </a:srgbClr>
            </a:solidFill>
            <a:ln cap="flat" cmpd="sng" w="25400">
              <a:solidFill>
                <a:srgbClr val="DBDFDD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13"/>
            <p:cNvSpPr txBox="1"/>
            <p:nvPr/>
          </p:nvSpPr>
          <p:spPr>
            <a:xfrm>
              <a:off x="2194561" y="2934443"/>
              <a:ext cx="3850293" cy="9454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0950" lIns="41900" spcFirstLastPara="1" rIns="41900" wrap="square" tIns="20950">
              <a:noAutofit/>
            </a:bodyPr>
            <a:lstStyle/>
            <a:p>
              <a:pPr indent="0" lvl="1" marL="571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entury Gothic"/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69850" lvl="1" marL="57150" marR="0" rtl="0" algn="l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entury Gothic"/>
                <a:buChar char="•"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Subjek Pajak Orang Pribadi/ Badan</a:t>
              </a:r>
              <a:endPara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69850" lvl="1" marL="57150" marR="0" rtl="0" algn="l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entury Gothic"/>
                <a:buChar char="•"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Objek Pajak Penghasilan yang belum dipotong/ dipungut pajak</a:t>
              </a:r>
              <a:endPara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69850" lvl="1" marL="57150" marR="0" rtl="0" algn="l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entury Gothic"/>
                <a:buChar char="•"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Mekanisme penyetoran sendiri diakhir tahun</a:t>
              </a:r>
              <a:endParaRPr b="0" i="0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8" name="Google Shape;378;p13"/>
            <p:cNvSpPr/>
            <p:nvPr/>
          </p:nvSpPr>
          <p:spPr>
            <a:xfrm>
              <a:off x="0" y="2752328"/>
              <a:ext cx="2194560" cy="1309687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13"/>
            <p:cNvSpPr txBox="1"/>
            <p:nvPr/>
          </p:nvSpPr>
          <p:spPr>
            <a:xfrm>
              <a:off x="63934" y="2816262"/>
              <a:ext cx="2066692" cy="11818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6675" lIns="133350" spcFirstLastPara="1" rIns="133350" wrap="square" tIns="6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5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29</a:t>
              </a:r>
              <a:endParaRPr b="0" i="0" sz="35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" name="Google Shape;384;p14"/>
          <p:cNvGrpSpPr/>
          <p:nvPr/>
        </p:nvGrpSpPr>
        <p:grpSpPr>
          <a:xfrm>
            <a:off x="1524000" y="1397049"/>
            <a:ext cx="6095999" cy="4063900"/>
            <a:chOff x="0" y="49"/>
            <a:chExt cx="6095999" cy="4063900"/>
          </a:xfrm>
        </p:grpSpPr>
        <p:sp>
          <p:nvSpPr>
            <p:cNvPr id="385" name="Google Shape;385;p14"/>
            <p:cNvSpPr/>
            <p:nvPr/>
          </p:nvSpPr>
          <p:spPr>
            <a:xfrm rot="5400000">
              <a:off x="3352323" y="-959475"/>
              <a:ext cx="1585912" cy="390144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BDFDD">
                <a:alpha val="89803"/>
              </a:srgbClr>
            </a:solidFill>
            <a:ln cap="flat" cmpd="sng" w="25400">
              <a:solidFill>
                <a:srgbClr val="DBDFDD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14"/>
            <p:cNvSpPr txBox="1"/>
            <p:nvPr/>
          </p:nvSpPr>
          <p:spPr>
            <a:xfrm>
              <a:off x="2194559" y="275707"/>
              <a:ext cx="3824022" cy="1431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entury Gothic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Subjek Pajak Orang Pribadi/ Badan</a:t>
              </a:r>
              <a:endPara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entury Gothic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Objek Pajak Penghasilan dari Dalam Negeri</a:t>
              </a:r>
              <a:endPara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entury Gothic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Mekanisme pemotongan/ penyetoran sendiri</a:t>
              </a:r>
              <a:endPara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0" y="49"/>
              <a:ext cx="2194560" cy="198239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4"/>
            <p:cNvSpPr txBox="1"/>
            <p:nvPr/>
          </p:nvSpPr>
          <p:spPr>
            <a:xfrm>
              <a:off x="96772" y="96821"/>
              <a:ext cx="2001016" cy="17888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4275" lIns="148575" spcFirstLastPara="1" rIns="148575" wrap="square" tIns="7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9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Pasal 4(2)</a:t>
              </a:r>
              <a:endParaRPr b="0" i="0" sz="3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9" name="Google Shape;389;p14"/>
            <p:cNvSpPr/>
            <p:nvPr/>
          </p:nvSpPr>
          <p:spPr>
            <a:xfrm rot="5400000">
              <a:off x="3352323" y="1122035"/>
              <a:ext cx="1585912" cy="390144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rgbClr val="DBDFDD">
                <a:alpha val="89803"/>
              </a:srgbClr>
            </a:solidFill>
            <a:ln cap="flat" cmpd="sng" w="25400">
              <a:solidFill>
                <a:srgbClr val="DBDFDD">
                  <a:alpha val="89803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4"/>
            <p:cNvSpPr txBox="1"/>
            <p:nvPr/>
          </p:nvSpPr>
          <p:spPr>
            <a:xfrm>
              <a:off x="2194559" y="2357217"/>
              <a:ext cx="3824022" cy="1431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0475" lIns="60950" spcFirstLastPara="1" rIns="60950" wrap="square" tIns="304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entury Gothic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Subjek Pajak Pengusaha kena Pajak</a:t>
              </a:r>
              <a:endPara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entury Gothic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Objek Pajak  Penjualan Barang kena Pajak/ Jasa kena Pajak</a:t>
              </a:r>
              <a:endPara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entury Gothic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Mekanisme pemungutan</a:t>
              </a:r>
              <a:endPara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1" name="Google Shape;391;p14"/>
            <p:cNvSpPr/>
            <p:nvPr/>
          </p:nvSpPr>
          <p:spPr>
            <a:xfrm>
              <a:off x="0" y="2081559"/>
              <a:ext cx="2194560" cy="198239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14"/>
            <p:cNvSpPr txBox="1"/>
            <p:nvPr/>
          </p:nvSpPr>
          <p:spPr>
            <a:xfrm>
              <a:off x="96772" y="2178331"/>
              <a:ext cx="2001016" cy="17888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4275" lIns="148575" spcFirstLastPara="1" rIns="148575" wrap="square" tIns="742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9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PPN</a:t>
              </a:r>
              <a:endParaRPr b="0" i="0" sz="39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7" name="Google Shape;397;p15"/>
          <p:cNvGrpSpPr/>
          <p:nvPr/>
        </p:nvGrpSpPr>
        <p:grpSpPr>
          <a:xfrm>
            <a:off x="396342" y="1457421"/>
            <a:ext cx="8351146" cy="3942953"/>
            <a:chOff x="5927" y="1009907"/>
            <a:chExt cx="6732081" cy="2804576"/>
          </a:xfrm>
        </p:grpSpPr>
        <p:sp>
          <p:nvSpPr>
            <p:cNvPr id="398" name="Google Shape;398;p15"/>
            <p:cNvSpPr/>
            <p:nvPr/>
          </p:nvSpPr>
          <p:spPr>
            <a:xfrm>
              <a:off x="6205224" y="2992368"/>
              <a:ext cx="91500" cy="231900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399" name="Google Shape;399;p15"/>
            <p:cNvSpPr/>
            <p:nvPr/>
          </p:nvSpPr>
          <p:spPr>
            <a:xfrm>
              <a:off x="4545744" y="2254260"/>
              <a:ext cx="1705200" cy="2319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6"/>
                  </a:lnTo>
                  <a:lnTo>
                    <a:pt x="120000" y="81776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00" name="Google Shape;400;p15"/>
            <p:cNvSpPr/>
            <p:nvPr/>
          </p:nvSpPr>
          <p:spPr>
            <a:xfrm>
              <a:off x="2840545" y="2992368"/>
              <a:ext cx="2436000" cy="2319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6"/>
                  </a:lnTo>
                  <a:lnTo>
                    <a:pt x="120000" y="81776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01" name="Google Shape;401;p15"/>
            <p:cNvSpPr/>
            <p:nvPr/>
          </p:nvSpPr>
          <p:spPr>
            <a:xfrm>
              <a:off x="2840545" y="2992368"/>
              <a:ext cx="1461600" cy="2319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6"/>
                  </a:lnTo>
                  <a:lnTo>
                    <a:pt x="120000" y="81776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02" name="Google Shape;402;p15"/>
            <p:cNvSpPr/>
            <p:nvPr/>
          </p:nvSpPr>
          <p:spPr>
            <a:xfrm>
              <a:off x="2840545" y="2992368"/>
              <a:ext cx="487200" cy="2319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6"/>
                  </a:lnTo>
                  <a:lnTo>
                    <a:pt x="120000" y="81776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03" name="Google Shape;403;p15"/>
            <p:cNvSpPr/>
            <p:nvPr/>
          </p:nvSpPr>
          <p:spPr>
            <a:xfrm>
              <a:off x="2353345" y="2992368"/>
              <a:ext cx="487200" cy="2319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6"/>
                  </a:lnTo>
                  <a:lnTo>
                    <a:pt x="0" y="81776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04" name="Google Shape;404;p15"/>
            <p:cNvSpPr/>
            <p:nvPr/>
          </p:nvSpPr>
          <p:spPr>
            <a:xfrm>
              <a:off x="1378945" y="2992368"/>
              <a:ext cx="1461600" cy="2319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6"/>
                  </a:lnTo>
                  <a:lnTo>
                    <a:pt x="0" y="81776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05" name="Google Shape;405;p15"/>
            <p:cNvSpPr/>
            <p:nvPr/>
          </p:nvSpPr>
          <p:spPr>
            <a:xfrm>
              <a:off x="404545" y="2992368"/>
              <a:ext cx="2436000" cy="2319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6"/>
                  </a:lnTo>
                  <a:lnTo>
                    <a:pt x="0" y="81776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06" name="Google Shape;406;p15"/>
            <p:cNvSpPr/>
            <p:nvPr/>
          </p:nvSpPr>
          <p:spPr>
            <a:xfrm>
              <a:off x="2840545" y="2254260"/>
              <a:ext cx="1705200" cy="2319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6"/>
                  </a:lnTo>
                  <a:lnTo>
                    <a:pt x="0" y="81776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07" name="Google Shape;407;p15"/>
            <p:cNvSpPr/>
            <p:nvPr/>
          </p:nvSpPr>
          <p:spPr>
            <a:xfrm>
              <a:off x="3245757" y="1516152"/>
              <a:ext cx="1299900" cy="2319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6"/>
                  </a:lnTo>
                  <a:lnTo>
                    <a:pt x="120000" y="81776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71807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08" name="Google Shape;408;p15"/>
            <p:cNvSpPr/>
            <p:nvPr/>
          </p:nvSpPr>
          <p:spPr>
            <a:xfrm>
              <a:off x="1820425" y="2254260"/>
              <a:ext cx="91500" cy="231900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09" name="Google Shape;409;p15"/>
            <p:cNvSpPr/>
            <p:nvPr/>
          </p:nvSpPr>
          <p:spPr>
            <a:xfrm>
              <a:off x="1866145" y="1516152"/>
              <a:ext cx="1379700" cy="2319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6"/>
                  </a:lnTo>
                  <a:lnTo>
                    <a:pt x="0" y="81776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71807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10" name="Google Shape;410;p15"/>
            <p:cNvSpPr/>
            <p:nvPr/>
          </p:nvSpPr>
          <p:spPr>
            <a:xfrm>
              <a:off x="2847138" y="1009907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15"/>
            <p:cNvSpPr/>
            <p:nvPr/>
          </p:nvSpPr>
          <p:spPr>
            <a:xfrm>
              <a:off x="2935720" y="1094060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15"/>
            <p:cNvSpPr txBox="1"/>
            <p:nvPr/>
          </p:nvSpPr>
          <p:spPr>
            <a:xfrm>
              <a:off x="2950547" y="1108887"/>
              <a:ext cx="7677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5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NPWP</a:t>
              </a:r>
              <a:endParaRPr b="1" sz="1500"/>
            </a:p>
            <a:p>
              <a:pPr indent="0" lvl="0" marL="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None/>
              </a:pPr>
              <a:r>
                <a:rPr b="1" i="0" lang="en-US" sz="15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PT Inti</a:t>
              </a:r>
              <a:endParaRPr b="1" i="0" sz="1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13" name="Google Shape;413;p15"/>
            <p:cNvSpPr/>
            <p:nvPr/>
          </p:nvSpPr>
          <p:spPr>
            <a:xfrm>
              <a:off x="1467527" y="1748015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15"/>
            <p:cNvSpPr/>
            <p:nvPr/>
          </p:nvSpPr>
          <p:spPr>
            <a:xfrm>
              <a:off x="1556108" y="1832167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15"/>
            <p:cNvSpPr txBox="1"/>
            <p:nvPr/>
          </p:nvSpPr>
          <p:spPr>
            <a:xfrm>
              <a:off x="1570935" y="1846994"/>
              <a:ext cx="7677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Hak</a:t>
              </a:r>
              <a:endParaRPr b="0" i="0" sz="1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16" name="Google Shape;416;p15"/>
            <p:cNvSpPr/>
            <p:nvPr/>
          </p:nvSpPr>
          <p:spPr>
            <a:xfrm>
              <a:off x="1467527" y="2486123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15"/>
            <p:cNvSpPr/>
            <p:nvPr/>
          </p:nvSpPr>
          <p:spPr>
            <a:xfrm>
              <a:off x="1556108" y="2570275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15"/>
            <p:cNvSpPr txBox="1"/>
            <p:nvPr/>
          </p:nvSpPr>
          <p:spPr>
            <a:xfrm>
              <a:off x="1570935" y="2585102"/>
              <a:ext cx="7677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Fasilitas Umum</a:t>
              </a:r>
              <a:endParaRPr b="0" i="0" sz="1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19" name="Google Shape;419;p15"/>
            <p:cNvSpPr/>
            <p:nvPr/>
          </p:nvSpPr>
          <p:spPr>
            <a:xfrm>
              <a:off x="4067502" y="1748015"/>
              <a:ext cx="956400" cy="5061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15"/>
            <p:cNvSpPr/>
            <p:nvPr/>
          </p:nvSpPr>
          <p:spPr>
            <a:xfrm>
              <a:off x="4156084" y="1832167"/>
              <a:ext cx="956400" cy="5061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5"/>
            <p:cNvSpPr txBox="1"/>
            <p:nvPr/>
          </p:nvSpPr>
          <p:spPr>
            <a:xfrm>
              <a:off x="4170911" y="1846994"/>
              <a:ext cx="9267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Kewajiban</a:t>
              </a:r>
              <a:endParaRPr b="0" i="0" sz="1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22" name="Google Shape;422;p15"/>
            <p:cNvSpPr/>
            <p:nvPr/>
          </p:nvSpPr>
          <p:spPr>
            <a:xfrm>
              <a:off x="2441927" y="2486123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5"/>
            <p:cNvSpPr/>
            <p:nvPr/>
          </p:nvSpPr>
          <p:spPr>
            <a:xfrm>
              <a:off x="2530508" y="2570275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15"/>
            <p:cNvSpPr txBox="1"/>
            <p:nvPr/>
          </p:nvSpPr>
          <p:spPr>
            <a:xfrm>
              <a:off x="2545335" y="2585102"/>
              <a:ext cx="7677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Masa/ Bulanan</a:t>
              </a:r>
              <a:endParaRPr b="0" i="0" sz="1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25" name="Google Shape;425;p15"/>
            <p:cNvSpPr/>
            <p:nvPr/>
          </p:nvSpPr>
          <p:spPr>
            <a:xfrm>
              <a:off x="5927" y="3224230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15"/>
            <p:cNvSpPr/>
            <p:nvPr/>
          </p:nvSpPr>
          <p:spPr>
            <a:xfrm>
              <a:off x="94509" y="3308383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5"/>
            <p:cNvSpPr txBox="1"/>
            <p:nvPr/>
          </p:nvSpPr>
          <p:spPr>
            <a:xfrm>
              <a:off x="109336" y="3323210"/>
              <a:ext cx="7677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None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21/26</a:t>
              </a:r>
              <a:endParaRPr sz="1700"/>
            </a:p>
            <a:p>
              <a:pPr indent="0" lvl="0" marL="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28" name="Google Shape;428;p15"/>
            <p:cNvSpPr/>
            <p:nvPr/>
          </p:nvSpPr>
          <p:spPr>
            <a:xfrm>
              <a:off x="980327" y="3224230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15"/>
            <p:cNvSpPr/>
            <p:nvPr/>
          </p:nvSpPr>
          <p:spPr>
            <a:xfrm>
              <a:off x="1068909" y="3308383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5"/>
            <p:cNvSpPr txBox="1"/>
            <p:nvPr/>
          </p:nvSpPr>
          <p:spPr>
            <a:xfrm>
              <a:off x="1083736" y="3323210"/>
              <a:ext cx="7677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22</a:t>
              </a:r>
              <a:endParaRPr b="0" i="0" sz="1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31" name="Google Shape;431;p15"/>
            <p:cNvSpPr/>
            <p:nvPr/>
          </p:nvSpPr>
          <p:spPr>
            <a:xfrm>
              <a:off x="1954727" y="3224230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5"/>
            <p:cNvSpPr/>
            <p:nvPr/>
          </p:nvSpPr>
          <p:spPr>
            <a:xfrm>
              <a:off x="2043308" y="3308383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15"/>
            <p:cNvSpPr txBox="1"/>
            <p:nvPr/>
          </p:nvSpPr>
          <p:spPr>
            <a:xfrm>
              <a:off x="2058135" y="3323210"/>
              <a:ext cx="7677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23/26</a:t>
              </a:r>
              <a:endParaRPr b="0" i="0" sz="1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34" name="Google Shape;434;p15"/>
            <p:cNvSpPr/>
            <p:nvPr/>
          </p:nvSpPr>
          <p:spPr>
            <a:xfrm>
              <a:off x="2929126" y="3224230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15"/>
            <p:cNvSpPr/>
            <p:nvPr/>
          </p:nvSpPr>
          <p:spPr>
            <a:xfrm>
              <a:off x="3017708" y="3308383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15"/>
            <p:cNvSpPr txBox="1"/>
            <p:nvPr/>
          </p:nvSpPr>
          <p:spPr>
            <a:xfrm>
              <a:off x="3032535" y="3323210"/>
              <a:ext cx="7677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24</a:t>
              </a:r>
              <a:endParaRPr b="0" i="0" sz="1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37" name="Google Shape;437;p15"/>
            <p:cNvSpPr/>
            <p:nvPr/>
          </p:nvSpPr>
          <p:spPr>
            <a:xfrm>
              <a:off x="3903526" y="3224230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15"/>
            <p:cNvSpPr/>
            <p:nvPr/>
          </p:nvSpPr>
          <p:spPr>
            <a:xfrm>
              <a:off x="3992108" y="3308383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15"/>
            <p:cNvSpPr txBox="1"/>
            <p:nvPr/>
          </p:nvSpPr>
          <p:spPr>
            <a:xfrm>
              <a:off x="4006935" y="3323210"/>
              <a:ext cx="7677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4(2)</a:t>
              </a:r>
              <a:endParaRPr b="0" i="0" sz="1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40" name="Google Shape;440;p15"/>
            <p:cNvSpPr/>
            <p:nvPr/>
          </p:nvSpPr>
          <p:spPr>
            <a:xfrm>
              <a:off x="4877926" y="3224230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15"/>
            <p:cNvSpPr/>
            <p:nvPr/>
          </p:nvSpPr>
          <p:spPr>
            <a:xfrm>
              <a:off x="4966508" y="3308383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15"/>
            <p:cNvSpPr txBox="1"/>
            <p:nvPr/>
          </p:nvSpPr>
          <p:spPr>
            <a:xfrm>
              <a:off x="4981335" y="3323210"/>
              <a:ext cx="7677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25</a:t>
              </a:r>
              <a:endParaRPr b="0" i="0" sz="1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43" name="Google Shape;443;p15"/>
            <p:cNvSpPr/>
            <p:nvPr/>
          </p:nvSpPr>
          <p:spPr>
            <a:xfrm>
              <a:off x="5852326" y="2486123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15"/>
            <p:cNvSpPr/>
            <p:nvPr/>
          </p:nvSpPr>
          <p:spPr>
            <a:xfrm>
              <a:off x="5940908" y="2570275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15"/>
            <p:cNvSpPr txBox="1"/>
            <p:nvPr/>
          </p:nvSpPr>
          <p:spPr>
            <a:xfrm>
              <a:off x="5955735" y="2585102"/>
              <a:ext cx="7677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Tahunan</a:t>
              </a:r>
              <a:endParaRPr b="0" i="0" sz="1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46" name="Google Shape;446;p15"/>
            <p:cNvSpPr/>
            <p:nvPr/>
          </p:nvSpPr>
          <p:spPr>
            <a:xfrm>
              <a:off x="5852326" y="3224230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15"/>
            <p:cNvSpPr/>
            <p:nvPr/>
          </p:nvSpPr>
          <p:spPr>
            <a:xfrm>
              <a:off x="5940908" y="3308383"/>
              <a:ext cx="797100" cy="50610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15"/>
            <p:cNvSpPr txBox="1"/>
            <p:nvPr/>
          </p:nvSpPr>
          <p:spPr>
            <a:xfrm>
              <a:off x="5955735" y="3323210"/>
              <a:ext cx="767700" cy="4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5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Badan</a:t>
              </a:r>
              <a:endParaRPr b="0" i="0" sz="15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3" name="Google Shape;453;p16"/>
          <p:cNvGrpSpPr/>
          <p:nvPr/>
        </p:nvGrpSpPr>
        <p:grpSpPr>
          <a:xfrm>
            <a:off x="2443021" y="534012"/>
            <a:ext cx="4257958" cy="5789976"/>
            <a:chOff x="1935380" y="2187"/>
            <a:chExt cx="2873310" cy="4820160"/>
          </a:xfrm>
        </p:grpSpPr>
        <p:sp>
          <p:nvSpPr>
            <p:cNvPr id="454" name="Google Shape;454;p16"/>
            <p:cNvSpPr/>
            <p:nvPr/>
          </p:nvSpPr>
          <p:spPr>
            <a:xfrm>
              <a:off x="4010437" y="3552276"/>
              <a:ext cx="91440" cy="358137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55" name="Google Shape;455;p16"/>
            <p:cNvSpPr/>
            <p:nvPr/>
          </p:nvSpPr>
          <p:spPr>
            <a:xfrm>
              <a:off x="4010437" y="2412188"/>
              <a:ext cx="91440" cy="358137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56" name="Google Shape;456;p16"/>
            <p:cNvSpPr/>
            <p:nvPr/>
          </p:nvSpPr>
          <p:spPr>
            <a:xfrm>
              <a:off x="3303623" y="1272099"/>
              <a:ext cx="752533" cy="35813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7"/>
                  </a:lnTo>
                  <a:lnTo>
                    <a:pt x="120000" y="81777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71807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57" name="Google Shape;457;p16"/>
            <p:cNvSpPr/>
            <p:nvPr/>
          </p:nvSpPr>
          <p:spPr>
            <a:xfrm>
              <a:off x="2505370" y="2412188"/>
              <a:ext cx="91440" cy="358137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58" name="Google Shape;458;p16"/>
            <p:cNvSpPr/>
            <p:nvPr/>
          </p:nvSpPr>
          <p:spPr>
            <a:xfrm>
              <a:off x="2551090" y="1272099"/>
              <a:ext cx="752533" cy="358137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7"/>
                  </a:lnTo>
                  <a:lnTo>
                    <a:pt x="0" y="81777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71807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459" name="Google Shape;459;p16"/>
            <p:cNvSpPr/>
            <p:nvPr/>
          </p:nvSpPr>
          <p:spPr>
            <a:xfrm>
              <a:off x="2441390" y="2187"/>
              <a:ext cx="1724466" cy="1269911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16"/>
            <p:cNvSpPr/>
            <p:nvPr/>
          </p:nvSpPr>
          <p:spPr>
            <a:xfrm>
              <a:off x="2578214" y="132170"/>
              <a:ext cx="1724466" cy="126991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16"/>
            <p:cNvSpPr txBox="1"/>
            <p:nvPr/>
          </p:nvSpPr>
          <p:spPr>
            <a:xfrm>
              <a:off x="2615408" y="169364"/>
              <a:ext cx="1650078" cy="11955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NPWP</a:t>
              </a:r>
              <a:endParaRPr b="1" sz="2600"/>
            </a:p>
            <a:p>
              <a:pPr indent="0" lvl="0" marL="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Pegawai</a:t>
              </a:r>
              <a:endParaRPr b="1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62" name="Google Shape;462;p16"/>
            <p:cNvSpPr/>
            <p:nvPr/>
          </p:nvSpPr>
          <p:spPr>
            <a:xfrm>
              <a:off x="1935380" y="1630237"/>
              <a:ext cx="1231418" cy="78195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16"/>
            <p:cNvSpPr/>
            <p:nvPr/>
          </p:nvSpPr>
          <p:spPr>
            <a:xfrm>
              <a:off x="2072205" y="1760220"/>
              <a:ext cx="1231418" cy="78195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16"/>
            <p:cNvSpPr txBox="1"/>
            <p:nvPr/>
          </p:nvSpPr>
          <p:spPr>
            <a:xfrm>
              <a:off x="2095108" y="1783123"/>
              <a:ext cx="1185612" cy="7361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Hak</a:t>
              </a:r>
              <a:endPara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65" name="Google Shape;465;p16"/>
            <p:cNvSpPr/>
            <p:nvPr/>
          </p:nvSpPr>
          <p:spPr>
            <a:xfrm>
              <a:off x="1935380" y="2770325"/>
              <a:ext cx="1231418" cy="78195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16"/>
            <p:cNvSpPr/>
            <p:nvPr/>
          </p:nvSpPr>
          <p:spPr>
            <a:xfrm>
              <a:off x="2072205" y="2900308"/>
              <a:ext cx="1231418" cy="78195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16"/>
            <p:cNvSpPr txBox="1"/>
            <p:nvPr/>
          </p:nvSpPr>
          <p:spPr>
            <a:xfrm>
              <a:off x="2095108" y="2923211"/>
              <a:ext cx="1185612" cy="7361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Fasilitas Umum</a:t>
              </a:r>
              <a:endPara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68" name="Google Shape;468;p16"/>
            <p:cNvSpPr/>
            <p:nvPr/>
          </p:nvSpPr>
          <p:spPr>
            <a:xfrm>
              <a:off x="3440448" y="1630237"/>
              <a:ext cx="1231418" cy="78195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16"/>
            <p:cNvSpPr/>
            <p:nvPr/>
          </p:nvSpPr>
          <p:spPr>
            <a:xfrm>
              <a:off x="3577272" y="1760220"/>
              <a:ext cx="1231418" cy="78195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16"/>
            <p:cNvSpPr txBox="1"/>
            <p:nvPr/>
          </p:nvSpPr>
          <p:spPr>
            <a:xfrm>
              <a:off x="3600175" y="1783123"/>
              <a:ext cx="1185612" cy="7361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Kewajiban</a:t>
              </a:r>
              <a:endPara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71" name="Google Shape;471;p16"/>
            <p:cNvSpPr/>
            <p:nvPr/>
          </p:nvSpPr>
          <p:spPr>
            <a:xfrm>
              <a:off x="3440448" y="2770325"/>
              <a:ext cx="1231418" cy="78195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16"/>
            <p:cNvSpPr/>
            <p:nvPr/>
          </p:nvSpPr>
          <p:spPr>
            <a:xfrm>
              <a:off x="3577272" y="2900308"/>
              <a:ext cx="1231418" cy="78195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16"/>
            <p:cNvSpPr txBox="1"/>
            <p:nvPr/>
          </p:nvSpPr>
          <p:spPr>
            <a:xfrm>
              <a:off x="3600175" y="2923211"/>
              <a:ext cx="1185612" cy="7361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Tahunan</a:t>
              </a:r>
              <a:endPara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74" name="Google Shape;474;p16"/>
            <p:cNvSpPr/>
            <p:nvPr/>
          </p:nvSpPr>
          <p:spPr>
            <a:xfrm>
              <a:off x="3440448" y="3910414"/>
              <a:ext cx="1231418" cy="78195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16"/>
            <p:cNvSpPr/>
            <p:nvPr/>
          </p:nvSpPr>
          <p:spPr>
            <a:xfrm>
              <a:off x="3577272" y="4040397"/>
              <a:ext cx="1231418" cy="781950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16"/>
            <p:cNvSpPr txBox="1"/>
            <p:nvPr/>
          </p:nvSpPr>
          <p:spPr>
            <a:xfrm>
              <a:off x="3600175" y="4063300"/>
              <a:ext cx="1185612" cy="7361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0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Orang Pribadi</a:t>
              </a:r>
              <a:endPara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17"/>
          <p:cNvSpPr/>
          <p:nvPr/>
        </p:nvSpPr>
        <p:spPr>
          <a:xfrm>
            <a:off x="1500176" y="500054"/>
            <a:ext cx="6353100" cy="10671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6B766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NPWP :</a:t>
            </a:r>
            <a:r>
              <a:rPr b="0" i="0" lang="en-US" sz="2800" u="none" cap="none" strike="noStrike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0" i="0" lang="en-US" sz="2800" u="none" cap="none" strike="noStrike">
                <a:solidFill>
                  <a:srgbClr val="F2F2F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01.</a:t>
            </a:r>
            <a:r>
              <a:rPr b="1" i="0" lang="en-US" sz="2800" u="none" cap="none" strike="noStrike">
                <a:solidFill>
                  <a:srgbClr val="F2F2F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444.555.6-428.000</a:t>
            </a:r>
            <a:endParaRPr b="0" i="0" sz="2800" u="none" cap="none" strike="noStrike">
              <a:solidFill>
                <a:srgbClr val="F2F2F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482" name="Google Shape;482;p17"/>
          <p:cNvGrpSpPr/>
          <p:nvPr/>
        </p:nvGrpSpPr>
        <p:grpSpPr>
          <a:xfrm>
            <a:off x="1571604" y="2143577"/>
            <a:ext cx="6095998" cy="4063077"/>
            <a:chOff x="0" y="461"/>
            <a:chExt cx="6095999" cy="4063077"/>
          </a:xfrm>
        </p:grpSpPr>
        <p:sp>
          <p:nvSpPr>
            <p:cNvPr id="483" name="Google Shape;483;p17"/>
            <p:cNvSpPr/>
            <p:nvPr/>
          </p:nvSpPr>
          <p:spPr>
            <a:xfrm rot="5400000">
              <a:off x="-326231" y="326692"/>
              <a:ext cx="2174874" cy="1522412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17"/>
            <p:cNvSpPr txBox="1"/>
            <p:nvPr/>
          </p:nvSpPr>
          <p:spPr>
            <a:xfrm>
              <a:off x="0" y="761667"/>
              <a:ext cx="1522412" cy="6524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650" lIns="26650" spcFirstLastPara="1" rIns="26650" wrap="square" tIns="26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200" u="none" cap="none" strike="noStrike">
                  <a:solidFill>
                    <a:srgbClr val="F2F2F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428</a:t>
              </a:r>
              <a:endParaRPr b="0" i="0" sz="4200" u="none" cap="none" strike="noStrike">
                <a:solidFill>
                  <a:srgbClr val="F2F2F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85" name="Google Shape;485;p17"/>
            <p:cNvSpPr/>
            <p:nvPr/>
          </p:nvSpPr>
          <p:spPr>
            <a:xfrm rot="5400000">
              <a:off x="3102371" y="-1579498"/>
              <a:ext cx="1413668" cy="4573587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17"/>
            <p:cNvSpPr txBox="1"/>
            <p:nvPr/>
          </p:nvSpPr>
          <p:spPr>
            <a:xfrm>
              <a:off x="1522412" y="69471"/>
              <a:ext cx="4504577" cy="12756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400" lIns="206225" spcFirstLastPara="1" rIns="18400" wrap="square" tIns="18400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entury Gothic"/>
                <a:buChar char="•"/>
              </a:pPr>
              <a:r>
                <a:rPr b="0" i="0" lang="en-US" sz="29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Kode Kantor Pelayanan Pajak Domisili</a:t>
              </a:r>
              <a:endParaRPr b="0" i="0" sz="2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87" name="Google Shape;487;p17"/>
            <p:cNvSpPr/>
            <p:nvPr/>
          </p:nvSpPr>
          <p:spPr>
            <a:xfrm rot="5400000">
              <a:off x="-326231" y="2214895"/>
              <a:ext cx="2174874" cy="1522412"/>
            </a:xfrm>
            <a:prstGeom prst="chevron">
              <a:avLst>
                <a:gd fmla="val 50000" name="adj"/>
              </a:avLst>
            </a:prstGeom>
            <a:solidFill>
              <a:schemeClr val="accent1"/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17"/>
            <p:cNvSpPr txBox="1"/>
            <p:nvPr/>
          </p:nvSpPr>
          <p:spPr>
            <a:xfrm>
              <a:off x="0" y="2649870"/>
              <a:ext cx="1522412" cy="65246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650" lIns="26650" spcFirstLastPara="1" rIns="26650" wrap="square" tIns="26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4200" u="none" cap="none" strike="noStrike">
                  <a:solidFill>
                    <a:srgbClr val="F2F2F2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000</a:t>
              </a:r>
              <a:endParaRPr b="0" i="0" sz="4200" u="none" cap="none" strike="noStrike">
                <a:solidFill>
                  <a:srgbClr val="F2F2F2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89" name="Google Shape;489;p17"/>
            <p:cNvSpPr/>
            <p:nvPr/>
          </p:nvSpPr>
          <p:spPr>
            <a:xfrm rot="5400000">
              <a:off x="3102371" y="308704"/>
              <a:ext cx="1413668" cy="4573587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803"/>
              </a:schemeClr>
            </a:solidFill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17"/>
            <p:cNvSpPr txBox="1"/>
            <p:nvPr/>
          </p:nvSpPr>
          <p:spPr>
            <a:xfrm>
              <a:off x="1522412" y="1957673"/>
              <a:ext cx="4504577" cy="12756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8400" lIns="206225" spcFirstLastPara="1" rIns="18400" wrap="square" tIns="18400">
              <a:noAutofit/>
            </a:bodyPr>
            <a:lstStyle/>
            <a:p>
              <a:pPr indent="-285750" lvl="1" marL="2857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entury Gothic"/>
                <a:buChar char="•"/>
              </a:pPr>
              <a:r>
                <a:rPr b="0" i="0" lang="en-US" sz="29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Kode Pusat/ Cabang</a:t>
              </a:r>
              <a:endParaRPr b="0" i="0" sz="2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-285750" lvl="1" marL="285750" marR="0" rtl="0" algn="l">
                <a:lnSpc>
                  <a:spcPct val="90000"/>
                </a:lnSpc>
                <a:spcBef>
                  <a:spcPts val="435"/>
                </a:spcBef>
                <a:spcAft>
                  <a:spcPts val="0"/>
                </a:spcAft>
                <a:buClr>
                  <a:schemeClr val="dk1"/>
                </a:buClr>
                <a:buSzPts val="2900"/>
                <a:buFont typeface="Century Gothic"/>
                <a:buChar char="•"/>
              </a:pPr>
              <a:r>
                <a:rPr b="0" i="0" lang="en-US" sz="29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Kode Status</a:t>
              </a:r>
              <a:endParaRPr b="0" i="0" sz="2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8"/>
          <p:cNvSpPr/>
          <p:nvPr/>
        </p:nvSpPr>
        <p:spPr>
          <a:xfrm>
            <a:off x="710712" y="6229350"/>
            <a:ext cx="18288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7" name="Google Shape;497;p18"/>
          <p:cNvSpPr/>
          <p:nvPr/>
        </p:nvSpPr>
        <p:spPr>
          <a:xfrm>
            <a:off x="3149112" y="6229350"/>
            <a:ext cx="2845777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8" name="Google Shape;498;p18"/>
          <p:cNvSpPr/>
          <p:nvPr/>
        </p:nvSpPr>
        <p:spPr>
          <a:xfrm>
            <a:off x="710712" y="6229350"/>
            <a:ext cx="18288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9" name="Google Shape;499;p18"/>
          <p:cNvSpPr/>
          <p:nvPr/>
        </p:nvSpPr>
        <p:spPr>
          <a:xfrm>
            <a:off x="3149112" y="6229350"/>
            <a:ext cx="2845777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0" name="Google Shape;500;p18"/>
          <p:cNvSpPr/>
          <p:nvPr/>
        </p:nvSpPr>
        <p:spPr>
          <a:xfrm>
            <a:off x="618393" y="2019300"/>
            <a:ext cx="2624504" cy="2457450"/>
          </a:xfrm>
          <a:prstGeom prst="octagon">
            <a:avLst>
              <a:gd fmla="val 4792" name="adj"/>
            </a:avLst>
          </a:prstGeom>
          <a:solidFill>
            <a:srgbClr val="E0DBD4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1" name="Google Shape;501;p18"/>
          <p:cNvSpPr/>
          <p:nvPr/>
        </p:nvSpPr>
        <p:spPr>
          <a:xfrm>
            <a:off x="3361593" y="2019300"/>
            <a:ext cx="5530362" cy="2457450"/>
          </a:xfrm>
          <a:prstGeom prst="octagon">
            <a:avLst>
              <a:gd fmla="val 1394" name="adj"/>
            </a:avLst>
          </a:prstGeom>
          <a:solidFill>
            <a:srgbClr val="E0DBD4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2" name="Google Shape;502;p18"/>
          <p:cNvSpPr/>
          <p:nvPr/>
        </p:nvSpPr>
        <p:spPr>
          <a:xfrm>
            <a:off x="508490" y="2081214"/>
            <a:ext cx="2740269" cy="1736725"/>
          </a:xfrm>
          <a:prstGeom prst="rect">
            <a:avLst/>
          </a:prstGeom>
          <a:noFill/>
          <a:ln>
            <a:noFill/>
          </a:ln>
        </p:spPr>
        <p:txBody>
          <a:bodyPr anchorCtr="0" anchor="t" bIns="44450" lIns="90475" spcFirstLastPara="1" rIns="90475" wrap="square" tIns="444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Rp 54.000.000</a:t>
            </a:r>
            <a:endParaRPr b="1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Rp    4.500.000</a:t>
            </a:r>
            <a:endParaRPr b="1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Rp   4.500.000</a:t>
            </a:r>
            <a:endParaRPr b="1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3" name="Google Shape;503;p18"/>
          <p:cNvSpPr/>
          <p:nvPr/>
        </p:nvSpPr>
        <p:spPr>
          <a:xfrm>
            <a:off x="3405555" y="2055813"/>
            <a:ext cx="5354515" cy="2044700"/>
          </a:xfrm>
          <a:prstGeom prst="rect">
            <a:avLst/>
          </a:prstGeom>
          <a:solidFill>
            <a:srgbClr val="E0DBD4"/>
          </a:solidFill>
          <a:ln>
            <a:noFill/>
          </a:ln>
        </p:spPr>
        <p:txBody>
          <a:bodyPr anchorCtr="0" anchor="t" bIns="44450" lIns="90475" spcFirstLastPara="1" rIns="90475" wrap="square" tIns="444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UNTUK DIRI WAJIB PAJAK ORANG PRIBADI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TAMBAHAN UNTUK WAJIB  PAJAK KAWIN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TAMBAHAN UNTUK SETIAP ANGGOTA KELUARGA SEDARAH SEMENDA DALAM GARIS KETURUNAN LURUS SERTA ANAK ANGKAT YG MENJADI TANGGUNGAN SEPENUHNYA MAKSIMAL 3 ORANG</a:t>
            </a:r>
            <a:endParaRPr/>
          </a:p>
        </p:txBody>
      </p:sp>
      <p:sp>
        <p:nvSpPr>
          <p:cNvPr id="504" name="Google Shape;504;p18"/>
          <p:cNvSpPr/>
          <p:nvPr/>
        </p:nvSpPr>
        <p:spPr>
          <a:xfrm>
            <a:off x="723900" y="4868864"/>
            <a:ext cx="7797312" cy="1527175"/>
          </a:xfrm>
          <a:prstGeom prst="rect">
            <a:avLst/>
          </a:prstGeom>
          <a:solidFill>
            <a:schemeClr val="accent2"/>
          </a:solidFill>
          <a:ln cap="flat" cmpd="dbl" w="381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4450" lIns="90475" spcFirstLastPara="1" rIns="90475" wrap="square" tIns="44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PENERAPAN PTKP DITENTUKAN OLEH KEADAAN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PADA AWAL TAHUN  KALENDER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ATAU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AWAL BULAN  DARI BAGIAN TAHUN KALENDER</a:t>
            </a:r>
            <a:endParaRPr b="1" i="0" sz="1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5" name="Google Shape;505;p18"/>
          <p:cNvSpPr/>
          <p:nvPr/>
        </p:nvSpPr>
        <p:spPr>
          <a:xfrm>
            <a:off x="1118089" y="6529388"/>
            <a:ext cx="6907823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6" name="Google Shape;506;p18"/>
          <p:cNvSpPr/>
          <p:nvPr/>
        </p:nvSpPr>
        <p:spPr>
          <a:xfrm>
            <a:off x="2249366" y="531813"/>
            <a:ext cx="271096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7" name="Google Shape;507;p18"/>
          <p:cNvSpPr/>
          <p:nvPr/>
        </p:nvSpPr>
        <p:spPr>
          <a:xfrm flipH="1">
            <a:off x="2895600" y="1485900"/>
            <a:ext cx="3352800" cy="342900"/>
          </a:xfrm>
          <a:prstGeom prst="downArrow">
            <a:avLst>
              <a:gd fmla="val 50000" name="adj1"/>
              <a:gd fmla="val 62551" name="adj2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8" name="Google Shape;508;p18"/>
          <p:cNvSpPr/>
          <p:nvPr/>
        </p:nvSpPr>
        <p:spPr>
          <a:xfrm>
            <a:off x="710700" y="2479675"/>
            <a:ext cx="8125500" cy="714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9" name="Google Shape;509;p18"/>
          <p:cNvSpPr/>
          <p:nvPr/>
        </p:nvSpPr>
        <p:spPr>
          <a:xfrm>
            <a:off x="710700" y="3003550"/>
            <a:ext cx="8125500" cy="71400"/>
          </a:xfrm>
          <a:prstGeom prst="rect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0" name="Google Shape;510;p18"/>
          <p:cNvSpPr/>
          <p:nvPr/>
        </p:nvSpPr>
        <p:spPr>
          <a:xfrm>
            <a:off x="1472712" y="188913"/>
            <a:ext cx="6358303" cy="1223962"/>
          </a:xfrm>
          <a:prstGeom prst="roundRect">
            <a:avLst>
              <a:gd fmla="val 12458" name="adj"/>
            </a:avLst>
          </a:prstGeom>
          <a:solidFill>
            <a:srgbClr val="F2F2F2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4450" lIns="90475" spcFirstLastPara="1" rIns="90475" wrap="square" tIns="444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BESARNYA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PENGHASILAN TIDAK KENA PAJAK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(PTKP) Tahun 2016</a:t>
            </a:r>
            <a:endParaRPr b="1" i="0" sz="2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6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>
    <p:push dir="r"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19"/>
          <p:cNvSpPr txBox="1"/>
          <p:nvPr>
            <p:ph idx="4294967295" type="title"/>
          </p:nvPr>
        </p:nvSpPr>
        <p:spPr>
          <a:xfrm>
            <a:off x="304800" y="381000"/>
            <a:ext cx="8534400" cy="685800"/>
          </a:xfrm>
          <a:prstGeom prst="rect">
            <a:avLst/>
          </a:prstGeom>
          <a:gradFill>
            <a:gsLst>
              <a:gs pos="0">
                <a:srgbClr val="F58A60"/>
              </a:gs>
              <a:gs pos="100000">
                <a:srgbClr val="BE4414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A2B2A8"/>
              </a:buClr>
              <a:buSzPts val="3500"/>
              <a:buFont typeface="Book Antiqua"/>
              <a:buNone/>
            </a:pPr>
            <a:r>
              <a:rPr b="1" lang="en-US" sz="3700"/>
              <a:t>KODE PTKP</a:t>
            </a:r>
            <a:endParaRPr b="1" sz="3700"/>
          </a:p>
        </p:txBody>
      </p:sp>
      <p:graphicFrame>
        <p:nvGraphicFramePr>
          <p:cNvPr id="516" name="Google Shape;516;p19"/>
          <p:cNvGraphicFramePr/>
          <p:nvPr/>
        </p:nvGraphicFramePr>
        <p:xfrm>
          <a:off x="304800" y="1219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{0191FDBF-CB4B-4746-A0C0-C45B08A674A1}</a:tableStyleId>
              </a:tblPr>
              <a:tblGrid>
                <a:gridCol w="1422400"/>
                <a:gridCol w="7112000"/>
              </a:tblGrid>
              <a:tr h="735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lt1"/>
                          </a:solidFill>
                        </a:rPr>
                        <a:t>KODE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2800"/>
                        <a:buFont typeface="Arial"/>
                        <a:buNone/>
                      </a:pPr>
                      <a:r>
                        <a:rPr b="1" i="0" lang="en-US" sz="2800" u="none" cap="none" strike="noStrike">
                          <a:solidFill>
                            <a:schemeClr val="lt1"/>
                          </a:solidFill>
                        </a:rPr>
                        <a:t>ARTI</a:t>
                      </a:r>
                      <a:endParaRPr b="1"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TK/….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Tidak kawin</a:t>
                      </a:r>
                      <a:r>
                        <a:rPr b="0" i="0" lang="en-US" sz="1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,ditambah dgn byknya tanggungan yang mendapat pengurangan PTKP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5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K/…..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Kawin</a:t>
                      </a:r>
                      <a:r>
                        <a:rPr b="0" i="0" lang="en-US" sz="1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ditambah dgn byknya tanggungan yang mendapat pengurangan PTKP</a:t>
                      </a:r>
                      <a:endParaRPr b="0" i="0" sz="28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556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K/I/….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 cap="none" strike="noStrike">
                          <a:solidFill>
                            <a:schemeClr val="accen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Kawin</a:t>
                      </a:r>
                      <a:r>
                        <a:rPr b="0" i="0" lang="en-US" sz="1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en-US" sz="1800">
                          <a:solidFill>
                            <a:schemeClr val="accent1"/>
                          </a:solidFill>
                        </a:rPr>
                        <a:t>dengan catatan istri</a:t>
                      </a:r>
                      <a:r>
                        <a:rPr lang="en-US" sz="1800">
                          <a:solidFill>
                            <a:schemeClr val="lt1"/>
                          </a:solidFill>
                        </a:rPr>
                        <a:t>: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  <a:p>
                      <a:pPr indent="-101600" lvl="0" marL="0" marR="0" rtl="0" algn="just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Char char="-"/>
                      </a:pPr>
                      <a:r>
                        <a:rPr i="0" lang="en-US" sz="1600" u="none" cap="none" strike="noStrike">
                          <a:solidFill>
                            <a:schemeClr val="lt1"/>
                          </a:solidFill>
                        </a:rPr>
                        <a:t>mempunyai pengh</a:t>
                      </a: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asi</a:t>
                      </a:r>
                      <a:r>
                        <a:rPr i="0" lang="en-US" sz="1600" u="none" cap="none" strike="noStrike">
                          <a:solidFill>
                            <a:schemeClr val="lt1"/>
                          </a:solidFill>
                        </a:rPr>
                        <a:t>lan d</a:t>
                      </a: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ari</a:t>
                      </a:r>
                      <a:r>
                        <a:rPr i="0" lang="en-US" sz="1600" u="none" cap="none" strike="noStrike">
                          <a:solidFill>
                            <a:schemeClr val="lt1"/>
                          </a:solidFill>
                        </a:rPr>
                        <a:t> usaha/pekerjaan bebas </a:t>
                      </a: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tidak </a:t>
                      </a:r>
                      <a:r>
                        <a:rPr i="0" lang="en-US" sz="1600" u="none" cap="none" strike="noStrike">
                          <a:solidFill>
                            <a:schemeClr val="lt1"/>
                          </a:solidFill>
                        </a:rPr>
                        <a:t>ada hub</a:t>
                      </a: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.</a:t>
                      </a:r>
                      <a:r>
                        <a:rPr i="0" lang="en-US" sz="1600" u="none" cap="none" strike="noStrike">
                          <a:solidFill>
                            <a:schemeClr val="lt1"/>
                          </a:solidFill>
                        </a:rPr>
                        <a:t> dgn suami, anak/anak angkat yg belum dewasa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  <a:p>
                      <a:pPr indent="-101600" lvl="0" marL="0" marR="0" rtl="0" algn="just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Char char="-"/>
                      </a:pP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b</a:t>
                      </a:r>
                      <a:r>
                        <a:rPr i="0" lang="en-US" sz="1600" u="none" cap="none" strike="noStrike">
                          <a:solidFill>
                            <a:schemeClr val="lt1"/>
                          </a:solidFill>
                        </a:rPr>
                        <a:t>ekerja p</a:t>
                      </a: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ada</a:t>
                      </a:r>
                      <a:r>
                        <a:rPr i="0" lang="en-US" sz="1600" u="none" cap="none" strike="noStrike">
                          <a:solidFill>
                            <a:schemeClr val="lt1"/>
                          </a:solidFill>
                        </a:rPr>
                        <a:t> pemberi kerja yang bukan pemotong pajak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  <a:p>
                      <a:pPr indent="-101600" lvl="0" marL="0" marR="0" rtl="0" algn="just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600"/>
                        <a:buChar char="-"/>
                      </a:pP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b</a:t>
                      </a:r>
                      <a:r>
                        <a:rPr i="0" lang="en-US" sz="1600" u="none" cap="none" strike="noStrike">
                          <a:solidFill>
                            <a:schemeClr val="lt1"/>
                          </a:solidFill>
                        </a:rPr>
                        <a:t>ekerja s</a:t>
                      </a: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ebagai</a:t>
                      </a:r>
                      <a:r>
                        <a:rPr i="0" lang="en-US" sz="1600" u="none" cap="none" strike="noStrike">
                          <a:solidFill>
                            <a:schemeClr val="lt1"/>
                          </a:solidFill>
                        </a:rPr>
                        <a:t> karyawati pada &gt; d</a:t>
                      </a: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ari</a:t>
                      </a:r>
                      <a:r>
                        <a:rPr i="0" lang="en-US" sz="1600" u="none" cap="none" strike="noStrike">
                          <a:solidFill>
                            <a:schemeClr val="lt1"/>
                          </a:solidFill>
                        </a:rPr>
                        <a:t> satu pemberi kerja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>
                          <a:solidFill>
                            <a:schemeClr val="lt1"/>
                          </a:solidFill>
                        </a:rPr>
                        <a:t>d</a:t>
                      </a:r>
                      <a:r>
                        <a:rPr i="0" lang="en-US" sz="1600" u="none" cap="none" strike="noStrike">
                          <a:solidFill>
                            <a:schemeClr val="lt1"/>
                          </a:solidFill>
                        </a:rPr>
                        <a:t>itambah tanggungan yg mendapat pengurangan PTKP</a:t>
                      </a:r>
                      <a:endParaRPr sz="1600"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PH/…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OP kawin yang pisah harta dan penghasilan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2800"/>
                        <a:buFont typeface="Arial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HB/….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800"/>
                        <a:buFont typeface="Arial"/>
                        <a:buNone/>
                      </a:pPr>
                      <a:r>
                        <a:rPr b="0" i="0" lang="en-US" sz="1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OP kawin yang telah hidup berpisah ditambah  ba</a:t>
                      </a:r>
                      <a:r>
                        <a:rPr lang="en-US" sz="1800">
                          <a:solidFill>
                            <a:schemeClr val="lt1"/>
                          </a:solidFill>
                        </a:rPr>
                        <a:t>nya</a:t>
                      </a:r>
                      <a:r>
                        <a:rPr b="0" i="0" lang="en-US" sz="1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knya tanggungan yg </a:t>
                      </a:r>
                      <a:r>
                        <a:rPr lang="en-US" sz="1800">
                          <a:solidFill>
                            <a:schemeClr val="lt1"/>
                          </a:solidFill>
                        </a:rPr>
                        <a:t>mendapat</a:t>
                      </a:r>
                      <a:r>
                        <a:rPr b="0" i="0" lang="en-US" sz="1800" u="none" cap="none" strike="noStrik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pengurangan PTKP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20"/>
          <p:cNvSpPr/>
          <p:nvPr/>
        </p:nvSpPr>
        <p:spPr>
          <a:xfrm>
            <a:off x="2039816" y="290514"/>
            <a:ext cx="5369169" cy="504825"/>
          </a:xfrm>
          <a:prstGeom prst="rect">
            <a:avLst/>
          </a:prstGeom>
          <a:solidFill>
            <a:schemeClr val="accent2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4425" lIns="90475" spcFirstLastPara="1" rIns="90475" wrap="square" tIns="44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PTKP UTK KARYAWATI</a:t>
            </a:r>
            <a:endParaRPr/>
          </a:p>
        </p:txBody>
      </p:sp>
      <p:sp>
        <p:nvSpPr>
          <p:cNvPr id="523" name="Google Shape;523;p20"/>
          <p:cNvSpPr/>
          <p:nvPr/>
        </p:nvSpPr>
        <p:spPr>
          <a:xfrm>
            <a:off x="414705" y="3205163"/>
            <a:ext cx="2453054" cy="1192212"/>
          </a:xfrm>
          <a:prstGeom prst="roundRect">
            <a:avLst>
              <a:gd fmla="val 1247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4425" lIns="90475" spcFirstLastPara="1" rIns="90475" wrap="square" tIns="44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HANYA UTK DIRI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SENDIRI</a:t>
            </a:r>
            <a:endParaRPr/>
          </a:p>
        </p:txBody>
      </p:sp>
      <p:sp>
        <p:nvSpPr>
          <p:cNvPr id="524" name="Google Shape;524;p20"/>
          <p:cNvSpPr/>
          <p:nvPr/>
        </p:nvSpPr>
        <p:spPr>
          <a:xfrm>
            <a:off x="414705" y="1376364"/>
            <a:ext cx="2523392" cy="1190625"/>
          </a:xfrm>
          <a:prstGeom prst="roundRect">
            <a:avLst>
              <a:gd fmla="val 1247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4425" lIns="90475" spcFirstLastPara="1" rIns="90475" wrap="square" tIns="44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STATUS KAWIN</a:t>
            </a:r>
            <a:endParaRPr/>
          </a:p>
        </p:txBody>
      </p:sp>
      <p:sp>
        <p:nvSpPr>
          <p:cNvPr id="525" name="Google Shape;525;p20"/>
          <p:cNvSpPr/>
          <p:nvPr/>
        </p:nvSpPr>
        <p:spPr>
          <a:xfrm>
            <a:off x="6154616" y="1376364"/>
            <a:ext cx="2523392" cy="1190625"/>
          </a:xfrm>
          <a:prstGeom prst="roundRect">
            <a:avLst>
              <a:gd fmla="val 1247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4425" lIns="90475" spcFirstLastPara="1" rIns="90475" wrap="square" tIns="44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STATUS TDK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KAWIN</a:t>
            </a:r>
            <a:endParaRPr/>
          </a:p>
        </p:txBody>
      </p:sp>
      <p:sp>
        <p:nvSpPr>
          <p:cNvPr id="526" name="Google Shape;526;p20"/>
          <p:cNvSpPr/>
          <p:nvPr/>
        </p:nvSpPr>
        <p:spPr>
          <a:xfrm>
            <a:off x="6006613" y="3205163"/>
            <a:ext cx="2957146" cy="1192212"/>
          </a:xfrm>
          <a:prstGeom prst="roundRect">
            <a:avLst>
              <a:gd fmla="val 1247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4425" lIns="90475" spcFirstLastPara="1" rIns="90475" wrap="square" tIns="44425">
            <a:noAutofit/>
          </a:bodyPr>
          <a:lstStyle/>
          <a:p>
            <a:pPr indent="-114300" lvl="0" marL="1143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UTK DIRI SENDIRI</a:t>
            </a:r>
            <a:endParaRPr/>
          </a:p>
          <a:p>
            <a:pPr indent="-114300" lvl="0" marL="1143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SEBAGAI WP</a:t>
            </a:r>
            <a:endParaRPr/>
          </a:p>
          <a:p>
            <a:pPr indent="-114300" lvl="0" marL="1143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TANGGUNGAN    </a:t>
            </a:r>
            <a:endParaRPr/>
          </a:p>
          <a:p>
            <a:pPr indent="-114300" lvl="0" marL="1143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MAKS 3 ORANG</a:t>
            </a:r>
            <a:endParaRPr/>
          </a:p>
        </p:txBody>
      </p:sp>
      <p:sp>
        <p:nvSpPr>
          <p:cNvPr id="527" name="Google Shape;527;p20"/>
          <p:cNvSpPr/>
          <p:nvPr/>
        </p:nvSpPr>
        <p:spPr>
          <a:xfrm>
            <a:off x="650631" y="5032376"/>
            <a:ext cx="7842738" cy="1565275"/>
          </a:xfrm>
          <a:prstGeom prst="roundRect">
            <a:avLst>
              <a:gd fmla="val 1247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4425" lIns="90475" spcFirstLastPara="1" rIns="90475" wrap="square" tIns="44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SYARAT: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MENUNJUKKAN KET. TERTULIS DARI PEMERINTAH DAERAH SETEMPAT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SERENDAH-RENDAHNYA KECAMATAN BAHWA SUAMI TIDAK MENERIMA/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MEMPEROLEH PENGHASILAN</a:t>
            </a:r>
            <a:endParaRPr/>
          </a:p>
        </p:txBody>
      </p:sp>
      <p:sp>
        <p:nvSpPr>
          <p:cNvPr id="528" name="Google Shape;528;p20"/>
          <p:cNvSpPr/>
          <p:nvPr/>
        </p:nvSpPr>
        <p:spPr>
          <a:xfrm flipH="1">
            <a:off x="4114800" y="4457700"/>
            <a:ext cx="914400" cy="514350"/>
          </a:xfrm>
          <a:prstGeom prst="downArrow">
            <a:avLst>
              <a:gd fmla="val 50000" name="adj1"/>
              <a:gd fmla="val 39144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9" name="Google Shape;529;p20"/>
          <p:cNvSpPr/>
          <p:nvPr/>
        </p:nvSpPr>
        <p:spPr>
          <a:xfrm>
            <a:off x="3209193" y="1376364"/>
            <a:ext cx="2624504" cy="1190625"/>
          </a:xfrm>
          <a:prstGeom prst="roundRect">
            <a:avLst>
              <a:gd fmla="val 1247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4425" lIns="90475" spcFirstLastPara="1" rIns="90475" wrap="square" tIns="44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STATUS KAWIN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SUAMI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TDK MENERIMA/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MEMPEROLEH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PENGHASILAN</a:t>
            </a:r>
            <a:endParaRPr/>
          </a:p>
        </p:txBody>
      </p:sp>
      <p:sp>
        <p:nvSpPr>
          <p:cNvPr id="530" name="Google Shape;530;p20"/>
          <p:cNvSpPr/>
          <p:nvPr/>
        </p:nvSpPr>
        <p:spPr>
          <a:xfrm>
            <a:off x="2989385" y="3205163"/>
            <a:ext cx="2853104" cy="1192212"/>
          </a:xfrm>
          <a:prstGeom prst="roundRect">
            <a:avLst>
              <a:gd fmla="val 12477" name="adj"/>
            </a:avLst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4425" lIns="90475" spcFirstLastPara="1" rIns="90475" wrap="square" tIns="44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UTK DIRI SENDIRI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SEBAGAI WP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STATUS KAWIN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 TANGGUNGAN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MAKS 3 ORANG</a:t>
            </a:r>
            <a:endParaRPr/>
          </a:p>
        </p:txBody>
      </p:sp>
      <p:sp>
        <p:nvSpPr>
          <p:cNvPr id="531" name="Google Shape;531;p20"/>
          <p:cNvSpPr/>
          <p:nvPr/>
        </p:nvSpPr>
        <p:spPr>
          <a:xfrm flipH="1">
            <a:off x="4166089" y="2627314"/>
            <a:ext cx="811823" cy="515937"/>
          </a:xfrm>
          <a:prstGeom prst="downArrow">
            <a:avLst>
              <a:gd fmla="val 50000" name="adj1"/>
              <a:gd fmla="val 61097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2" name="Google Shape;532;p20"/>
          <p:cNvSpPr/>
          <p:nvPr/>
        </p:nvSpPr>
        <p:spPr>
          <a:xfrm flipH="1">
            <a:off x="7214089" y="2627314"/>
            <a:ext cx="811823" cy="515937"/>
          </a:xfrm>
          <a:prstGeom prst="downArrow">
            <a:avLst>
              <a:gd fmla="val 50000" name="adj1"/>
              <a:gd fmla="val 61097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3" name="Google Shape;533;p20"/>
          <p:cNvSpPr/>
          <p:nvPr/>
        </p:nvSpPr>
        <p:spPr>
          <a:xfrm flipH="1">
            <a:off x="1219200" y="2627314"/>
            <a:ext cx="813289" cy="515937"/>
          </a:xfrm>
          <a:prstGeom prst="downArrow">
            <a:avLst>
              <a:gd fmla="val 50000" name="adj1"/>
              <a:gd fmla="val 61097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4" name="Google Shape;534;p20"/>
          <p:cNvSpPr/>
          <p:nvPr/>
        </p:nvSpPr>
        <p:spPr>
          <a:xfrm>
            <a:off x="1422889" y="971550"/>
            <a:ext cx="6298223" cy="11588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5" name="Google Shape;535;p20"/>
          <p:cNvSpPr/>
          <p:nvPr/>
        </p:nvSpPr>
        <p:spPr>
          <a:xfrm flipH="1">
            <a:off x="1320312" y="971550"/>
            <a:ext cx="407377" cy="342900"/>
          </a:xfrm>
          <a:prstGeom prst="downArrow">
            <a:avLst>
              <a:gd fmla="val 50000" name="adj1"/>
              <a:gd fmla="val 67745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6" name="Google Shape;536;p20"/>
          <p:cNvSpPr/>
          <p:nvPr/>
        </p:nvSpPr>
        <p:spPr>
          <a:xfrm flipH="1">
            <a:off x="7416312" y="971550"/>
            <a:ext cx="407377" cy="342900"/>
          </a:xfrm>
          <a:prstGeom prst="downArrow">
            <a:avLst>
              <a:gd fmla="val 50000" name="adj1"/>
              <a:gd fmla="val 67745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7" name="Google Shape;537;p20"/>
          <p:cNvSpPr/>
          <p:nvPr/>
        </p:nvSpPr>
        <p:spPr>
          <a:xfrm flipH="1">
            <a:off x="4368312" y="857250"/>
            <a:ext cx="407377" cy="457200"/>
          </a:xfrm>
          <a:prstGeom prst="downArrow">
            <a:avLst>
              <a:gd fmla="val 50000" name="adj1"/>
              <a:gd fmla="val 90110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>
    <p:comb dir="vert"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2" name="Google Shape;542;p21"/>
          <p:cNvGrpSpPr/>
          <p:nvPr/>
        </p:nvGrpSpPr>
        <p:grpSpPr>
          <a:xfrm>
            <a:off x="609951" y="1172049"/>
            <a:ext cx="7924098" cy="4513902"/>
            <a:chOff x="2710" y="152023"/>
            <a:chExt cx="7924098" cy="4513902"/>
          </a:xfrm>
        </p:grpSpPr>
        <p:sp>
          <p:nvSpPr>
            <p:cNvPr id="543" name="Google Shape;543;p21"/>
            <p:cNvSpPr/>
            <p:nvPr/>
          </p:nvSpPr>
          <p:spPr>
            <a:xfrm>
              <a:off x="6312719" y="2213414"/>
              <a:ext cx="807000" cy="3840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7"/>
                  </a:lnTo>
                  <a:lnTo>
                    <a:pt x="120000" y="81777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44" name="Google Shape;544;p21"/>
            <p:cNvSpPr/>
            <p:nvPr/>
          </p:nvSpPr>
          <p:spPr>
            <a:xfrm>
              <a:off x="5505625" y="2213414"/>
              <a:ext cx="807000" cy="3840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7"/>
                  </a:lnTo>
                  <a:lnTo>
                    <a:pt x="0" y="81777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45" name="Google Shape;545;p21"/>
            <p:cNvSpPr/>
            <p:nvPr/>
          </p:nvSpPr>
          <p:spPr>
            <a:xfrm>
              <a:off x="4294983" y="990667"/>
              <a:ext cx="2017800" cy="3840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7"/>
                  </a:lnTo>
                  <a:lnTo>
                    <a:pt x="120000" y="81777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71807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46" name="Google Shape;546;p21"/>
            <p:cNvSpPr/>
            <p:nvPr/>
          </p:nvSpPr>
          <p:spPr>
            <a:xfrm>
              <a:off x="2277248" y="2213414"/>
              <a:ext cx="1614300" cy="3840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7"/>
                  </a:lnTo>
                  <a:lnTo>
                    <a:pt x="120000" y="81777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47" name="Google Shape;547;p21"/>
            <p:cNvSpPr/>
            <p:nvPr/>
          </p:nvSpPr>
          <p:spPr>
            <a:xfrm>
              <a:off x="2231528" y="2213414"/>
              <a:ext cx="91500" cy="384000"/>
            </a:xfrm>
            <a:custGeom>
              <a:rect b="b" l="l" r="r" t="t"/>
              <a:pathLst>
                <a:path extrusionOk="0" h="120000" w="120000">
                  <a:moveTo>
                    <a:pt x="60000" y="0"/>
                  </a:moveTo>
                  <a:lnTo>
                    <a:pt x="6000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48" name="Google Shape;548;p21"/>
            <p:cNvSpPr/>
            <p:nvPr/>
          </p:nvSpPr>
          <p:spPr>
            <a:xfrm>
              <a:off x="663060" y="2213414"/>
              <a:ext cx="1614300" cy="3840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7"/>
                  </a:lnTo>
                  <a:lnTo>
                    <a:pt x="0" y="81777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49" name="Google Shape;549;p21"/>
            <p:cNvSpPr/>
            <p:nvPr/>
          </p:nvSpPr>
          <p:spPr>
            <a:xfrm>
              <a:off x="2277248" y="990667"/>
              <a:ext cx="2017800" cy="3840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7"/>
                  </a:lnTo>
                  <a:lnTo>
                    <a:pt x="0" y="81777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71807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50" name="Google Shape;550;p21"/>
            <p:cNvSpPr/>
            <p:nvPr/>
          </p:nvSpPr>
          <p:spPr>
            <a:xfrm>
              <a:off x="2919389" y="152023"/>
              <a:ext cx="2751300" cy="838500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21"/>
            <p:cNvSpPr/>
            <p:nvPr/>
          </p:nvSpPr>
          <p:spPr>
            <a:xfrm>
              <a:off x="3066133" y="291430"/>
              <a:ext cx="2751300" cy="83850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EFEFE"/>
                </a:gs>
                <a:gs pos="68000">
                  <a:srgbClr val="838383"/>
                </a:gs>
                <a:gs pos="81000">
                  <a:srgbClr val="7D7D7D"/>
                </a:gs>
                <a:gs pos="86000">
                  <a:srgbClr val="8D8D8D"/>
                </a:gs>
                <a:gs pos="100000">
                  <a:srgbClr val="D2D2D2"/>
                </a:gs>
              </a:gsLst>
              <a:lin ang="5400012" scaled="0"/>
            </a:gra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1"/>
            <p:cNvSpPr txBox="1"/>
            <p:nvPr/>
          </p:nvSpPr>
          <p:spPr>
            <a:xfrm>
              <a:off x="3090696" y="315993"/>
              <a:ext cx="2702100" cy="789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entury Gothic"/>
                <a:buNone/>
              </a:pPr>
              <a:r>
                <a:rPr b="1" i="0" lang="en-US" sz="28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SPT Masa</a:t>
              </a:r>
              <a:endParaRPr b="1" i="0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53" name="Google Shape;553;p21"/>
            <p:cNvSpPr/>
            <p:nvPr/>
          </p:nvSpPr>
          <p:spPr>
            <a:xfrm>
              <a:off x="1616898" y="1374770"/>
              <a:ext cx="1320600" cy="838500"/>
            </a:xfrm>
            <a:prstGeom prst="roundRect">
              <a:avLst>
                <a:gd fmla="val 10000" name="adj"/>
              </a:avLst>
            </a:prstGeom>
            <a:solidFill>
              <a:schemeClr val="dk2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21"/>
            <p:cNvSpPr/>
            <p:nvPr/>
          </p:nvSpPr>
          <p:spPr>
            <a:xfrm>
              <a:off x="1763643" y="1514177"/>
              <a:ext cx="1320600" cy="83850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FFEFE"/>
                </a:gs>
                <a:gs pos="68000">
                  <a:srgbClr val="DB928B"/>
                </a:gs>
                <a:gs pos="81000">
                  <a:srgbClr val="DA8F87"/>
                </a:gs>
                <a:gs pos="86000">
                  <a:srgbClr val="DD9B94"/>
                </a:gs>
                <a:gs pos="100000">
                  <a:srgbClr val="EFD6D4"/>
                </a:gs>
              </a:gsLst>
              <a:lin ang="5400012" scaled="0"/>
            </a:gradFill>
            <a:ln cap="flat" cmpd="sng" w="9525">
              <a:solidFill>
                <a:srgbClr val="CD4F3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21"/>
            <p:cNvSpPr txBox="1"/>
            <p:nvPr/>
          </p:nvSpPr>
          <p:spPr>
            <a:xfrm>
              <a:off x="1788206" y="1538740"/>
              <a:ext cx="1271700" cy="78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entury Gothic"/>
                <a:buNone/>
              </a:pPr>
              <a:r>
                <a:rPr b="1" i="0" lang="en-US" sz="28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Setor</a:t>
              </a:r>
              <a:endParaRPr b="1" i="0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56" name="Google Shape;556;p21"/>
            <p:cNvSpPr/>
            <p:nvPr/>
          </p:nvSpPr>
          <p:spPr>
            <a:xfrm>
              <a:off x="2710" y="2597518"/>
              <a:ext cx="1320600" cy="1402800"/>
            </a:xfrm>
            <a:prstGeom prst="roundRect">
              <a:avLst>
                <a:gd fmla="val 10000" name="adj"/>
              </a:avLst>
            </a:prstGeom>
            <a:solidFill>
              <a:schemeClr val="dk2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21"/>
            <p:cNvSpPr/>
            <p:nvPr/>
          </p:nvSpPr>
          <p:spPr>
            <a:xfrm>
              <a:off x="149454" y="2736925"/>
              <a:ext cx="1320600" cy="140280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EFEFE"/>
                </a:gs>
                <a:gs pos="68000">
                  <a:srgbClr val="AAA893"/>
                </a:gs>
                <a:gs pos="81000">
                  <a:srgbClr val="A6A490"/>
                </a:gs>
                <a:gs pos="86000">
                  <a:srgbClr val="B0AE9C"/>
                </a:gs>
                <a:gs pos="100000">
                  <a:srgbClr val="DDDDD7"/>
                </a:gs>
              </a:gsLst>
              <a:lin ang="5400012" scaled="0"/>
            </a:gradFill>
            <a:ln cap="flat" cmpd="sng" w="9525">
              <a:solidFill>
                <a:srgbClr val="817D5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21"/>
            <p:cNvSpPr txBox="1"/>
            <p:nvPr/>
          </p:nvSpPr>
          <p:spPr>
            <a:xfrm>
              <a:off x="188136" y="2775607"/>
              <a:ext cx="1243200" cy="1325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Tgl 10 bln berikutnya</a:t>
              </a:r>
              <a:endPara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-PPh 21/22/23/26/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4(2)/15</a:t>
              </a:r>
              <a:endParaRPr/>
            </a:p>
          </p:txBody>
        </p:sp>
        <p:sp>
          <p:nvSpPr>
            <p:cNvPr id="559" name="Google Shape;559;p21"/>
            <p:cNvSpPr/>
            <p:nvPr/>
          </p:nvSpPr>
          <p:spPr>
            <a:xfrm>
              <a:off x="1616898" y="2597518"/>
              <a:ext cx="1320600" cy="1455300"/>
            </a:xfrm>
            <a:prstGeom prst="roundRect">
              <a:avLst>
                <a:gd fmla="val 10000" name="adj"/>
              </a:avLst>
            </a:prstGeom>
            <a:solidFill>
              <a:schemeClr val="dk2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21"/>
            <p:cNvSpPr/>
            <p:nvPr/>
          </p:nvSpPr>
          <p:spPr>
            <a:xfrm>
              <a:off x="1763643" y="2736925"/>
              <a:ext cx="1320600" cy="145530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FFEFE"/>
                </a:gs>
                <a:gs pos="68000">
                  <a:srgbClr val="EDC990"/>
                </a:gs>
                <a:gs pos="81000">
                  <a:srgbClr val="ECC78C"/>
                </a:gs>
                <a:gs pos="86000">
                  <a:srgbClr val="EDCC98"/>
                </a:gs>
                <a:gs pos="100000">
                  <a:srgbClr val="F7E8D5"/>
                </a:gs>
              </a:gsLst>
              <a:lin ang="5400012" scaled="0"/>
            </a:gradFill>
            <a:ln cap="flat" cmpd="sng" w="9525">
              <a:solidFill>
                <a:srgbClr val="E5B14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21"/>
            <p:cNvSpPr txBox="1"/>
            <p:nvPr/>
          </p:nvSpPr>
          <p:spPr>
            <a:xfrm>
              <a:off x="1802325" y="2775607"/>
              <a:ext cx="1243200" cy="1377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Tgl 15 bln berikutnya</a:t>
              </a:r>
              <a:endPara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- PPh 25</a:t>
              </a:r>
              <a:r>
                <a:rPr lang="en-US">
                  <a:latin typeface="Century Gothic"/>
                  <a:ea typeface="Century Gothic"/>
                  <a:cs typeface="Century Gothic"/>
                  <a:sym typeface="Century Gothic"/>
                </a:rPr>
                <a:t>/PPh 4(2) setor sendiri</a:t>
              </a:r>
              <a:endParaRPr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62" name="Google Shape;562;p21"/>
            <p:cNvSpPr/>
            <p:nvPr/>
          </p:nvSpPr>
          <p:spPr>
            <a:xfrm>
              <a:off x="3231087" y="2597518"/>
              <a:ext cx="1320600" cy="1831500"/>
            </a:xfrm>
            <a:prstGeom prst="roundRect">
              <a:avLst>
                <a:gd fmla="val 10000" name="adj"/>
              </a:avLst>
            </a:prstGeom>
            <a:solidFill>
              <a:schemeClr val="dk2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21"/>
            <p:cNvSpPr/>
            <p:nvPr/>
          </p:nvSpPr>
          <p:spPr>
            <a:xfrm>
              <a:off x="3377831" y="2736925"/>
              <a:ext cx="1320600" cy="183150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EFEFE"/>
                </a:gs>
                <a:gs pos="68000">
                  <a:srgbClr val="A49DA0"/>
                </a:gs>
                <a:gs pos="81000">
                  <a:srgbClr val="A09A9D"/>
                </a:gs>
                <a:gs pos="86000">
                  <a:srgbClr val="AAA4A7"/>
                </a:gs>
                <a:gs pos="100000">
                  <a:srgbClr val="DBD9DA"/>
                </a:gs>
              </a:gsLst>
              <a:lin ang="5400012" scaled="0"/>
            </a:gradFill>
            <a:ln cap="flat" cmpd="sng" w="9525">
              <a:solidFill>
                <a:srgbClr val="75686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21"/>
            <p:cNvSpPr txBox="1"/>
            <p:nvPr/>
          </p:nvSpPr>
          <p:spPr>
            <a:xfrm>
              <a:off x="3416513" y="2775607"/>
              <a:ext cx="1243200" cy="1754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Akhir b</a:t>
              </a:r>
              <a:r>
                <a:rPr lang="en-US">
                  <a:latin typeface="Century Gothic"/>
                  <a:ea typeface="Century Gothic"/>
                  <a:cs typeface="Century Gothic"/>
                  <a:sym typeface="Century Gothic"/>
                </a:rPr>
                <a:t>ulan</a:t>
              </a: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berikutnya</a:t>
              </a:r>
              <a:endPara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- PPN</a:t>
              </a:r>
              <a:endParaRPr/>
            </a:p>
          </p:txBody>
        </p:sp>
        <p:sp>
          <p:nvSpPr>
            <p:cNvPr id="565" name="Google Shape;565;p21"/>
            <p:cNvSpPr/>
            <p:nvPr/>
          </p:nvSpPr>
          <p:spPr>
            <a:xfrm>
              <a:off x="5652369" y="1374770"/>
              <a:ext cx="1320600" cy="838500"/>
            </a:xfrm>
            <a:prstGeom prst="roundRect">
              <a:avLst>
                <a:gd fmla="val 10000" name="adj"/>
              </a:avLst>
            </a:prstGeom>
            <a:solidFill>
              <a:schemeClr val="dk2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21"/>
            <p:cNvSpPr/>
            <p:nvPr/>
          </p:nvSpPr>
          <p:spPr>
            <a:xfrm>
              <a:off x="5799113" y="1514177"/>
              <a:ext cx="1320600" cy="83850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EFEFE"/>
                </a:gs>
                <a:gs pos="68000">
                  <a:srgbClr val="C9C491"/>
                </a:gs>
                <a:gs pos="81000">
                  <a:srgbClr val="C7C28E"/>
                </a:gs>
                <a:gs pos="86000">
                  <a:srgbClr val="CBC79A"/>
                </a:gs>
                <a:gs pos="100000">
                  <a:srgbClr val="E8E7D5"/>
                </a:gs>
              </a:gsLst>
              <a:lin ang="5400012" scaled="0"/>
            </a:gradFill>
            <a:ln cap="flat" cmpd="sng" w="9525">
              <a:solidFill>
                <a:srgbClr val="B2AB4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21"/>
            <p:cNvSpPr txBox="1"/>
            <p:nvPr/>
          </p:nvSpPr>
          <p:spPr>
            <a:xfrm>
              <a:off x="5823676" y="1538740"/>
              <a:ext cx="1271700" cy="78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entury Gothic"/>
                <a:buNone/>
              </a:pPr>
              <a:r>
                <a:rPr b="1" i="0" lang="en-US" sz="28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Lapor</a:t>
              </a:r>
              <a:endParaRPr b="1" i="0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68" name="Google Shape;568;p21"/>
            <p:cNvSpPr/>
            <p:nvPr/>
          </p:nvSpPr>
          <p:spPr>
            <a:xfrm>
              <a:off x="4845275" y="2597518"/>
              <a:ext cx="1320600" cy="1929000"/>
            </a:xfrm>
            <a:prstGeom prst="roundRect">
              <a:avLst>
                <a:gd fmla="val 10000" name="adj"/>
              </a:avLst>
            </a:prstGeom>
            <a:solidFill>
              <a:schemeClr val="dk2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21"/>
            <p:cNvSpPr/>
            <p:nvPr/>
          </p:nvSpPr>
          <p:spPr>
            <a:xfrm>
              <a:off x="4992019" y="2736925"/>
              <a:ext cx="1320600" cy="192900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EFEFE"/>
                </a:gs>
                <a:gs pos="68000">
                  <a:srgbClr val="B2BCB6"/>
                </a:gs>
                <a:gs pos="81000">
                  <a:srgbClr val="B0BAB3"/>
                </a:gs>
                <a:gs pos="86000">
                  <a:srgbClr val="B8C1BB"/>
                </a:gs>
                <a:gs pos="100000">
                  <a:srgbClr val="E0E4E2"/>
                </a:gs>
              </a:gsLst>
              <a:lin ang="5400012" scaled="0"/>
            </a:gradFill>
            <a:ln cap="flat" cmpd="sng" w="9525">
              <a:solidFill>
                <a:srgbClr val="8E9E9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21"/>
            <p:cNvSpPr txBox="1"/>
            <p:nvPr/>
          </p:nvSpPr>
          <p:spPr>
            <a:xfrm>
              <a:off x="5030701" y="2775607"/>
              <a:ext cx="1243200" cy="1851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Tgl 20 bln berikutnya</a:t>
              </a:r>
              <a:endPara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21/22/23/25/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26/4(2)/15</a:t>
              </a:r>
              <a:endParaRPr/>
            </a:p>
          </p:txBody>
        </p:sp>
        <p:sp>
          <p:nvSpPr>
            <p:cNvPr id="571" name="Google Shape;571;p21"/>
            <p:cNvSpPr/>
            <p:nvPr/>
          </p:nvSpPr>
          <p:spPr>
            <a:xfrm>
              <a:off x="6459463" y="2597518"/>
              <a:ext cx="1320600" cy="1463100"/>
            </a:xfrm>
            <a:prstGeom prst="roundRect">
              <a:avLst>
                <a:gd fmla="val 10000" name="adj"/>
              </a:avLst>
            </a:prstGeom>
            <a:solidFill>
              <a:schemeClr val="dk2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21"/>
            <p:cNvSpPr/>
            <p:nvPr/>
          </p:nvSpPr>
          <p:spPr>
            <a:xfrm>
              <a:off x="6606208" y="2736925"/>
              <a:ext cx="1320600" cy="146310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EFEFE"/>
                </a:gs>
                <a:gs pos="68000">
                  <a:srgbClr val="C9C491"/>
                </a:gs>
                <a:gs pos="81000">
                  <a:srgbClr val="C7C28E"/>
                </a:gs>
                <a:gs pos="86000">
                  <a:srgbClr val="CBC79A"/>
                </a:gs>
                <a:gs pos="100000">
                  <a:srgbClr val="E8E7D5"/>
                </a:gs>
              </a:gsLst>
              <a:lin ang="5400012" scaled="0"/>
            </a:gradFill>
            <a:ln cap="flat" cmpd="sng" w="9525">
              <a:solidFill>
                <a:srgbClr val="B2AB4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21"/>
            <p:cNvSpPr txBox="1"/>
            <p:nvPr/>
          </p:nvSpPr>
          <p:spPr>
            <a:xfrm>
              <a:off x="6644890" y="2775607"/>
              <a:ext cx="1243200" cy="1385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entury Gothic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Akhir b</a:t>
              </a:r>
              <a:r>
                <a:rPr lang="en-US" sz="1600">
                  <a:latin typeface="Century Gothic"/>
                  <a:ea typeface="Century Gothic"/>
                  <a:cs typeface="Century Gothic"/>
                  <a:sym typeface="Century Gothic"/>
                </a:rPr>
                <a:t>ulan</a:t>
              </a:r>
              <a:r>
                <a:rPr b="0" i="0" lang="en-US" sz="16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berikutnya</a:t>
              </a:r>
              <a:endParaRPr b="0" i="0" sz="1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Century Gothic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PPN</a:t>
              </a:r>
              <a:endParaRPr/>
            </a:p>
          </p:txBody>
        </p:sp>
      </p:grp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8" name="Google Shape;578;p22"/>
          <p:cNvGrpSpPr/>
          <p:nvPr/>
        </p:nvGrpSpPr>
        <p:grpSpPr>
          <a:xfrm>
            <a:off x="537291" y="812081"/>
            <a:ext cx="8069418" cy="5233839"/>
            <a:chOff x="1553" y="240535"/>
            <a:chExt cx="8069418" cy="5233839"/>
          </a:xfrm>
        </p:grpSpPr>
        <p:sp>
          <p:nvSpPr>
            <p:cNvPr id="579" name="Google Shape;579;p22"/>
            <p:cNvSpPr/>
            <p:nvPr/>
          </p:nvSpPr>
          <p:spPr>
            <a:xfrm>
              <a:off x="5993866" y="2859550"/>
              <a:ext cx="1124100" cy="4881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7"/>
                  </a:lnTo>
                  <a:lnTo>
                    <a:pt x="120000" y="81777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80" name="Google Shape;580;p22"/>
            <p:cNvSpPr/>
            <p:nvPr/>
          </p:nvSpPr>
          <p:spPr>
            <a:xfrm>
              <a:off x="5040791" y="2859550"/>
              <a:ext cx="953100" cy="4881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7"/>
                  </a:lnTo>
                  <a:lnTo>
                    <a:pt x="0" y="81777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81" name="Google Shape;581;p22"/>
            <p:cNvSpPr/>
            <p:nvPr/>
          </p:nvSpPr>
          <p:spPr>
            <a:xfrm>
              <a:off x="3929909" y="1306039"/>
              <a:ext cx="2064000" cy="4881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7"/>
                  </a:lnTo>
                  <a:lnTo>
                    <a:pt x="120000" y="81777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71807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82" name="Google Shape;582;p22"/>
            <p:cNvSpPr/>
            <p:nvPr/>
          </p:nvSpPr>
          <p:spPr>
            <a:xfrm>
              <a:off x="1865952" y="2859550"/>
              <a:ext cx="1025400" cy="4881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7"/>
                  </a:lnTo>
                  <a:lnTo>
                    <a:pt x="120000" y="81777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83" name="Google Shape;583;p22"/>
            <p:cNvSpPr/>
            <p:nvPr/>
          </p:nvSpPr>
          <p:spPr>
            <a:xfrm>
              <a:off x="840533" y="2859550"/>
              <a:ext cx="1025400" cy="4881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7"/>
                  </a:lnTo>
                  <a:lnTo>
                    <a:pt x="0" y="81777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84928A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84" name="Google Shape;584;p22"/>
            <p:cNvSpPr/>
            <p:nvPr/>
          </p:nvSpPr>
          <p:spPr>
            <a:xfrm>
              <a:off x="1865952" y="1306039"/>
              <a:ext cx="2064000" cy="4881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7"/>
                  </a:lnTo>
                  <a:lnTo>
                    <a:pt x="0" y="81777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718079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585" name="Google Shape;585;p22"/>
            <p:cNvSpPr/>
            <p:nvPr/>
          </p:nvSpPr>
          <p:spPr>
            <a:xfrm>
              <a:off x="2882955" y="240535"/>
              <a:ext cx="2094000" cy="1065600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22"/>
            <p:cNvSpPr/>
            <p:nvPr/>
          </p:nvSpPr>
          <p:spPr>
            <a:xfrm>
              <a:off x="3069395" y="417653"/>
              <a:ext cx="2094000" cy="106560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EFEFE"/>
                </a:gs>
                <a:gs pos="68000">
                  <a:srgbClr val="838383"/>
                </a:gs>
                <a:gs pos="81000">
                  <a:srgbClr val="7D7D7D"/>
                </a:gs>
                <a:gs pos="86000">
                  <a:srgbClr val="8D8D8D"/>
                </a:gs>
                <a:gs pos="100000">
                  <a:srgbClr val="D2D2D2"/>
                </a:gs>
              </a:gsLst>
              <a:lin ang="5400012" scaled="0"/>
            </a:gra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22"/>
            <p:cNvSpPr txBox="1"/>
            <p:nvPr/>
          </p:nvSpPr>
          <p:spPr>
            <a:xfrm>
              <a:off x="3100603" y="448861"/>
              <a:ext cx="2031600" cy="1003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entury Gothic"/>
                <a:buNone/>
              </a:pPr>
              <a:r>
                <a:rPr b="1" i="0" lang="en-US" sz="28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SPT Tahunan</a:t>
              </a:r>
              <a:endParaRPr b="1" i="0" sz="2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88" name="Google Shape;588;p22"/>
            <p:cNvSpPr/>
            <p:nvPr/>
          </p:nvSpPr>
          <p:spPr>
            <a:xfrm>
              <a:off x="1026973" y="1794046"/>
              <a:ext cx="1677900" cy="1065600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22"/>
            <p:cNvSpPr/>
            <p:nvPr/>
          </p:nvSpPr>
          <p:spPr>
            <a:xfrm>
              <a:off x="1213413" y="1971163"/>
              <a:ext cx="1677900" cy="106560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FFEFE"/>
                </a:gs>
                <a:gs pos="68000">
                  <a:srgbClr val="DB928B"/>
                </a:gs>
                <a:gs pos="81000">
                  <a:srgbClr val="DA8F87"/>
                </a:gs>
                <a:gs pos="86000">
                  <a:srgbClr val="DD9B94"/>
                </a:gs>
                <a:gs pos="100000">
                  <a:srgbClr val="EFD6D4"/>
                </a:gs>
              </a:gsLst>
              <a:lin ang="5400012" scaled="0"/>
            </a:gradFill>
            <a:ln cap="flat" cmpd="sng" w="9525">
              <a:solidFill>
                <a:srgbClr val="CD4F3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22"/>
            <p:cNvSpPr txBox="1"/>
            <p:nvPr/>
          </p:nvSpPr>
          <p:spPr>
            <a:xfrm>
              <a:off x="1244621" y="2002371"/>
              <a:ext cx="1615500" cy="1003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9050" lIns="99050" spcFirstLastPara="1" rIns="99050" wrap="square" tIns="9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Century Gothic"/>
                <a:buNone/>
              </a:pPr>
              <a:r>
                <a:rPr b="1" i="0" lang="en-US" sz="26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Setor</a:t>
              </a:r>
              <a:endParaRPr b="1" i="0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1" name="Google Shape;591;p22"/>
            <p:cNvSpPr/>
            <p:nvPr/>
          </p:nvSpPr>
          <p:spPr>
            <a:xfrm>
              <a:off x="1553" y="3347556"/>
              <a:ext cx="1677900" cy="1867500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22"/>
            <p:cNvSpPr/>
            <p:nvPr/>
          </p:nvSpPr>
          <p:spPr>
            <a:xfrm>
              <a:off x="187993" y="3524674"/>
              <a:ext cx="1677900" cy="186750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EFEFE"/>
                </a:gs>
                <a:gs pos="68000">
                  <a:srgbClr val="AAA893"/>
                </a:gs>
                <a:gs pos="81000">
                  <a:srgbClr val="A6A490"/>
                </a:gs>
                <a:gs pos="86000">
                  <a:srgbClr val="B0AE9C"/>
                </a:gs>
                <a:gs pos="100000">
                  <a:srgbClr val="DDDDD7"/>
                </a:gs>
              </a:gsLst>
              <a:lin ang="5400012" scaled="0"/>
            </a:gradFill>
            <a:ln cap="flat" cmpd="sng" w="9525">
              <a:solidFill>
                <a:srgbClr val="817D5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22"/>
            <p:cNvSpPr txBox="1"/>
            <p:nvPr/>
          </p:nvSpPr>
          <p:spPr>
            <a:xfrm>
              <a:off x="237139" y="3573820"/>
              <a:ext cx="1579800" cy="1769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entury Gothic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31 Maret Thn Berikutnya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entury Gothic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OP</a:t>
              </a:r>
              <a:endParaRPr b="0" i="0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4" name="Google Shape;594;p22"/>
            <p:cNvSpPr/>
            <p:nvPr/>
          </p:nvSpPr>
          <p:spPr>
            <a:xfrm>
              <a:off x="2052392" y="3347556"/>
              <a:ext cx="1677900" cy="1927500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22"/>
            <p:cNvSpPr/>
            <p:nvPr/>
          </p:nvSpPr>
          <p:spPr>
            <a:xfrm>
              <a:off x="2238832" y="3524674"/>
              <a:ext cx="1677900" cy="192750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FFEFE"/>
                </a:gs>
                <a:gs pos="68000">
                  <a:srgbClr val="EDC990"/>
                </a:gs>
                <a:gs pos="81000">
                  <a:srgbClr val="ECC78C"/>
                </a:gs>
                <a:gs pos="86000">
                  <a:srgbClr val="EDCC98"/>
                </a:gs>
                <a:gs pos="100000">
                  <a:srgbClr val="F7E8D5"/>
                </a:gs>
              </a:gsLst>
              <a:lin ang="5400012" scaled="0"/>
            </a:gradFill>
            <a:ln cap="flat" cmpd="sng" w="9525">
              <a:solidFill>
                <a:srgbClr val="E5B14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22"/>
            <p:cNvSpPr txBox="1"/>
            <p:nvPr/>
          </p:nvSpPr>
          <p:spPr>
            <a:xfrm>
              <a:off x="2287978" y="3573820"/>
              <a:ext cx="1579800" cy="1829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entury Gothic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30 April Thn Berikutnya</a:t>
              </a:r>
              <a:endParaRPr b="0" i="0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entury Gothic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Badan</a:t>
              </a:r>
              <a:endParaRPr b="0" i="0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597" name="Google Shape;597;p22"/>
            <p:cNvSpPr/>
            <p:nvPr/>
          </p:nvSpPr>
          <p:spPr>
            <a:xfrm>
              <a:off x="5154886" y="1794046"/>
              <a:ext cx="1677900" cy="1065600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22"/>
            <p:cNvSpPr/>
            <p:nvPr/>
          </p:nvSpPr>
          <p:spPr>
            <a:xfrm>
              <a:off x="5341326" y="1971163"/>
              <a:ext cx="1677900" cy="1065600"/>
            </a:xfrm>
            <a:prstGeom prst="roundRect">
              <a:avLst>
                <a:gd fmla="val 10000" name="adj"/>
              </a:avLst>
            </a:prstGeom>
            <a:gradFill>
              <a:gsLst>
                <a:gs pos="0">
                  <a:srgbClr val="FEFEFE"/>
                </a:gs>
                <a:gs pos="68000">
                  <a:srgbClr val="C9C491"/>
                </a:gs>
                <a:gs pos="81000">
                  <a:srgbClr val="C7C28E"/>
                </a:gs>
                <a:gs pos="86000">
                  <a:srgbClr val="CBC79A"/>
                </a:gs>
                <a:gs pos="100000">
                  <a:srgbClr val="E8E7D5"/>
                </a:gs>
              </a:gsLst>
              <a:lin ang="5400012" scaled="0"/>
            </a:gradFill>
            <a:ln cap="flat" cmpd="sng" w="9525">
              <a:solidFill>
                <a:srgbClr val="B2AB4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22"/>
            <p:cNvSpPr txBox="1"/>
            <p:nvPr/>
          </p:nvSpPr>
          <p:spPr>
            <a:xfrm>
              <a:off x="5372534" y="2002371"/>
              <a:ext cx="1615500" cy="1003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9050" lIns="99050" spcFirstLastPara="1" rIns="99050" wrap="square" tIns="9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00"/>
                <a:buFont typeface="Century Gothic"/>
                <a:buNone/>
              </a:pPr>
              <a:r>
                <a:rPr b="1" i="0" lang="en-US" sz="26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Lapor</a:t>
              </a:r>
              <a:endParaRPr b="1" i="0" sz="26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00" name="Google Shape;600;p22"/>
            <p:cNvSpPr/>
            <p:nvPr/>
          </p:nvSpPr>
          <p:spPr>
            <a:xfrm>
              <a:off x="4103232" y="3347556"/>
              <a:ext cx="1875000" cy="1949700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22"/>
            <p:cNvSpPr/>
            <p:nvPr/>
          </p:nvSpPr>
          <p:spPr>
            <a:xfrm>
              <a:off x="4289671" y="3524674"/>
              <a:ext cx="1875000" cy="1949700"/>
            </a:xfrm>
            <a:prstGeom prst="roundRect">
              <a:avLst>
                <a:gd fmla="val 10000" name="adj"/>
              </a:avLst>
            </a:prstGeom>
            <a:solidFill>
              <a:srgbClr val="D3D9D5">
                <a:alpha val="89800"/>
              </a:srgbClr>
            </a:solidFill>
            <a:ln cap="flat" cmpd="sng" w="25400">
              <a:solidFill>
                <a:srgbClr val="93A2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22"/>
            <p:cNvSpPr txBox="1"/>
            <p:nvPr/>
          </p:nvSpPr>
          <p:spPr>
            <a:xfrm>
              <a:off x="4344591" y="3579594"/>
              <a:ext cx="1765200" cy="1839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entury Gothic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31 Maret Thn Berikutnya</a:t>
              </a:r>
              <a:endParaRPr b="0" i="0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entury Gothic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OP</a:t>
              </a:r>
              <a:endParaRPr/>
            </a:p>
          </p:txBody>
        </p:sp>
        <p:sp>
          <p:nvSpPr>
            <p:cNvPr id="603" name="Google Shape;603;p22"/>
            <p:cNvSpPr/>
            <p:nvPr/>
          </p:nvSpPr>
          <p:spPr>
            <a:xfrm>
              <a:off x="6351231" y="3347556"/>
              <a:ext cx="1533300" cy="1768500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22"/>
            <p:cNvSpPr/>
            <p:nvPr/>
          </p:nvSpPr>
          <p:spPr>
            <a:xfrm>
              <a:off x="6537671" y="3524674"/>
              <a:ext cx="1533300" cy="1768500"/>
            </a:xfrm>
            <a:prstGeom prst="roundRect">
              <a:avLst>
                <a:gd fmla="val 10000" name="adj"/>
              </a:avLst>
            </a:prstGeom>
            <a:solidFill>
              <a:srgbClr val="C9C3C5">
                <a:alpha val="89800"/>
              </a:srgbClr>
            </a:solidFill>
            <a:ln cap="flat" cmpd="sng" w="25400">
              <a:solidFill>
                <a:srgbClr val="93A2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22"/>
            <p:cNvSpPr txBox="1"/>
            <p:nvPr/>
          </p:nvSpPr>
          <p:spPr>
            <a:xfrm>
              <a:off x="6582579" y="3569582"/>
              <a:ext cx="1443600" cy="1678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entury Gothic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30 April Thn Berikutnya</a:t>
              </a:r>
              <a:endParaRPr b="0" i="0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entury Gothic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PPh Badan</a:t>
              </a:r>
              <a:endParaRPr b="0" i="0" sz="2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0" name="Google Shape;610;p23"/>
          <p:cNvGrpSpPr/>
          <p:nvPr/>
        </p:nvGrpSpPr>
        <p:grpSpPr>
          <a:xfrm>
            <a:off x="564844" y="1566180"/>
            <a:ext cx="8014313" cy="3725639"/>
            <a:chOff x="1930" y="744913"/>
            <a:chExt cx="7052990" cy="3062337"/>
          </a:xfrm>
        </p:grpSpPr>
        <p:sp>
          <p:nvSpPr>
            <p:cNvPr id="611" name="Google Shape;611;p23"/>
            <p:cNvSpPr/>
            <p:nvPr/>
          </p:nvSpPr>
          <p:spPr>
            <a:xfrm>
              <a:off x="1930" y="2078936"/>
              <a:ext cx="1856100" cy="927900"/>
            </a:xfrm>
            <a:prstGeom prst="roundRect">
              <a:avLst>
                <a:gd fmla="val 10000" name="adj"/>
              </a:avLst>
            </a:prstGeom>
            <a:solidFill>
              <a:srgbClr val="93A299"/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23"/>
            <p:cNvSpPr txBox="1"/>
            <p:nvPr/>
          </p:nvSpPr>
          <p:spPr>
            <a:xfrm>
              <a:off x="29111" y="2106117"/>
              <a:ext cx="1801800" cy="873600"/>
            </a:xfrm>
            <a:prstGeom prst="rect">
              <a:avLst/>
            </a:prstGeom>
            <a:solidFill>
              <a:schemeClr val="accen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entury Gothic"/>
                <a:buNone/>
              </a:pPr>
              <a:r>
                <a:rPr b="1" i="0" lang="en-US" sz="2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Kewajiban Perpajakan</a:t>
              </a:r>
              <a:endParaRPr b="1" i="0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3" name="Google Shape;613;p23"/>
            <p:cNvSpPr/>
            <p:nvPr/>
          </p:nvSpPr>
          <p:spPr>
            <a:xfrm rot="-2828947">
              <a:off x="1683379" y="2124352"/>
              <a:ext cx="1091763" cy="36729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23"/>
            <p:cNvSpPr txBox="1"/>
            <p:nvPr/>
          </p:nvSpPr>
          <p:spPr>
            <a:xfrm rot="-2820339">
              <a:off x="2201873" y="2115561"/>
              <a:ext cx="54551" cy="54551"/>
            </a:xfrm>
            <a:prstGeom prst="rect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Century Gothic"/>
                <a:buNone/>
              </a:pPr>
              <a:r>
                <a:t/>
              </a:r>
              <a:endParaRPr b="0" i="0" sz="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5" name="Google Shape;615;p23"/>
            <p:cNvSpPr/>
            <p:nvPr/>
          </p:nvSpPr>
          <p:spPr>
            <a:xfrm>
              <a:off x="2600375" y="1278522"/>
              <a:ext cx="1856100" cy="927900"/>
            </a:xfrm>
            <a:prstGeom prst="roundRect">
              <a:avLst>
                <a:gd fmla="val 10000" name="adj"/>
              </a:avLst>
            </a:prstGeom>
            <a:solidFill>
              <a:srgbClr val="93A299"/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23"/>
            <p:cNvSpPr txBox="1"/>
            <p:nvPr/>
          </p:nvSpPr>
          <p:spPr>
            <a:xfrm>
              <a:off x="2627556" y="1305703"/>
              <a:ext cx="1801800" cy="873600"/>
            </a:xfrm>
            <a:prstGeom prst="rect">
              <a:avLst/>
            </a:prstGeom>
            <a:solidFill>
              <a:schemeClr val="accen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entury Gothic"/>
                <a:buNone/>
              </a:pPr>
              <a:r>
                <a:rPr b="0" i="0" lang="en-US" sz="2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Setor</a:t>
              </a:r>
              <a:endParaRPr b="0" i="0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7" name="Google Shape;617;p23"/>
            <p:cNvSpPr txBox="1"/>
            <p:nvPr/>
          </p:nvSpPr>
          <p:spPr>
            <a:xfrm rot="-2140115">
              <a:off x="4804769" y="1452861"/>
              <a:ext cx="45790" cy="45790"/>
            </a:xfrm>
            <a:prstGeom prst="rect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Century Gothic"/>
                <a:buNone/>
              </a:pPr>
              <a:r>
                <a:t/>
              </a:r>
              <a:endParaRPr b="0" i="0" sz="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18" name="Google Shape;618;p23"/>
            <p:cNvSpPr/>
            <p:nvPr/>
          </p:nvSpPr>
          <p:spPr>
            <a:xfrm>
              <a:off x="5198820" y="744913"/>
              <a:ext cx="1856100" cy="927900"/>
            </a:xfrm>
            <a:prstGeom prst="roundRect">
              <a:avLst>
                <a:gd fmla="val 10000" name="adj"/>
              </a:avLst>
            </a:prstGeom>
            <a:solidFill>
              <a:srgbClr val="93A299"/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23"/>
            <p:cNvSpPr txBox="1"/>
            <p:nvPr/>
          </p:nvSpPr>
          <p:spPr>
            <a:xfrm>
              <a:off x="5226001" y="772094"/>
              <a:ext cx="1801800" cy="873600"/>
            </a:xfrm>
            <a:prstGeom prst="rect">
              <a:avLst/>
            </a:prstGeom>
            <a:solidFill>
              <a:schemeClr val="accen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entury Gothic"/>
                <a:buNone/>
              </a:pPr>
              <a:r>
                <a:rPr b="0" i="0" lang="en-US" sz="2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E-Billing</a:t>
              </a:r>
              <a:endParaRPr/>
            </a:p>
          </p:txBody>
        </p:sp>
        <p:sp>
          <p:nvSpPr>
            <p:cNvPr id="620" name="Google Shape;620;p23"/>
            <p:cNvSpPr txBox="1"/>
            <p:nvPr/>
          </p:nvSpPr>
          <p:spPr>
            <a:xfrm rot="2140115">
              <a:off x="4804749" y="1986490"/>
              <a:ext cx="45790" cy="45790"/>
            </a:xfrm>
            <a:prstGeom prst="rect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Century Gothic"/>
                <a:buNone/>
              </a:pPr>
              <a:r>
                <a:t/>
              </a:r>
              <a:endParaRPr b="0" i="0" sz="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1" name="Google Shape;621;p23"/>
            <p:cNvSpPr/>
            <p:nvPr/>
          </p:nvSpPr>
          <p:spPr>
            <a:xfrm rot="2828947">
              <a:off x="1683282" y="2924753"/>
              <a:ext cx="1091763" cy="36729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23"/>
            <p:cNvSpPr txBox="1"/>
            <p:nvPr/>
          </p:nvSpPr>
          <p:spPr>
            <a:xfrm rot="2820339">
              <a:off x="2201993" y="2915855"/>
              <a:ext cx="54551" cy="54551"/>
            </a:xfrm>
            <a:prstGeom prst="rect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Century Gothic"/>
                <a:buNone/>
              </a:pPr>
              <a:r>
                <a:t/>
              </a:r>
              <a:endParaRPr b="0" i="0" sz="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3" name="Google Shape;623;p23"/>
            <p:cNvSpPr/>
            <p:nvPr/>
          </p:nvSpPr>
          <p:spPr>
            <a:xfrm>
              <a:off x="2600375" y="2879350"/>
              <a:ext cx="1856100" cy="927900"/>
            </a:xfrm>
            <a:prstGeom prst="roundRect">
              <a:avLst>
                <a:gd fmla="val 10000" name="adj"/>
              </a:avLst>
            </a:prstGeom>
            <a:solidFill>
              <a:srgbClr val="93A299"/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23"/>
            <p:cNvSpPr txBox="1"/>
            <p:nvPr/>
          </p:nvSpPr>
          <p:spPr>
            <a:xfrm>
              <a:off x="2627556" y="2906531"/>
              <a:ext cx="1801800" cy="873600"/>
            </a:xfrm>
            <a:prstGeom prst="rect">
              <a:avLst/>
            </a:prstGeom>
            <a:solidFill>
              <a:schemeClr val="accen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entury Gothic"/>
                <a:buNone/>
              </a:pPr>
              <a:r>
                <a:rPr b="0" i="0" lang="en-US" sz="2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Lapor</a:t>
              </a:r>
              <a:endParaRPr b="0" i="0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5" name="Google Shape;625;p23"/>
            <p:cNvSpPr/>
            <p:nvPr/>
          </p:nvSpPr>
          <p:spPr>
            <a:xfrm>
              <a:off x="4456408" y="3325011"/>
              <a:ext cx="742500" cy="3660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23"/>
            <p:cNvSpPr txBox="1"/>
            <p:nvPr/>
          </p:nvSpPr>
          <p:spPr>
            <a:xfrm>
              <a:off x="4809054" y="3324798"/>
              <a:ext cx="37200" cy="37200"/>
            </a:xfrm>
            <a:prstGeom prst="rect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Century Gothic"/>
                <a:buNone/>
              </a:pPr>
              <a:r>
                <a:t/>
              </a:r>
              <a:endParaRPr b="0" i="0" sz="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7" name="Google Shape;627;p23"/>
            <p:cNvSpPr/>
            <p:nvPr/>
          </p:nvSpPr>
          <p:spPr>
            <a:xfrm>
              <a:off x="5198820" y="2879350"/>
              <a:ext cx="1856100" cy="927900"/>
            </a:xfrm>
            <a:prstGeom prst="roundRect">
              <a:avLst>
                <a:gd fmla="val 10000" name="adj"/>
              </a:avLst>
            </a:prstGeom>
            <a:solidFill>
              <a:srgbClr val="93A299"/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23"/>
            <p:cNvSpPr txBox="1"/>
            <p:nvPr/>
          </p:nvSpPr>
          <p:spPr>
            <a:xfrm>
              <a:off x="5226001" y="2906531"/>
              <a:ext cx="1801800" cy="873600"/>
            </a:xfrm>
            <a:prstGeom prst="rect">
              <a:avLst/>
            </a:prstGeom>
            <a:solidFill>
              <a:schemeClr val="accen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entury Gothic"/>
                <a:buNone/>
              </a:pPr>
              <a:r>
                <a:rPr b="0" i="0" lang="en-US" sz="2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E-</a:t>
              </a:r>
              <a:r>
                <a:rPr lang="en-US" sz="2400">
                  <a:latin typeface="Century Gothic"/>
                  <a:ea typeface="Century Gothic"/>
                  <a:cs typeface="Century Gothic"/>
                  <a:sym typeface="Century Gothic"/>
                </a:rPr>
                <a:t>SPT</a:t>
              </a:r>
              <a:r>
                <a:rPr b="0" i="0" lang="en-US" sz="2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/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entury Gothic"/>
                <a:buNone/>
              </a:pPr>
              <a:r>
                <a:rPr b="0" i="0" lang="en-US" sz="2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e-Faktur</a:t>
              </a:r>
              <a:endParaRPr b="0" i="0" sz="2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29" name="Google Shape;629;p23"/>
            <p:cNvSpPr/>
            <p:nvPr/>
          </p:nvSpPr>
          <p:spPr>
            <a:xfrm rot="-2142487">
              <a:off x="4370396" y="1457357"/>
              <a:ext cx="914408" cy="3654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23"/>
            <p:cNvSpPr/>
            <p:nvPr/>
          </p:nvSpPr>
          <p:spPr>
            <a:xfrm>
              <a:off x="5198820" y="1812131"/>
              <a:ext cx="1856100" cy="927900"/>
            </a:xfrm>
            <a:prstGeom prst="roundRect">
              <a:avLst>
                <a:gd fmla="val 10000" name="adj"/>
              </a:avLst>
            </a:prstGeom>
            <a:solidFill>
              <a:srgbClr val="93A299"/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23"/>
            <p:cNvSpPr/>
            <p:nvPr/>
          </p:nvSpPr>
          <p:spPr>
            <a:xfrm rot="2142487">
              <a:off x="4370512" y="1991058"/>
              <a:ext cx="914408" cy="3654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23"/>
            <p:cNvSpPr txBox="1"/>
            <p:nvPr/>
          </p:nvSpPr>
          <p:spPr>
            <a:xfrm>
              <a:off x="5226001" y="1839312"/>
              <a:ext cx="1801800" cy="873600"/>
            </a:xfrm>
            <a:prstGeom prst="rect">
              <a:avLst/>
            </a:prstGeom>
            <a:solidFill>
              <a:schemeClr val="accent2"/>
            </a:solidFill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entury Gothic"/>
                <a:buNone/>
              </a:pPr>
              <a:r>
                <a:rPr b="0" i="0" lang="en-US" sz="2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Manual</a:t>
              </a:r>
              <a:endParaRPr/>
            </a:p>
          </p:txBody>
        </p:sp>
      </p:grpSp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7" name="Google Shape;637;p24"/>
          <p:cNvGrpSpPr/>
          <p:nvPr/>
        </p:nvGrpSpPr>
        <p:grpSpPr>
          <a:xfrm>
            <a:off x="1518503" y="295226"/>
            <a:ext cx="6106994" cy="5880646"/>
            <a:chOff x="1075033" y="3463"/>
            <a:chExt cx="5493877" cy="5493877"/>
          </a:xfrm>
        </p:grpSpPr>
        <p:sp>
          <p:nvSpPr>
            <p:cNvPr id="638" name="Google Shape;638;p24"/>
            <p:cNvSpPr/>
            <p:nvPr/>
          </p:nvSpPr>
          <p:spPr>
            <a:xfrm>
              <a:off x="3099722" y="2028152"/>
              <a:ext cx="1444500" cy="1444500"/>
            </a:xfrm>
            <a:prstGeom prst="ellipse">
              <a:avLst/>
            </a:prstGeom>
            <a:solidFill>
              <a:schemeClr val="accent2"/>
            </a:solidFill>
            <a:ln cap="flat" cmpd="sng" w="25400">
              <a:solidFill>
                <a:srgbClr val="973D2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24"/>
            <p:cNvSpPr txBox="1"/>
            <p:nvPr/>
          </p:nvSpPr>
          <p:spPr>
            <a:xfrm>
              <a:off x="3311253" y="2239683"/>
              <a:ext cx="1021500" cy="102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200" lIns="29200" spcFirstLastPara="1" rIns="29200" wrap="square" tIns="29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300"/>
                <a:buFont typeface="Century Gothic"/>
                <a:buNone/>
              </a:pPr>
              <a:r>
                <a:rPr b="1" i="0" lang="en-US" sz="24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SANKSI</a:t>
              </a:r>
              <a:endParaRPr b="1" sz="2400"/>
            </a:p>
          </p:txBody>
        </p:sp>
        <p:sp>
          <p:nvSpPr>
            <p:cNvPr id="640" name="Google Shape;640;p24"/>
            <p:cNvSpPr/>
            <p:nvPr/>
          </p:nvSpPr>
          <p:spPr>
            <a:xfrm rot="-5400000">
              <a:off x="3668181" y="1501192"/>
              <a:ext cx="307500" cy="491100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C7CD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24"/>
            <p:cNvSpPr txBox="1"/>
            <p:nvPr/>
          </p:nvSpPr>
          <p:spPr>
            <a:xfrm rot="-5400000">
              <a:off x="3714202" y="1645492"/>
              <a:ext cx="215400" cy="294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Century Gothic"/>
                <a:buNone/>
              </a:pPr>
              <a:r>
                <a:t/>
              </a:r>
              <a:endParaRPr b="0" i="0" sz="15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2" name="Google Shape;642;p24"/>
            <p:cNvSpPr/>
            <p:nvPr/>
          </p:nvSpPr>
          <p:spPr>
            <a:xfrm>
              <a:off x="3099722" y="3463"/>
              <a:ext cx="1444500" cy="1444500"/>
            </a:xfrm>
            <a:prstGeom prst="ellipse">
              <a:avLst/>
            </a:prstGeom>
            <a:solidFill>
              <a:schemeClr val="lt2"/>
            </a:solidFill>
            <a:ln cap="flat" cmpd="sng" w="25400">
              <a:solidFill>
                <a:srgbClr val="847E3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24"/>
            <p:cNvSpPr txBox="1"/>
            <p:nvPr/>
          </p:nvSpPr>
          <p:spPr>
            <a:xfrm>
              <a:off x="3311253" y="214994"/>
              <a:ext cx="1021500" cy="102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" lIns="19050" spcFirstLastPara="1" rIns="19050" wrap="square" tIns="1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Century Gothic"/>
                <a:buNone/>
              </a:pPr>
              <a:r>
                <a:rPr b="0" i="0" lang="en-US" sz="22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BUNGA</a:t>
              </a:r>
              <a:endParaRPr sz="2200"/>
            </a:p>
          </p:txBody>
        </p:sp>
        <p:sp>
          <p:nvSpPr>
            <p:cNvPr id="644" name="Google Shape;644;p24"/>
            <p:cNvSpPr/>
            <p:nvPr/>
          </p:nvSpPr>
          <p:spPr>
            <a:xfrm>
              <a:off x="4671802" y="2504811"/>
              <a:ext cx="307500" cy="491100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C7CD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24"/>
            <p:cNvSpPr txBox="1"/>
            <p:nvPr/>
          </p:nvSpPr>
          <p:spPr>
            <a:xfrm>
              <a:off x="4671802" y="2603032"/>
              <a:ext cx="215400" cy="294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Century Gothic"/>
                <a:buNone/>
              </a:pPr>
              <a:r>
                <a:t/>
              </a:r>
              <a:endParaRPr b="0" i="0" sz="15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46" name="Google Shape;646;p24"/>
            <p:cNvSpPr/>
            <p:nvPr/>
          </p:nvSpPr>
          <p:spPr>
            <a:xfrm>
              <a:off x="5124410" y="2028152"/>
              <a:ext cx="1444500" cy="1444500"/>
            </a:xfrm>
            <a:prstGeom prst="ellipse">
              <a:avLst/>
            </a:prstGeom>
            <a:solidFill>
              <a:schemeClr val="lt2"/>
            </a:solidFill>
            <a:ln cap="flat" cmpd="sng" w="25400">
              <a:solidFill>
                <a:srgbClr val="605D4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24"/>
            <p:cNvSpPr txBox="1"/>
            <p:nvPr/>
          </p:nvSpPr>
          <p:spPr>
            <a:xfrm>
              <a:off x="5335941" y="2239683"/>
              <a:ext cx="1021500" cy="102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" lIns="19050" spcFirstLastPara="1" rIns="19050" wrap="square" tIns="1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Century Gothic"/>
                <a:buNone/>
              </a:pPr>
              <a:r>
                <a:rPr b="0" i="0" lang="en-US" sz="17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KENAIKAN</a:t>
              </a:r>
              <a:endParaRPr sz="1700"/>
            </a:p>
          </p:txBody>
        </p:sp>
        <p:sp>
          <p:nvSpPr>
            <p:cNvPr id="648" name="Google Shape;648;p24"/>
            <p:cNvSpPr/>
            <p:nvPr/>
          </p:nvSpPr>
          <p:spPr>
            <a:xfrm rot="5400000">
              <a:off x="3668184" y="3508432"/>
              <a:ext cx="307500" cy="491100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C7CD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24"/>
            <p:cNvSpPr txBox="1"/>
            <p:nvPr/>
          </p:nvSpPr>
          <p:spPr>
            <a:xfrm rot="5400000">
              <a:off x="3714263" y="3560632"/>
              <a:ext cx="215400" cy="294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Century Gothic"/>
                <a:buNone/>
              </a:pPr>
              <a:r>
                <a:t/>
              </a:r>
              <a:endParaRPr b="0" i="0" sz="15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50" name="Google Shape;650;p24"/>
            <p:cNvSpPr/>
            <p:nvPr/>
          </p:nvSpPr>
          <p:spPr>
            <a:xfrm>
              <a:off x="3099722" y="4052840"/>
              <a:ext cx="1444500" cy="1444500"/>
            </a:xfrm>
            <a:prstGeom prst="ellipse">
              <a:avLst/>
            </a:prstGeom>
            <a:solidFill>
              <a:schemeClr val="lt2"/>
            </a:solidFill>
            <a:ln cap="flat" cmpd="sng" w="25400">
              <a:solidFill>
                <a:srgbClr val="A984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24"/>
            <p:cNvSpPr txBox="1"/>
            <p:nvPr/>
          </p:nvSpPr>
          <p:spPr>
            <a:xfrm>
              <a:off x="3311253" y="4264371"/>
              <a:ext cx="1021500" cy="102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" lIns="19050" spcFirstLastPara="1" rIns="19050" wrap="square" tIns="1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Century Gothic"/>
                <a:buNone/>
              </a:pPr>
              <a:r>
                <a:rPr b="0" i="0" lang="en-US" sz="22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DENDA</a:t>
              </a:r>
              <a:endParaRPr sz="2200"/>
            </a:p>
          </p:txBody>
        </p:sp>
        <p:sp>
          <p:nvSpPr>
            <p:cNvPr id="652" name="Google Shape;652;p24"/>
            <p:cNvSpPr/>
            <p:nvPr/>
          </p:nvSpPr>
          <p:spPr>
            <a:xfrm rot="10800000">
              <a:off x="2664563" y="2504814"/>
              <a:ext cx="307500" cy="491100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C7CDC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24"/>
            <p:cNvSpPr txBox="1"/>
            <p:nvPr/>
          </p:nvSpPr>
          <p:spPr>
            <a:xfrm>
              <a:off x="2756784" y="2603032"/>
              <a:ext cx="215400" cy="294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Century Gothic"/>
                <a:buNone/>
              </a:pPr>
              <a:r>
                <a:t/>
              </a:r>
              <a:endParaRPr b="0" i="0" sz="15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654" name="Google Shape;654;p24"/>
            <p:cNvSpPr/>
            <p:nvPr/>
          </p:nvSpPr>
          <p:spPr>
            <a:xfrm>
              <a:off x="1075033" y="2028152"/>
              <a:ext cx="1444500" cy="1444500"/>
            </a:xfrm>
            <a:prstGeom prst="ellipse">
              <a:avLst/>
            </a:prstGeom>
            <a:solidFill>
              <a:schemeClr val="lt2"/>
            </a:solidFill>
            <a:ln cap="flat" cmpd="sng" w="25400">
              <a:solidFill>
                <a:srgbClr val="574E5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24"/>
            <p:cNvSpPr txBox="1"/>
            <p:nvPr/>
          </p:nvSpPr>
          <p:spPr>
            <a:xfrm>
              <a:off x="1286564" y="2239683"/>
              <a:ext cx="1021500" cy="102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" lIns="19050" spcFirstLastPara="1" rIns="19050" wrap="square" tIns="1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Century Gothic"/>
                <a:buNone/>
              </a:pPr>
              <a:r>
                <a:rPr b="0" i="0" lang="en-US" sz="22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PIDANA</a:t>
              </a:r>
              <a:endParaRPr sz="2200"/>
            </a:p>
          </p:txBody>
        </p:sp>
      </p:grpSp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0" name="Google Shape;660;p25"/>
          <p:cNvGrpSpPr/>
          <p:nvPr/>
        </p:nvGrpSpPr>
        <p:grpSpPr>
          <a:xfrm>
            <a:off x="211595" y="1729299"/>
            <a:ext cx="8720811" cy="3399401"/>
            <a:chOff x="2067" y="860095"/>
            <a:chExt cx="8354067" cy="3312288"/>
          </a:xfrm>
        </p:grpSpPr>
        <p:sp>
          <p:nvSpPr>
            <p:cNvPr id="661" name="Google Shape;661;p25"/>
            <p:cNvSpPr/>
            <p:nvPr/>
          </p:nvSpPr>
          <p:spPr>
            <a:xfrm>
              <a:off x="4116578" y="1490532"/>
              <a:ext cx="3618900" cy="32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6"/>
                  </a:lnTo>
                  <a:lnTo>
                    <a:pt x="120000" y="81776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62" name="Google Shape;662;p25"/>
            <p:cNvSpPr/>
            <p:nvPr/>
          </p:nvSpPr>
          <p:spPr>
            <a:xfrm>
              <a:off x="4116578" y="1490532"/>
              <a:ext cx="2180700" cy="32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6"/>
                  </a:lnTo>
                  <a:lnTo>
                    <a:pt x="120000" y="81776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63" name="Google Shape;663;p25"/>
            <p:cNvSpPr/>
            <p:nvPr/>
          </p:nvSpPr>
          <p:spPr>
            <a:xfrm>
              <a:off x="4116578" y="1490532"/>
              <a:ext cx="582900" cy="3273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6"/>
                  </a:lnTo>
                  <a:lnTo>
                    <a:pt x="120000" y="81776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64" name="Google Shape;664;p25"/>
            <p:cNvSpPr/>
            <p:nvPr/>
          </p:nvSpPr>
          <p:spPr>
            <a:xfrm>
              <a:off x="3278583" y="1490532"/>
              <a:ext cx="837900" cy="3273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6"/>
                  </a:lnTo>
                  <a:lnTo>
                    <a:pt x="0" y="81776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65" name="Google Shape;665;p25"/>
            <p:cNvSpPr/>
            <p:nvPr/>
          </p:nvSpPr>
          <p:spPr>
            <a:xfrm>
              <a:off x="1929245" y="1490532"/>
              <a:ext cx="2187300" cy="3273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6"/>
                  </a:lnTo>
                  <a:lnTo>
                    <a:pt x="0" y="81776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66" name="Google Shape;666;p25"/>
            <p:cNvSpPr/>
            <p:nvPr/>
          </p:nvSpPr>
          <p:spPr>
            <a:xfrm>
              <a:off x="548903" y="1490532"/>
              <a:ext cx="3567600" cy="3273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6"/>
                  </a:lnTo>
                  <a:lnTo>
                    <a:pt x="0" y="81776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67" name="Google Shape;667;p25"/>
            <p:cNvSpPr/>
            <p:nvPr/>
          </p:nvSpPr>
          <p:spPr>
            <a:xfrm>
              <a:off x="2723917" y="860095"/>
              <a:ext cx="2785200" cy="6303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25"/>
            <p:cNvSpPr/>
            <p:nvPr/>
          </p:nvSpPr>
          <p:spPr>
            <a:xfrm>
              <a:off x="2849005" y="978929"/>
              <a:ext cx="2785200" cy="6303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25"/>
            <p:cNvSpPr txBox="1"/>
            <p:nvPr/>
          </p:nvSpPr>
          <p:spPr>
            <a:xfrm>
              <a:off x="2867470" y="997394"/>
              <a:ext cx="2748300" cy="593400"/>
            </a:xfrm>
            <a:prstGeom prst="rect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entury Gothic"/>
                <a:buNone/>
              </a:pPr>
              <a:r>
                <a:rPr b="1" i="0" lang="en-US" sz="20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BUNGA</a:t>
              </a:r>
              <a:endParaRPr b="1"/>
            </a:p>
          </p:txBody>
        </p:sp>
        <p:sp>
          <p:nvSpPr>
            <p:cNvPr id="670" name="Google Shape;670;p25"/>
            <p:cNvSpPr/>
            <p:nvPr/>
          </p:nvSpPr>
          <p:spPr>
            <a:xfrm>
              <a:off x="2067" y="1817950"/>
              <a:ext cx="1093800" cy="22356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25"/>
            <p:cNvSpPr/>
            <p:nvPr/>
          </p:nvSpPr>
          <p:spPr>
            <a:xfrm>
              <a:off x="127155" y="1936783"/>
              <a:ext cx="1093800" cy="22356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25"/>
            <p:cNvSpPr txBox="1"/>
            <p:nvPr/>
          </p:nvSpPr>
          <p:spPr>
            <a:xfrm>
              <a:off x="159188" y="1968816"/>
              <a:ext cx="1029600" cy="2171400"/>
            </a:xfrm>
            <a:prstGeom prst="rect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entury Gothic"/>
                <a:buNone/>
              </a:pPr>
              <a:r>
                <a:rPr b="0" i="0" lang="en-US" sz="12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TERLAMBAT SETOR PPh  21/22/23/25/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entury Gothic"/>
                <a:buNone/>
              </a:pPr>
              <a:r>
                <a:rPr b="0" i="0" lang="en-US" sz="12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29/4(2)/15/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entury Gothic"/>
                <a:buNone/>
              </a:pPr>
              <a:r>
                <a:rPr b="0" i="0" lang="en-US" sz="12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PPN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entury Gothic"/>
                <a:buNone/>
              </a:pPr>
              <a:r>
                <a:rPr b="0" i="0" lang="en-US" sz="12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PS 9 &amp; 14 KUP</a:t>
              </a:r>
              <a:endParaRPr/>
            </a:p>
          </p:txBody>
        </p:sp>
        <p:sp>
          <p:nvSpPr>
            <p:cNvPr id="673" name="Google Shape;673;p25"/>
            <p:cNvSpPr/>
            <p:nvPr/>
          </p:nvSpPr>
          <p:spPr>
            <a:xfrm>
              <a:off x="1345916" y="1817950"/>
              <a:ext cx="1166700" cy="17178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25"/>
            <p:cNvSpPr/>
            <p:nvPr/>
          </p:nvSpPr>
          <p:spPr>
            <a:xfrm>
              <a:off x="1471004" y="1936783"/>
              <a:ext cx="1166700" cy="17178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25"/>
            <p:cNvSpPr txBox="1"/>
            <p:nvPr/>
          </p:nvSpPr>
          <p:spPr>
            <a:xfrm>
              <a:off x="1505186" y="1970955"/>
              <a:ext cx="1166700" cy="1649400"/>
            </a:xfrm>
            <a:prstGeom prst="rect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KURANG BAYAR PEMBETULAN SENDIRI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PS 8 (2) KUP</a:t>
              </a:r>
              <a:endParaRPr/>
            </a:p>
          </p:txBody>
        </p:sp>
        <p:sp>
          <p:nvSpPr>
            <p:cNvPr id="676" name="Google Shape;676;p25"/>
            <p:cNvSpPr/>
            <p:nvPr/>
          </p:nvSpPr>
          <p:spPr>
            <a:xfrm>
              <a:off x="2762750" y="1817950"/>
              <a:ext cx="1031700" cy="16002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25"/>
            <p:cNvSpPr/>
            <p:nvPr/>
          </p:nvSpPr>
          <p:spPr>
            <a:xfrm>
              <a:off x="2887838" y="1936783"/>
              <a:ext cx="1031700" cy="16002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25"/>
            <p:cNvSpPr txBox="1"/>
            <p:nvPr/>
          </p:nvSpPr>
          <p:spPr>
            <a:xfrm>
              <a:off x="2918054" y="1966999"/>
              <a:ext cx="971100" cy="1539900"/>
            </a:xfrm>
            <a:prstGeom prst="rect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0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PEMERIKSAAN</a:t>
              </a:r>
              <a:endParaRPr sz="1000"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PS 13 (2) KUP</a:t>
              </a:r>
              <a:endParaRPr/>
            </a:p>
          </p:txBody>
        </p:sp>
        <p:sp>
          <p:nvSpPr>
            <p:cNvPr id="679" name="Google Shape;679;p25"/>
            <p:cNvSpPr/>
            <p:nvPr/>
          </p:nvSpPr>
          <p:spPr>
            <a:xfrm>
              <a:off x="4044591" y="1817950"/>
              <a:ext cx="1309500" cy="16914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25"/>
            <p:cNvSpPr/>
            <p:nvPr/>
          </p:nvSpPr>
          <p:spPr>
            <a:xfrm>
              <a:off x="4169679" y="1936783"/>
              <a:ext cx="1309500" cy="16914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25"/>
            <p:cNvSpPr txBox="1"/>
            <p:nvPr/>
          </p:nvSpPr>
          <p:spPr>
            <a:xfrm>
              <a:off x="4208034" y="1975138"/>
              <a:ext cx="1232700" cy="1614600"/>
            </a:xfrm>
            <a:prstGeom prst="rect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2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MENGANGSUR/ MENUNDA PAJAK</a:t>
              </a:r>
              <a:endParaRPr sz="1200"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PS 19(2) KUP</a:t>
              </a:r>
              <a:endParaRPr/>
            </a:p>
          </p:txBody>
        </p:sp>
        <p:sp>
          <p:nvSpPr>
            <p:cNvPr id="682" name="Google Shape;682;p25"/>
            <p:cNvSpPr/>
            <p:nvPr/>
          </p:nvSpPr>
          <p:spPr>
            <a:xfrm>
              <a:off x="5604300" y="1817950"/>
              <a:ext cx="1385700" cy="16485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25"/>
            <p:cNvSpPr/>
            <p:nvPr/>
          </p:nvSpPr>
          <p:spPr>
            <a:xfrm>
              <a:off x="5729388" y="1936783"/>
              <a:ext cx="1385700" cy="16485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25"/>
            <p:cNvSpPr txBox="1"/>
            <p:nvPr/>
          </p:nvSpPr>
          <p:spPr>
            <a:xfrm>
              <a:off x="5769973" y="1977368"/>
              <a:ext cx="1304400" cy="1567500"/>
            </a:xfrm>
            <a:prstGeom prst="rect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2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PERPANJANGAN SPT</a:t>
              </a:r>
              <a:endParaRPr sz="1200"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PS 19 (3) KUP</a:t>
              </a:r>
              <a:endParaRPr/>
            </a:p>
          </p:txBody>
        </p:sp>
        <p:sp>
          <p:nvSpPr>
            <p:cNvPr id="685" name="Google Shape;685;p25"/>
            <p:cNvSpPr/>
            <p:nvPr/>
          </p:nvSpPr>
          <p:spPr>
            <a:xfrm>
              <a:off x="7240146" y="1817950"/>
              <a:ext cx="990900" cy="16398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25"/>
            <p:cNvSpPr/>
            <p:nvPr/>
          </p:nvSpPr>
          <p:spPr>
            <a:xfrm>
              <a:off x="7365234" y="1936783"/>
              <a:ext cx="990900" cy="16398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25"/>
            <p:cNvSpPr txBox="1"/>
            <p:nvPr/>
          </p:nvSpPr>
          <p:spPr>
            <a:xfrm>
              <a:off x="7394258" y="1965807"/>
              <a:ext cx="933000" cy="1581900"/>
            </a:xfrm>
            <a:prstGeom prst="rect">
              <a:avLst/>
            </a:prstGeom>
            <a:noFill/>
            <a:ln cap="flat" cmpd="sng" w="9525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WP DIPIDANA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PS 15 (4)</a:t>
              </a:r>
              <a:endParaRPr/>
            </a:p>
          </p:txBody>
        </p:sp>
      </p:grpSp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2" name="Google Shape;692;p26"/>
          <p:cNvGrpSpPr/>
          <p:nvPr/>
        </p:nvGrpSpPr>
        <p:grpSpPr>
          <a:xfrm>
            <a:off x="797462" y="810621"/>
            <a:ext cx="7620367" cy="5030456"/>
            <a:chOff x="368866" y="1017"/>
            <a:chExt cx="7620367" cy="5030456"/>
          </a:xfrm>
        </p:grpSpPr>
        <p:sp>
          <p:nvSpPr>
            <p:cNvPr id="693" name="Google Shape;693;p26"/>
            <p:cNvSpPr/>
            <p:nvPr/>
          </p:nvSpPr>
          <p:spPr>
            <a:xfrm>
              <a:off x="4065462" y="1146704"/>
              <a:ext cx="2385900" cy="5949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6"/>
                  </a:lnTo>
                  <a:lnTo>
                    <a:pt x="120000" y="81776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94" name="Google Shape;694;p26"/>
            <p:cNvSpPr/>
            <p:nvPr/>
          </p:nvSpPr>
          <p:spPr>
            <a:xfrm>
              <a:off x="3748451" y="1146704"/>
              <a:ext cx="317100" cy="5949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6"/>
                  </a:lnTo>
                  <a:lnTo>
                    <a:pt x="0" y="81776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95" name="Google Shape;695;p26"/>
            <p:cNvSpPr/>
            <p:nvPr/>
          </p:nvSpPr>
          <p:spPr>
            <a:xfrm>
              <a:off x="1362628" y="1146704"/>
              <a:ext cx="2702700" cy="5949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6"/>
                  </a:lnTo>
                  <a:lnTo>
                    <a:pt x="0" y="81776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chemeClr val="lt2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696" name="Google Shape;696;p26"/>
            <p:cNvSpPr/>
            <p:nvPr/>
          </p:nvSpPr>
          <p:spPr>
            <a:xfrm>
              <a:off x="1534590" y="1017"/>
              <a:ext cx="5061600" cy="11457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26"/>
            <p:cNvSpPr/>
            <p:nvPr/>
          </p:nvSpPr>
          <p:spPr>
            <a:xfrm>
              <a:off x="1761911" y="216972"/>
              <a:ext cx="5061600" cy="11457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rgbClr val="B5AE5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26"/>
            <p:cNvSpPr txBox="1"/>
            <p:nvPr/>
          </p:nvSpPr>
          <p:spPr>
            <a:xfrm>
              <a:off x="1795467" y="250528"/>
              <a:ext cx="4994700" cy="107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entury Gothic"/>
                <a:buNone/>
              </a:pPr>
              <a:r>
                <a:rPr b="1" i="0" lang="en-US" sz="30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KENAIKAN</a:t>
              </a:r>
              <a:endParaRPr b="1" sz="2400"/>
            </a:p>
          </p:txBody>
        </p:sp>
        <p:sp>
          <p:nvSpPr>
            <p:cNvPr id="699" name="Google Shape;699;p26"/>
            <p:cNvSpPr/>
            <p:nvPr/>
          </p:nvSpPr>
          <p:spPr>
            <a:xfrm>
              <a:off x="368866" y="1741718"/>
              <a:ext cx="1987500" cy="29358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26"/>
            <p:cNvSpPr/>
            <p:nvPr/>
          </p:nvSpPr>
          <p:spPr>
            <a:xfrm>
              <a:off x="596188" y="1957673"/>
              <a:ext cx="1987500" cy="29358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26"/>
            <p:cNvSpPr txBox="1"/>
            <p:nvPr/>
          </p:nvSpPr>
          <p:spPr>
            <a:xfrm>
              <a:off x="654401" y="2015886"/>
              <a:ext cx="1871100" cy="281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TIDAK ATAU KURANG BAYAR/DISETOR</a:t>
              </a:r>
              <a:endPara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115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75% </a:t>
              </a:r>
              <a:b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</a:b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PPN, PPnBM, dan PPh Potput</a:t>
              </a:r>
              <a:endParaRPr b="0" i="0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702" name="Google Shape;702;p26"/>
            <p:cNvSpPr/>
            <p:nvPr/>
          </p:nvSpPr>
          <p:spPr>
            <a:xfrm>
              <a:off x="2811033" y="1741718"/>
              <a:ext cx="1874700" cy="29082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26"/>
            <p:cNvSpPr/>
            <p:nvPr/>
          </p:nvSpPr>
          <p:spPr>
            <a:xfrm>
              <a:off x="3038354" y="1957673"/>
              <a:ext cx="1874700" cy="29082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26"/>
            <p:cNvSpPr txBox="1"/>
            <p:nvPr/>
          </p:nvSpPr>
          <p:spPr>
            <a:xfrm>
              <a:off x="3093266" y="2012585"/>
              <a:ext cx="1764900" cy="27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SPT TIDAK DISAMPAIKAN &amp; SUDAH DITEGUR</a:t>
              </a:r>
              <a:endParaRPr/>
            </a:p>
            <a:p>
              <a:pPr indent="0" lvl="0" marL="0" marR="0" rtl="0" algn="ctr">
                <a:lnSpc>
                  <a:spcPct val="115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- 75%</a:t>
              </a:r>
              <a:endParaRPr/>
            </a:p>
          </p:txBody>
        </p:sp>
        <p:sp>
          <p:nvSpPr>
            <p:cNvPr id="705" name="Google Shape;705;p26"/>
            <p:cNvSpPr/>
            <p:nvPr/>
          </p:nvSpPr>
          <p:spPr>
            <a:xfrm>
              <a:off x="5140511" y="1741718"/>
              <a:ext cx="2621400" cy="3073800"/>
            </a:xfrm>
            <a:prstGeom prst="roundRect">
              <a:avLst>
                <a:gd fmla="val 10000" name="adj"/>
              </a:avLst>
            </a:prstGeom>
            <a:solidFill>
              <a:schemeClr val="accent1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26"/>
            <p:cNvSpPr/>
            <p:nvPr/>
          </p:nvSpPr>
          <p:spPr>
            <a:xfrm>
              <a:off x="5367833" y="1957673"/>
              <a:ext cx="2621400" cy="30738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26"/>
            <p:cNvSpPr txBox="1"/>
            <p:nvPr/>
          </p:nvSpPr>
          <p:spPr>
            <a:xfrm>
              <a:off x="5444615" y="2034455"/>
              <a:ext cx="2468100" cy="292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HASIL PEMERIKSAAN</a:t>
              </a:r>
              <a:endParaRPr/>
            </a:p>
            <a:p>
              <a:pPr indent="0" lvl="0" marL="0" marR="0" rtl="0" algn="ctr">
                <a:lnSpc>
                  <a:spcPct val="115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PPN TDK SEHARUSNYA DIKOMPENSASIKAN</a:t>
              </a:r>
              <a:endParaRPr/>
            </a:p>
            <a:p>
              <a:pPr indent="0" lvl="0" marL="0" marR="0" rtl="0" algn="ctr">
                <a:lnSpc>
                  <a:spcPct val="115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- 75%</a:t>
              </a:r>
              <a:endParaRPr/>
            </a:p>
          </p:txBody>
        </p:sp>
      </p:grpSp>
    </p:spTree>
  </p:cSld>
  <p:clrMapOvr>
    <a:masterClrMapping/>
  </p:clrMapOvr>
  <p:transition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2" name="Google Shape;712;p27"/>
          <p:cNvGrpSpPr/>
          <p:nvPr/>
        </p:nvGrpSpPr>
        <p:grpSpPr>
          <a:xfrm>
            <a:off x="215924" y="1966190"/>
            <a:ext cx="8712152" cy="2925620"/>
            <a:chOff x="3486" y="1137187"/>
            <a:chExt cx="8351373" cy="2757937"/>
          </a:xfrm>
        </p:grpSpPr>
        <p:sp>
          <p:nvSpPr>
            <p:cNvPr id="713" name="Google Shape;713;p27"/>
            <p:cNvSpPr/>
            <p:nvPr/>
          </p:nvSpPr>
          <p:spPr>
            <a:xfrm>
              <a:off x="4117395" y="1759396"/>
              <a:ext cx="3558300" cy="3231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6"/>
                  </a:lnTo>
                  <a:lnTo>
                    <a:pt x="120000" y="81776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714" name="Google Shape;714;p27"/>
            <p:cNvSpPr/>
            <p:nvPr/>
          </p:nvSpPr>
          <p:spPr>
            <a:xfrm>
              <a:off x="4117395" y="1759396"/>
              <a:ext cx="2151300" cy="3231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6"/>
                  </a:lnTo>
                  <a:lnTo>
                    <a:pt x="120000" y="81776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715" name="Google Shape;715;p27"/>
            <p:cNvSpPr/>
            <p:nvPr/>
          </p:nvSpPr>
          <p:spPr>
            <a:xfrm>
              <a:off x="4117395" y="1759396"/>
              <a:ext cx="587700" cy="3231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6"/>
                  </a:lnTo>
                  <a:lnTo>
                    <a:pt x="120000" y="81776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716" name="Google Shape;716;p27"/>
            <p:cNvSpPr/>
            <p:nvPr/>
          </p:nvSpPr>
          <p:spPr>
            <a:xfrm>
              <a:off x="3237241" y="1759396"/>
              <a:ext cx="880200" cy="3231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6"/>
                  </a:lnTo>
                  <a:lnTo>
                    <a:pt x="0" y="81776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717" name="Google Shape;717;p27"/>
            <p:cNvSpPr/>
            <p:nvPr/>
          </p:nvSpPr>
          <p:spPr>
            <a:xfrm>
              <a:off x="1905513" y="1759396"/>
              <a:ext cx="2211900" cy="3231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6"/>
                  </a:lnTo>
                  <a:lnTo>
                    <a:pt x="0" y="81776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718" name="Google Shape;718;p27"/>
            <p:cNvSpPr/>
            <p:nvPr/>
          </p:nvSpPr>
          <p:spPr>
            <a:xfrm>
              <a:off x="543186" y="1759396"/>
              <a:ext cx="3574200" cy="3231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6"/>
                  </a:lnTo>
                  <a:lnTo>
                    <a:pt x="0" y="81776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719" name="Google Shape;719;p27"/>
            <p:cNvSpPr/>
            <p:nvPr/>
          </p:nvSpPr>
          <p:spPr>
            <a:xfrm>
              <a:off x="2742909" y="1137187"/>
              <a:ext cx="2748900" cy="622200"/>
            </a:xfrm>
            <a:prstGeom prst="roundRect">
              <a:avLst>
                <a:gd fmla="val 10000" name="adj"/>
              </a:avLst>
            </a:prstGeom>
            <a:solidFill>
              <a:schemeClr val="lt2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27"/>
            <p:cNvSpPr/>
            <p:nvPr/>
          </p:nvSpPr>
          <p:spPr>
            <a:xfrm>
              <a:off x="2866364" y="1254470"/>
              <a:ext cx="2748900" cy="6222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rgbClr val="B5AE5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27"/>
            <p:cNvSpPr txBox="1"/>
            <p:nvPr/>
          </p:nvSpPr>
          <p:spPr>
            <a:xfrm>
              <a:off x="2884588" y="1272694"/>
              <a:ext cx="2712600" cy="5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entury Gothic"/>
                <a:buNone/>
              </a:pPr>
              <a:r>
                <a:rPr b="1" i="0" lang="en-US" sz="27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DENDA</a:t>
              </a:r>
              <a:endParaRPr b="1" sz="2100"/>
            </a:p>
          </p:txBody>
        </p:sp>
        <p:sp>
          <p:nvSpPr>
            <p:cNvPr id="722" name="Google Shape;722;p27"/>
            <p:cNvSpPr/>
            <p:nvPr/>
          </p:nvSpPr>
          <p:spPr>
            <a:xfrm>
              <a:off x="3486" y="2082541"/>
              <a:ext cx="1079400" cy="1594200"/>
            </a:xfrm>
            <a:prstGeom prst="roundRect">
              <a:avLst>
                <a:gd fmla="val 10000" name="adj"/>
              </a:avLst>
            </a:prstGeom>
            <a:solidFill>
              <a:schemeClr val="lt2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27"/>
            <p:cNvSpPr/>
            <p:nvPr/>
          </p:nvSpPr>
          <p:spPr>
            <a:xfrm>
              <a:off x="126941" y="2199824"/>
              <a:ext cx="1079400" cy="15942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27"/>
            <p:cNvSpPr txBox="1"/>
            <p:nvPr/>
          </p:nvSpPr>
          <p:spPr>
            <a:xfrm>
              <a:off x="158556" y="2231439"/>
              <a:ext cx="1016100" cy="153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entury Gothic"/>
                <a:buNone/>
              </a:pPr>
              <a:r>
                <a:rPr b="0" i="0" lang="en-US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TERLAMBAT LAPOR SPT MASA </a:t>
              </a:r>
              <a:r>
                <a:rPr lang="en-US">
                  <a:latin typeface="Century Gothic"/>
                  <a:ea typeface="Century Gothic"/>
                  <a:cs typeface="Century Gothic"/>
                  <a:sym typeface="Century Gothic"/>
                </a:rPr>
                <a:t>POTPUT</a:t>
              </a:r>
              <a:r>
                <a:rPr b="0" i="0" lang="en-US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br>
                <a:rPr lang="en-US">
                  <a:latin typeface="Century Gothic"/>
                  <a:ea typeface="Century Gothic"/>
                  <a:cs typeface="Century Gothic"/>
                  <a:sym typeface="Century Gothic"/>
                </a:rPr>
              </a:br>
              <a:r>
                <a:rPr b="0" i="0" lang="en-US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</a:t>
              </a:r>
              <a:r>
                <a:rPr lang="en-US">
                  <a:latin typeface="Century Gothic"/>
                  <a:ea typeface="Century Gothic"/>
                  <a:cs typeface="Century Gothic"/>
                  <a:sym typeface="Century Gothic"/>
                </a:rPr>
                <a:t>p</a:t>
              </a:r>
              <a:r>
                <a:rPr b="0" i="0" lang="en-US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100 RB/ MASA</a:t>
              </a:r>
              <a:endParaRPr sz="1600"/>
            </a:p>
          </p:txBody>
        </p:sp>
        <p:sp>
          <p:nvSpPr>
            <p:cNvPr id="725" name="Google Shape;725;p27"/>
            <p:cNvSpPr/>
            <p:nvPr/>
          </p:nvSpPr>
          <p:spPr>
            <a:xfrm>
              <a:off x="1329797" y="2082541"/>
              <a:ext cx="1151400" cy="1695300"/>
            </a:xfrm>
            <a:prstGeom prst="roundRect">
              <a:avLst>
                <a:gd fmla="val 10000" name="adj"/>
              </a:avLst>
            </a:prstGeom>
            <a:solidFill>
              <a:schemeClr val="lt2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27"/>
            <p:cNvSpPr/>
            <p:nvPr/>
          </p:nvSpPr>
          <p:spPr>
            <a:xfrm>
              <a:off x="1453253" y="2199824"/>
              <a:ext cx="1151400" cy="16953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27"/>
            <p:cNvSpPr txBox="1"/>
            <p:nvPr/>
          </p:nvSpPr>
          <p:spPr>
            <a:xfrm>
              <a:off x="1486977" y="2233548"/>
              <a:ext cx="1083900" cy="162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TERLAMBAT LAPOR SPT MASA PPN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</a:t>
              </a:r>
              <a:r>
                <a:rPr lang="en-US">
                  <a:latin typeface="Century Gothic"/>
                  <a:ea typeface="Century Gothic"/>
                  <a:cs typeface="Century Gothic"/>
                  <a:sym typeface="Century Gothic"/>
                </a:rPr>
                <a:t>p</a:t>
              </a: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500 RB/ MASA</a:t>
              </a:r>
              <a:endParaRPr/>
            </a:p>
          </p:txBody>
        </p:sp>
        <p:sp>
          <p:nvSpPr>
            <p:cNvPr id="728" name="Google Shape;728;p27"/>
            <p:cNvSpPr/>
            <p:nvPr/>
          </p:nvSpPr>
          <p:spPr>
            <a:xfrm>
              <a:off x="2728141" y="2082541"/>
              <a:ext cx="1018200" cy="1579500"/>
            </a:xfrm>
            <a:prstGeom prst="roundRect">
              <a:avLst>
                <a:gd fmla="val 10000" name="adj"/>
              </a:avLst>
            </a:prstGeom>
            <a:solidFill>
              <a:schemeClr val="lt2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27"/>
            <p:cNvSpPr/>
            <p:nvPr/>
          </p:nvSpPr>
          <p:spPr>
            <a:xfrm>
              <a:off x="2851596" y="2199824"/>
              <a:ext cx="1018200" cy="15795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27"/>
            <p:cNvSpPr txBox="1"/>
            <p:nvPr/>
          </p:nvSpPr>
          <p:spPr>
            <a:xfrm>
              <a:off x="2881418" y="2229646"/>
              <a:ext cx="958500" cy="151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2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TERLAMBAT LAPOR SPT T</a:t>
              </a:r>
              <a:r>
                <a:rPr lang="en-US" sz="1200">
                  <a:latin typeface="Century Gothic"/>
                  <a:ea typeface="Century Gothic"/>
                  <a:cs typeface="Century Gothic"/>
                  <a:sym typeface="Century Gothic"/>
                </a:rPr>
                <a:t>AHUNAN</a:t>
              </a:r>
              <a:r>
                <a:rPr b="0" i="0" lang="en-US" sz="12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PPH OP</a:t>
              </a:r>
              <a:endParaRPr sz="1200"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2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</a:t>
              </a:r>
              <a:r>
                <a:rPr lang="en-US" sz="1200">
                  <a:latin typeface="Century Gothic"/>
                  <a:ea typeface="Century Gothic"/>
                  <a:cs typeface="Century Gothic"/>
                  <a:sym typeface="Century Gothic"/>
                </a:rPr>
                <a:t>p</a:t>
              </a:r>
              <a:r>
                <a:rPr b="0" i="0" lang="en-US" sz="12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100 RB/ WP</a:t>
              </a:r>
              <a:endParaRPr sz="1200"/>
            </a:p>
          </p:txBody>
        </p:sp>
        <p:sp>
          <p:nvSpPr>
            <p:cNvPr id="731" name="Google Shape;731;p27"/>
            <p:cNvSpPr/>
            <p:nvPr/>
          </p:nvSpPr>
          <p:spPr>
            <a:xfrm>
              <a:off x="3993253" y="2082541"/>
              <a:ext cx="1423800" cy="1669200"/>
            </a:xfrm>
            <a:prstGeom prst="roundRect">
              <a:avLst>
                <a:gd fmla="val 10000" name="adj"/>
              </a:avLst>
            </a:prstGeom>
            <a:solidFill>
              <a:schemeClr val="lt2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27"/>
            <p:cNvSpPr/>
            <p:nvPr/>
          </p:nvSpPr>
          <p:spPr>
            <a:xfrm>
              <a:off x="4116708" y="2199824"/>
              <a:ext cx="1423800" cy="16692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27"/>
            <p:cNvSpPr txBox="1"/>
            <p:nvPr/>
          </p:nvSpPr>
          <p:spPr>
            <a:xfrm>
              <a:off x="4158408" y="2241524"/>
              <a:ext cx="1340400" cy="15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TERLAMBAT LAPOR SPT T</a:t>
              </a:r>
              <a:r>
                <a:rPr lang="en-US">
                  <a:latin typeface="Century Gothic"/>
                  <a:ea typeface="Century Gothic"/>
                  <a:cs typeface="Century Gothic"/>
                  <a:sym typeface="Century Gothic"/>
                </a:rPr>
                <a:t>AHUNAN</a:t>
              </a: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PPH BADAN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</a:t>
              </a:r>
              <a:r>
                <a:rPr lang="en-US">
                  <a:latin typeface="Century Gothic"/>
                  <a:ea typeface="Century Gothic"/>
                  <a:cs typeface="Century Gothic"/>
                  <a:sym typeface="Century Gothic"/>
                </a:rPr>
                <a:t>p</a:t>
              </a: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1 JUTA/ WP</a:t>
              </a:r>
              <a:endParaRPr/>
            </a:p>
          </p:txBody>
        </p:sp>
        <p:sp>
          <p:nvSpPr>
            <p:cNvPr id="734" name="Google Shape;734;p27"/>
            <p:cNvSpPr/>
            <p:nvPr/>
          </p:nvSpPr>
          <p:spPr>
            <a:xfrm>
              <a:off x="5663894" y="2082541"/>
              <a:ext cx="1209300" cy="1626900"/>
            </a:xfrm>
            <a:prstGeom prst="roundRect">
              <a:avLst>
                <a:gd fmla="val 10000" name="adj"/>
              </a:avLst>
            </a:prstGeom>
            <a:solidFill>
              <a:schemeClr val="lt2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27"/>
            <p:cNvSpPr/>
            <p:nvPr/>
          </p:nvSpPr>
          <p:spPr>
            <a:xfrm>
              <a:off x="5787349" y="2199824"/>
              <a:ext cx="1209300" cy="16269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27"/>
            <p:cNvSpPr txBox="1"/>
            <p:nvPr/>
          </p:nvSpPr>
          <p:spPr>
            <a:xfrm>
              <a:off x="5822771" y="2235246"/>
              <a:ext cx="1138500" cy="155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</a:t>
              </a:r>
              <a:r>
                <a:rPr lang="en-US">
                  <a:latin typeface="Century Gothic"/>
                  <a:ea typeface="Century Gothic"/>
                  <a:cs typeface="Century Gothic"/>
                  <a:sym typeface="Century Gothic"/>
                </a:rPr>
                <a:t>EBELUM</a:t>
              </a: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PENYIDIKAN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4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100% </a:t>
              </a:r>
              <a:endParaRPr/>
            </a:p>
          </p:txBody>
        </p:sp>
        <p:sp>
          <p:nvSpPr>
            <p:cNvPr id="737" name="Google Shape;737;p27"/>
            <p:cNvSpPr/>
            <p:nvPr/>
          </p:nvSpPr>
          <p:spPr>
            <a:xfrm>
              <a:off x="7120204" y="2082541"/>
              <a:ext cx="1111200" cy="1620300"/>
            </a:xfrm>
            <a:prstGeom prst="roundRect">
              <a:avLst>
                <a:gd fmla="val 10000" name="adj"/>
              </a:avLst>
            </a:prstGeom>
            <a:solidFill>
              <a:schemeClr val="lt2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27"/>
            <p:cNvSpPr/>
            <p:nvPr/>
          </p:nvSpPr>
          <p:spPr>
            <a:xfrm>
              <a:off x="7243659" y="2199824"/>
              <a:ext cx="1111200" cy="16203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27"/>
            <p:cNvSpPr txBox="1"/>
            <p:nvPr/>
          </p:nvSpPr>
          <p:spPr>
            <a:xfrm>
              <a:off x="7276202" y="2232367"/>
              <a:ext cx="1046100" cy="155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7150" lIns="57150" spcFirstLastPara="1" rIns="57150" wrap="square" tIns="57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Century Gothic"/>
                <a:buNone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PKP TIDAK MEMBUAT FAKTUR PAJAK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525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Century Gothic"/>
                <a:buNone/>
              </a:pPr>
              <a:r>
                <a:rPr b="0" i="0" lang="en-US" sz="15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1% DARI DPP</a:t>
              </a:r>
              <a:endParaRPr b="0" i="0" sz="15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p:transition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4" name="Google Shape;744;p28"/>
          <p:cNvGrpSpPr/>
          <p:nvPr/>
        </p:nvGrpSpPr>
        <p:grpSpPr>
          <a:xfrm>
            <a:off x="429836" y="1004943"/>
            <a:ext cx="8355827" cy="4848115"/>
            <a:chOff x="1240" y="92152"/>
            <a:chExt cx="8355827" cy="4848115"/>
          </a:xfrm>
        </p:grpSpPr>
        <p:sp>
          <p:nvSpPr>
            <p:cNvPr id="745" name="Google Shape;745;p28"/>
            <p:cNvSpPr/>
            <p:nvPr/>
          </p:nvSpPr>
          <p:spPr>
            <a:xfrm>
              <a:off x="4085970" y="1031122"/>
              <a:ext cx="3010500" cy="4878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7"/>
                  </a:lnTo>
                  <a:lnTo>
                    <a:pt x="120000" y="81777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746" name="Google Shape;746;p28"/>
            <p:cNvSpPr/>
            <p:nvPr/>
          </p:nvSpPr>
          <p:spPr>
            <a:xfrm>
              <a:off x="4085970" y="1031122"/>
              <a:ext cx="795300" cy="4878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81777"/>
                  </a:lnTo>
                  <a:lnTo>
                    <a:pt x="120000" y="81777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747" name="Google Shape;747;p28"/>
            <p:cNvSpPr/>
            <p:nvPr/>
          </p:nvSpPr>
          <p:spPr>
            <a:xfrm>
              <a:off x="2871573" y="1031122"/>
              <a:ext cx="1214400" cy="4878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7"/>
                  </a:lnTo>
                  <a:lnTo>
                    <a:pt x="0" y="81777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748" name="Google Shape;748;p28"/>
            <p:cNvSpPr/>
            <p:nvPr/>
          </p:nvSpPr>
          <p:spPr>
            <a:xfrm>
              <a:off x="815697" y="1031122"/>
              <a:ext cx="3270300" cy="487800"/>
            </a:xfrm>
            <a:custGeom>
              <a:rect b="b" l="l" r="r" t="t"/>
              <a:pathLst>
                <a:path extrusionOk="0" h="120000" w="120000">
                  <a:moveTo>
                    <a:pt x="120000" y="0"/>
                  </a:moveTo>
                  <a:lnTo>
                    <a:pt x="120000" y="81777"/>
                  </a:lnTo>
                  <a:lnTo>
                    <a:pt x="0" y="81777"/>
                  </a:lnTo>
                  <a:lnTo>
                    <a:pt x="0" y="120000"/>
                  </a:lnTo>
                </a:path>
              </a:pathLst>
            </a:custGeom>
            <a:noFill/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</p:sp>
        <p:sp>
          <p:nvSpPr>
            <p:cNvPr id="749" name="Google Shape;749;p28"/>
            <p:cNvSpPr/>
            <p:nvPr/>
          </p:nvSpPr>
          <p:spPr>
            <a:xfrm>
              <a:off x="2011745" y="92152"/>
              <a:ext cx="4148400" cy="939000"/>
            </a:xfrm>
            <a:prstGeom prst="roundRect">
              <a:avLst>
                <a:gd fmla="val 10000" name="adj"/>
              </a:avLst>
            </a:prstGeom>
            <a:solidFill>
              <a:schemeClr val="lt2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28"/>
            <p:cNvSpPr/>
            <p:nvPr/>
          </p:nvSpPr>
          <p:spPr>
            <a:xfrm>
              <a:off x="2198051" y="269142"/>
              <a:ext cx="4148400" cy="9390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rgbClr val="B5AE5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28"/>
            <p:cNvSpPr txBox="1"/>
            <p:nvPr/>
          </p:nvSpPr>
          <p:spPr>
            <a:xfrm>
              <a:off x="2225552" y="296643"/>
              <a:ext cx="4093500" cy="88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Century Gothic"/>
                <a:buNone/>
              </a:pPr>
              <a:r>
                <a:rPr b="1" i="0" lang="en-US" sz="27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PIDANA</a:t>
              </a:r>
              <a:endParaRPr b="1" sz="2100"/>
            </a:p>
          </p:txBody>
        </p:sp>
        <p:sp>
          <p:nvSpPr>
            <p:cNvPr id="752" name="Google Shape;752;p28"/>
            <p:cNvSpPr/>
            <p:nvPr/>
          </p:nvSpPr>
          <p:spPr>
            <a:xfrm>
              <a:off x="1240" y="1518777"/>
              <a:ext cx="1629000" cy="3244500"/>
            </a:xfrm>
            <a:prstGeom prst="roundRect">
              <a:avLst>
                <a:gd fmla="val 10000" name="adj"/>
              </a:avLst>
            </a:prstGeom>
            <a:solidFill>
              <a:schemeClr val="lt2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28"/>
            <p:cNvSpPr/>
            <p:nvPr/>
          </p:nvSpPr>
          <p:spPr>
            <a:xfrm>
              <a:off x="187546" y="1695767"/>
              <a:ext cx="1629000" cy="32445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28"/>
            <p:cNvSpPr txBox="1"/>
            <p:nvPr/>
          </p:nvSpPr>
          <p:spPr>
            <a:xfrm>
              <a:off x="235255" y="1743476"/>
              <a:ext cx="1533600" cy="314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entury Gothic"/>
                <a:buNone/>
              </a:pPr>
              <a:r>
                <a:rPr b="0" i="0" lang="en-US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ALFA MENYAMPAIKAN SPT THN</a:t>
              </a:r>
              <a:endParaRPr/>
            </a:p>
            <a:p>
              <a:pPr indent="0" lvl="0" marL="0" marR="0" rtl="0" algn="ctr">
                <a:lnSpc>
                  <a:spcPct val="115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entury Gothic"/>
                <a:buNone/>
              </a:pPr>
              <a:r>
                <a:rPr b="0" i="0" lang="en-US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/ ISI TDK BENAR </a:t>
              </a:r>
              <a:endParaRPr/>
            </a:p>
            <a:p>
              <a:pPr indent="0" lvl="0" marL="0" marR="0" rtl="0" algn="ctr">
                <a:lnSpc>
                  <a:spcPct val="115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entury Gothic"/>
                <a:buNone/>
              </a:pPr>
              <a:r>
                <a:rPr b="0" i="0" lang="en-US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PIDANA KURUNGAN</a:t>
              </a:r>
              <a:endParaRPr/>
            </a:p>
            <a:p>
              <a:pPr indent="0" lvl="0" marL="0" marR="0" rtl="0" algn="ctr">
                <a:lnSpc>
                  <a:spcPct val="115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entury Gothic"/>
                <a:buNone/>
              </a:pPr>
              <a:r>
                <a:rPr b="0" i="0" lang="en-US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1 THN &amp; DENDA 1 X</a:t>
              </a:r>
              <a:endParaRPr/>
            </a:p>
          </p:txBody>
        </p:sp>
        <p:sp>
          <p:nvSpPr>
            <p:cNvPr id="755" name="Google Shape;755;p28"/>
            <p:cNvSpPr/>
            <p:nvPr/>
          </p:nvSpPr>
          <p:spPr>
            <a:xfrm>
              <a:off x="2002764" y="1518777"/>
              <a:ext cx="1737600" cy="2558400"/>
            </a:xfrm>
            <a:prstGeom prst="roundRect">
              <a:avLst>
                <a:gd fmla="val 10000" name="adj"/>
              </a:avLst>
            </a:prstGeom>
            <a:solidFill>
              <a:schemeClr val="lt2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28"/>
            <p:cNvSpPr/>
            <p:nvPr/>
          </p:nvSpPr>
          <p:spPr>
            <a:xfrm>
              <a:off x="2189070" y="1695767"/>
              <a:ext cx="1737600" cy="25584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28"/>
            <p:cNvSpPr txBox="1"/>
            <p:nvPr/>
          </p:nvSpPr>
          <p:spPr>
            <a:xfrm>
              <a:off x="2239963" y="1746660"/>
              <a:ext cx="1635900" cy="245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SENGAJA </a:t>
              </a:r>
              <a:r>
                <a:rPr lang="en-US" sz="1600">
                  <a:latin typeface="Century Gothic"/>
                  <a:ea typeface="Century Gothic"/>
                  <a:cs typeface="Century Gothic"/>
                  <a:sym typeface="Century Gothic"/>
                </a:rPr>
                <a:t>TIDAK</a:t>
              </a:r>
              <a:r>
                <a:rPr b="0" i="0" lang="en-US" sz="16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LAPOR SPT THN/ ISI TDK BENAR</a:t>
              </a:r>
              <a:endParaRPr sz="1600"/>
            </a:p>
            <a:p>
              <a:pPr indent="0" lvl="0" marL="0" marR="0" rtl="0" algn="ctr">
                <a:lnSpc>
                  <a:spcPct val="115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PIDANA PENJARA </a:t>
              </a:r>
              <a:endParaRPr sz="1600"/>
            </a:p>
            <a:p>
              <a:pPr indent="0" lvl="0" marL="0" marR="0" rtl="0" algn="ctr">
                <a:lnSpc>
                  <a:spcPct val="115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6 THN &amp; DENDA 3 X</a:t>
              </a:r>
              <a:endParaRPr sz="1600"/>
            </a:p>
          </p:txBody>
        </p:sp>
        <p:sp>
          <p:nvSpPr>
            <p:cNvPr id="758" name="Google Shape;758;p28"/>
            <p:cNvSpPr/>
            <p:nvPr/>
          </p:nvSpPr>
          <p:spPr>
            <a:xfrm>
              <a:off x="4112992" y="1518777"/>
              <a:ext cx="1536600" cy="2383500"/>
            </a:xfrm>
            <a:prstGeom prst="roundRect">
              <a:avLst>
                <a:gd fmla="val 10000" name="adj"/>
              </a:avLst>
            </a:prstGeom>
            <a:solidFill>
              <a:schemeClr val="lt2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28"/>
            <p:cNvSpPr/>
            <p:nvPr/>
          </p:nvSpPr>
          <p:spPr>
            <a:xfrm>
              <a:off x="4299298" y="1695767"/>
              <a:ext cx="1536600" cy="23835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28"/>
            <p:cNvSpPr txBox="1"/>
            <p:nvPr/>
          </p:nvSpPr>
          <p:spPr>
            <a:xfrm>
              <a:off x="4344302" y="1740771"/>
              <a:ext cx="1446600" cy="229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RESTITUSI/ KOMPENSASI</a:t>
              </a:r>
              <a:endParaRPr sz="1600"/>
            </a:p>
            <a:p>
              <a:pPr indent="0" lvl="0" marL="0" marR="0" rtl="0" algn="ctr">
                <a:lnSpc>
                  <a:spcPct val="115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PIDANA PENJARA 6 THN &amp; </a:t>
              </a:r>
              <a:endParaRPr sz="1600"/>
            </a:p>
            <a:p>
              <a:pPr indent="0" lvl="0" marL="0" marR="0" rtl="0" algn="ctr">
                <a:lnSpc>
                  <a:spcPct val="115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6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DENDA 3 X</a:t>
              </a:r>
              <a:endParaRPr sz="1600"/>
            </a:p>
          </p:txBody>
        </p:sp>
        <p:sp>
          <p:nvSpPr>
            <p:cNvPr id="761" name="Google Shape;761;p28"/>
            <p:cNvSpPr/>
            <p:nvPr/>
          </p:nvSpPr>
          <p:spPr>
            <a:xfrm>
              <a:off x="6022161" y="1518777"/>
              <a:ext cx="2148600" cy="2519100"/>
            </a:xfrm>
            <a:prstGeom prst="roundRect">
              <a:avLst>
                <a:gd fmla="val 10000" name="adj"/>
              </a:avLst>
            </a:prstGeom>
            <a:solidFill>
              <a:schemeClr val="lt2"/>
            </a:solidFill>
            <a:ln cap="flat" cmpd="sng" w="254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28"/>
            <p:cNvSpPr/>
            <p:nvPr/>
          </p:nvSpPr>
          <p:spPr>
            <a:xfrm>
              <a:off x="6208467" y="1695767"/>
              <a:ext cx="2148600" cy="2519100"/>
            </a:xfrm>
            <a:prstGeom prst="roundRect">
              <a:avLst>
                <a:gd fmla="val 10000" name="adj"/>
              </a:avLst>
            </a:prstGeom>
            <a:solidFill>
              <a:srgbClr val="FFFFFF">
                <a:alpha val="89800"/>
              </a:srgbClr>
            </a:solidFill>
            <a:ln cap="flat" cmpd="sng" w="25400">
              <a:solidFill>
                <a:srgbClr val="E7B44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28"/>
            <p:cNvSpPr txBox="1"/>
            <p:nvPr/>
          </p:nvSpPr>
          <p:spPr>
            <a:xfrm>
              <a:off x="6271396" y="1758696"/>
              <a:ext cx="2022600" cy="239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NON PKP MENERBITKAN FAKTUR PAJAK</a:t>
              </a:r>
              <a:endParaRPr sz="1800"/>
            </a:p>
            <a:p>
              <a:pPr indent="0" lvl="0" marL="0" marR="0" rtl="0" algn="ctr">
                <a:lnSpc>
                  <a:spcPct val="115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indent="0" lvl="0" marL="0" marR="0" rtl="0" algn="ctr">
                <a:lnSpc>
                  <a:spcPct val="115000"/>
                </a:lnSpc>
                <a:spcBef>
                  <a:spcPts val="49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entury Gothic"/>
                <a:buNone/>
              </a:pPr>
              <a:r>
                <a:rPr b="0" i="0" lang="en-US" sz="1800" u="none" cap="none" strike="noStrik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DENDA 4X</a:t>
              </a:r>
              <a:endParaRPr b="0" i="0" sz="18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</p:spTree>
  </p:cSld>
  <p:clrMapOvr>
    <a:masterClrMapping/>
  </p:clrMapOvr>
  <p:transition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29"/>
          <p:cNvSpPr txBox="1"/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500"/>
              <a:buFont typeface="Book Antiqua"/>
              <a:buNone/>
            </a:pPr>
            <a:r>
              <a:rPr b="1" lang="en-US" sz="3600"/>
              <a:t>CASE STUDY 3</a:t>
            </a:r>
            <a:endParaRPr b="1" sz="3600"/>
          </a:p>
        </p:txBody>
      </p:sp>
      <p:sp>
        <p:nvSpPr>
          <p:cNvPr id="769" name="Google Shape;769;p29"/>
          <p:cNvSpPr txBox="1"/>
          <p:nvPr>
            <p:ph idx="1" type="body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Budi menikah per 1 April 2016 dengan Tini (karyawati Bank BJB sudah memiliki NPWP). Pertanyaan:</a:t>
            </a:r>
            <a:endParaRPr sz="1800"/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Apakah NPWP Tini dapat sama dengan Budi, setelah menikah?</a:t>
            </a:r>
            <a:endParaRPr sz="1800"/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Apakah kewajiban perpajakan Budi dan Tini?</a:t>
            </a:r>
            <a:endParaRPr sz="1800"/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Kapan Paling Lambat Budi melaporkan SPT Tahunan PPh Orang Pribadi Tahun 2016?</a:t>
            </a:r>
            <a:endParaRPr sz="1800"/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Jika terlambat lapor, apakah ada sanksi?</a:t>
            </a:r>
            <a:endParaRPr sz="1800"/>
          </a:p>
        </p:txBody>
      </p: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30"/>
          <p:cNvSpPr txBox="1"/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500"/>
              <a:buFont typeface="Book Antiqua"/>
              <a:buNone/>
            </a:pPr>
            <a:r>
              <a:rPr b="1" lang="en-US" sz="3600"/>
              <a:t>CASE STUDY 4</a:t>
            </a:r>
            <a:endParaRPr b="1" sz="3600"/>
          </a:p>
        </p:txBody>
      </p:sp>
      <p:sp>
        <p:nvSpPr>
          <p:cNvPr id="775" name="Google Shape;775;p30"/>
          <p:cNvSpPr txBox="1"/>
          <p:nvPr>
            <p:ph idx="1" type="body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PT Inti terlambat setor PPh 21 Masa Mei 2016 sebesar Rp. 15.000.000,-, tanggal setor 11 Juli 2016. Kemudian terlambat lapor SPT PPN Masa Mei 2016, tanggal lapor 17 Juli 2016. Pertanyaan:</a:t>
            </a:r>
            <a:endParaRPr sz="1800"/>
          </a:p>
          <a:p>
            <a:pPr indent="-342900" lvl="0" marL="457200" rtl="0" algn="just">
              <a:spcBef>
                <a:spcPts val="48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Apakah terdapat sanksi atas keterlambatan setor dan lapor PPh 21?</a:t>
            </a:r>
            <a:endParaRPr sz="1800"/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Apakah terdapat sanksi atas keterlambatan lapor SPT PPN?</a:t>
            </a:r>
            <a:endParaRPr sz="1800"/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Kapan harus dibayar sanksi tersebut?</a:t>
            </a:r>
            <a:endParaRPr sz="1800"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0" name="Google Shape;780;p31"/>
          <p:cNvGrpSpPr/>
          <p:nvPr/>
        </p:nvGrpSpPr>
        <p:grpSpPr>
          <a:xfrm>
            <a:off x="1333743" y="478800"/>
            <a:ext cx="6391253" cy="5796354"/>
            <a:chOff x="901308" y="3525"/>
            <a:chExt cx="6153719" cy="5692187"/>
          </a:xfrm>
        </p:grpSpPr>
        <p:sp>
          <p:nvSpPr>
            <p:cNvPr id="781" name="Google Shape;781;p31"/>
            <p:cNvSpPr/>
            <p:nvPr/>
          </p:nvSpPr>
          <p:spPr>
            <a:xfrm>
              <a:off x="901308" y="3525"/>
              <a:ext cx="1538400" cy="1538400"/>
            </a:xfrm>
            <a:prstGeom prst="ellipse">
              <a:avLst/>
            </a:prstGeom>
            <a:gradFill>
              <a:gsLst>
                <a:gs pos="0">
                  <a:srgbClr val="EF8C81"/>
                </a:gs>
                <a:gs pos="25000">
                  <a:srgbClr val="BE5647"/>
                </a:gs>
                <a:gs pos="38000">
                  <a:srgbClr val="AD4537"/>
                </a:gs>
                <a:gs pos="55000">
                  <a:srgbClr val="AB3924"/>
                </a:gs>
                <a:gs pos="80000">
                  <a:srgbClr val="B72E17"/>
                </a:gs>
                <a:gs pos="88000">
                  <a:srgbClr val="C92B10"/>
                </a:gs>
                <a:gs pos="100000">
                  <a:srgbClr val="F63C1E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31"/>
            <p:cNvSpPr txBox="1"/>
            <p:nvPr/>
          </p:nvSpPr>
          <p:spPr>
            <a:xfrm>
              <a:off x="1126607" y="228824"/>
              <a:ext cx="1087800" cy="108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1750" lIns="31750" spcFirstLastPara="1" rIns="31750" wrap="square" tIns="31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00"/>
                <a:buFont typeface="Century Gothic"/>
                <a:buNone/>
              </a:pPr>
              <a:r>
                <a:rPr b="0" i="0" lang="en-US" sz="25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WAJIB PAJAK</a:t>
              </a:r>
              <a:endParaRPr/>
            </a:p>
          </p:txBody>
        </p:sp>
        <p:sp>
          <p:nvSpPr>
            <p:cNvPr id="783" name="Google Shape;783;p31"/>
            <p:cNvSpPr/>
            <p:nvPr/>
          </p:nvSpPr>
          <p:spPr>
            <a:xfrm rot="10800000">
              <a:off x="1401254" y="1740556"/>
              <a:ext cx="538500" cy="421200"/>
            </a:xfrm>
            <a:prstGeom prst="triangle">
              <a:avLst>
                <a:gd fmla="val 50000" name="adj"/>
              </a:avLst>
            </a:prstGeom>
            <a:gradFill>
              <a:gsLst>
                <a:gs pos="0">
                  <a:srgbClr val="EF8C81"/>
                </a:gs>
                <a:gs pos="25000">
                  <a:srgbClr val="BE5647"/>
                </a:gs>
                <a:gs pos="38000">
                  <a:srgbClr val="AD4537"/>
                </a:gs>
                <a:gs pos="55000">
                  <a:srgbClr val="AB3924"/>
                </a:gs>
                <a:gs pos="80000">
                  <a:srgbClr val="B72E17"/>
                </a:gs>
                <a:gs pos="88000">
                  <a:srgbClr val="C92B10"/>
                </a:gs>
                <a:gs pos="100000">
                  <a:srgbClr val="F63C1E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31"/>
            <p:cNvSpPr/>
            <p:nvPr/>
          </p:nvSpPr>
          <p:spPr>
            <a:xfrm>
              <a:off x="1157458" y="2336569"/>
              <a:ext cx="1026000" cy="1026000"/>
            </a:xfrm>
            <a:prstGeom prst="ellipse">
              <a:avLst/>
            </a:prstGeom>
            <a:gradFill>
              <a:gsLst>
                <a:gs pos="0">
                  <a:srgbClr val="EB9483"/>
                </a:gs>
                <a:gs pos="25000">
                  <a:srgbClr val="BA6148"/>
                </a:gs>
                <a:gs pos="38000">
                  <a:srgbClr val="A95038"/>
                </a:gs>
                <a:gs pos="55000">
                  <a:srgbClr val="A64527"/>
                </a:gs>
                <a:gs pos="80000">
                  <a:srgbClr val="B23E19"/>
                </a:gs>
                <a:gs pos="88000">
                  <a:srgbClr val="C43D12"/>
                </a:gs>
                <a:gs pos="100000">
                  <a:srgbClr val="EF512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31"/>
            <p:cNvSpPr txBox="1"/>
            <p:nvPr/>
          </p:nvSpPr>
          <p:spPr>
            <a:xfrm>
              <a:off x="1307733" y="2486844"/>
              <a:ext cx="725700" cy="72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entury Gothic"/>
                <a:buNone/>
              </a:pPr>
              <a:r>
                <a:rPr b="0" i="0" lang="en-US" sz="10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TERDAFTAR</a:t>
              </a:r>
              <a:endParaRPr sz="1500"/>
            </a:p>
          </p:txBody>
        </p:sp>
        <p:sp>
          <p:nvSpPr>
            <p:cNvPr id="786" name="Google Shape;786;p31"/>
            <p:cNvSpPr/>
            <p:nvPr/>
          </p:nvSpPr>
          <p:spPr>
            <a:xfrm rot="10800000">
              <a:off x="1401254" y="3689374"/>
              <a:ext cx="538500" cy="421200"/>
            </a:xfrm>
            <a:prstGeom prst="triangle">
              <a:avLst>
                <a:gd fmla="val 50000" name="adj"/>
              </a:avLst>
            </a:prstGeom>
            <a:gradFill>
              <a:gsLst>
                <a:gs pos="0">
                  <a:srgbClr val="EB9583"/>
                </a:gs>
                <a:gs pos="25000">
                  <a:srgbClr val="BA6348"/>
                </a:gs>
                <a:gs pos="38000">
                  <a:srgbClr val="A95338"/>
                </a:gs>
                <a:gs pos="55000">
                  <a:srgbClr val="A64727"/>
                </a:gs>
                <a:gs pos="80000">
                  <a:srgbClr val="B24019"/>
                </a:gs>
                <a:gs pos="88000">
                  <a:srgbClr val="C44112"/>
                </a:gs>
                <a:gs pos="100000">
                  <a:srgbClr val="EF542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31"/>
            <p:cNvSpPr/>
            <p:nvPr/>
          </p:nvSpPr>
          <p:spPr>
            <a:xfrm>
              <a:off x="1157458" y="4413463"/>
              <a:ext cx="1026000" cy="1026000"/>
            </a:xfrm>
            <a:prstGeom prst="ellipse">
              <a:avLst/>
            </a:prstGeom>
            <a:gradFill>
              <a:gsLst>
                <a:gs pos="0">
                  <a:srgbClr val="E89D84"/>
                </a:gs>
                <a:gs pos="25000">
                  <a:srgbClr val="B86D4A"/>
                </a:gs>
                <a:gs pos="38000">
                  <a:srgbClr val="A75B39"/>
                </a:gs>
                <a:gs pos="55000">
                  <a:srgbClr val="A45228"/>
                </a:gs>
                <a:gs pos="80000">
                  <a:srgbClr val="AE4F1C"/>
                </a:gs>
                <a:gs pos="88000">
                  <a:srgbClr val="C14F15"/>
                </a:gs>
                <a:gs pos="100000">
                  <a:srgbClr val="EB672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31"/>
            <p:cNvSpPr txBox="1"/>
            <p:nvPr/>
          </p:nvSpPr>
          <p:spPr>
            <a:xfrm>
              <a:off x="1307733" y="4563738"/>
              <a:ext cx="725700" cy="72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Century Gothic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LAPOR &amp; </a:t>
              </a:r>
              <a:endParaRPr sz="2000"/>
            </a:p>
            <a:p>
              <a:pPr indent="0" lvl="0" marL="0" marR="0" rtl="0" algn="ctr">
                <a:lnSpc>
                  <a:spcPct val="90000"/>
                </a:lnSpc>
                <a:spcBef>
                  <a:spcPts val="35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Century Gothic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SETOR</a:t>
              </a:r>
              <a:endParaRPr sz="2000"/>
            </a:p>
          </p:txBody>
        </p:sp>
        <p:sp>
          <p:nvSpPr>
            <p:cNvPr id="789" name="Google Shape;789;p31"/>
            <p:cNvSpPr/>
            <p:nvPr/>
          </p:nvSpPr>
          <p:spPr>
            <a:xfrm rot="5400000">
              <a:off x="2530030" y="4715956"/>
              <a:ext cx="538500" cy="421200"/>
            </a:xfrm>
            <a:prstGeom prst="triangle">
              <a:avLst>
                <a:gd fmla="val 50000" name="adj"/>
              </a:avLst>
            </a:prstGeom>
            <a:gradFill>
              <a:gsLst>
                <a:gs pos="0">
                  <a:srgbClr val="E8A084"/>
                </a:gs>
                <a:gs pos="25000">
                  <a:srgbClr val="B86F4A"/>
                </a:gs>
                <a:gs pos="38000">
                  <a:srgbClr val="A75F39"/>
                </a:gs>
                <a:gs pos="55000">
                  <a:srgbClr val="A45628"/>
                </a:gs>
                <a:gs pos="80000">
                  <a:srgbClr val="AE531C"/>
                </a:gs>
                <a:gs pos="88000">
                  <a:srgbClr val="C15515"/>
                </a:gs>
                <a:gs pos="100000">
                  <a:srgbClr val="EB6C2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31"/>
            <p:cNvSpPr/>
            <p:nvPr/>
          </p:nvSpPr>
          <p:spPr>
            <a:xfrm>
              <a:off x="3391184" y="4413463"/>
              <a:ext cx="1173900" cy="1026000"/>
            </a:xfrm>
            <a:prstGeom prst="ellipse">
              <a:avLst/>
            </a:prstGeom>
            <a:gradFill>
              <a:gsLst>
                <a:gs pos="0">
                  <a:srgbClr val="E6A785"/>
                </a:gs>
                <a:gs pos="25000">
                  <a:srgbClr val="B5774C"/>
                </a:gs>
                <a:gs pos="38000">
                  <a:srgbClr val="A4663C"/>
                </a:gs>
                <a:gs pos="55000">
                  <a:srgbClr val="A05E2C"/>
                </a:gs>
                <a:gs pos="80000">
                  <a:srgbClr val="AB5D1F"/>
                </a:gs>
                <a:gs pos="88000">
                  <a:srgbClr val="BC6119"/>
                </a:gs>
                <a:gs pos="100000">
                  <a:srgbClr val="E67A29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31"/>
            <p:cNvSpPr txBox="1"/>
            <p:nvPr/>
          </p:nvSpPr>
          <p:spPr>
            <a:xfrm>
              <a:off x="3563113" y="4563738"/>
              <a:ext cx="830100" cy="72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entury Gothic"/>
                <a:buNone/>
              </a:pPr>
              <a:r>
                <a:rPr b="0" i="0" lang="en-US" sz="11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MENGUJI KEPATUHAN</a:t>
              </a:r>
              <a:endParaRPr sz="1600"/>
            </a:p>
          </p:txBody>
        </p:sp>
        <p:sp>
          <p:nvSpPr>
            <p:cNvPr id="792" name="Google Shape;792;p31"/>
            <p:cNvSpPr/>
            <p:nvPr/>
          </p:nvSpPr>
          <p:spPr>
            <a:xfrm>
              <a:off x="3708961" y="3665596"/>
              <a:ext cx="538500" cy="421200"/>
            </a:xfrm>
            <a:prstGeom prst="triangle">
              <a:avLst>
                <a:gd fmla="val 50000" name="adj"/>
              </a:avLst>
            </a:prstGeom>
            <a:gradFill>
              <a:gsLst>
                <a:gs pos="0">
                  <a:srgbClr val="E4AB87"/>
                </a:gs>
                <a:gs pos="25000">
                  <a:srgbClr val="B47B4D"/>
                </a:gs>
                <a:gs pos="38000">
                  <a:srgbClr val="A36B3D"/>
                </a:gs>
                <a:gs pos="55000">
                  <a:srgbClr val="A0632C"/>
                </a:gs>
                <a:gs pos="80000">
                  <a:srgbClr val="AA6120"/>
                </a:gs>
                <a:gs pos="88000">
                  <a:srgbClr val="BC671A"/>
                </a:gs>
                <a:gs pos="100000">
                  <a:srgbClr val="E5812B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31"/>
            <p:cNvSpPr/>
            <p:nvPr/>
          </p:nvSpPr>
          <p:spPr>
            <a:xfrm>
              <a:off x="3465118" y="2336569"/>
              <a:ext cx="1026000" cy="1026000"/>
            </a:xfrm>
            <a:prstGeom prst="ellipse">
              <a:avLst/>
            </a:prstGeom>
            <a:gradFill>
              <a:gsLst>
                <a:gs pos="0">
                  <a:srgbClr val="E3B087"/>
                </a:gs>
                <a:gs pos="25000">
                  <a:srgbClr val="B3824D"/>
                </a:gs>
                <a:gs pos="38000">
                  <a:srgbClr val="A2713D"/>
                </a:gs>
                <a:gs pos="55000">
                  <a:srgbClr val="9E6A2D"/>
                </a:gs>
                <a:gs pos="80000">
                  <a:srgbClr val="A86A22"/>
                </a:gs>
                <a:gs pos="88000">
                  <a:srgbClr val="B9711C"/>
                </a:gs>
                <a:gs pos="100000">
                  <a:srgbClr val="E28C2C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31"/>
            <p:cNvSpPr txBox="1"/>
            <p:nvPr/>
          </p:nvSpPr>
          <p:spPr>
            <a:xfrm>
              <a:off x="3615393" y="2486844"/>
              <a:ext cx="725700" cy="72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entury Gothic"/>
                <a:buNone/>
              </a:pPr>
              <a:r>
                <a:rPr b="0" i="0" lang="en-US" sz="10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TERLAMBAT SETOR/ LAPOR</a:t>
              </a:r>
              <a:endParaRPr sz="1500"/>
            </a:p>
          </p:txBody>
        </p:sp>
        <p:sp>
          <p:nvSpPr>
            <p:cNvPr id="795" name="Google Shape;795;p31"/>
            <p:cNvSpPr/>
            <p:nvPr/>
          </p:nvSpPr>
          <p:spPr>
            <a:xfrm>
              <a:off x="3708961" y="1588702"/>
              <a:ext cx="538500" cy="421200"/>
            </a:xfrm>
            <a:prstGeom prst="triangle">
              <a:avLst>
                <a:gd fmla="val 50000" name="adj"/>
              </a:avLst>
            </a:prstGeom>
            <a:gradFill>
              <a:gsLst>
                <a:gs pos="0">
                  <a:srgbClr val="E2B687"/>
                </a:gs>
                <a:gs pos="25000">
                  <a:srgbClr val="B2874E"/>
                </a:gs>
                <a:gs pos="38000">
                  <a:srgbClr val="A1773D"/>
                </a:gs>
                <a:gs pos="55000">
                  <a:srgbClr val="9D6F2E"/>
                </a:gs>
                <a:gs pos="80000">
                  <a:srgbClr val="A77023"/>
                </a:gs>
                <a:gs pos="88000">
                  <a:srgbClr val="B7771E"/>
                </a:gs>
                <a:gs pos="100000">
                  <a:srgbClr val="E0962E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31"/>
            <p:cNvSpPr/>
            <p:nvPr/>
          </p:nvSpPr>
          <p:spPr>
            <a:xfrm>
              <a:off x="3465118" y="259675"/>
              <a:ext cx="1026000" cy="1026000"/>
            </a:xfrm>
            <a:prstGeom prst="ellipse">
              <a:avLst/>
            </a:prstGeom>
            <a:gradFill>
              <a:gsLst>
                <a:gs pos="0">
                  <a:srgbClr val="E0B989"/>
                </a:gs>
                <a:gs pos="25000">
                  <a:srgbClr val="B08B50"/>
                </a:gs>
                <a:gs pos="38000">
                  <a:srgbClr val="9E7A40"/>
                </a:gs>
                <a:gs pos="55000">
                  <a:srgbClr val="9B7431"/>
                </a:gs>
                <a:gs pos="80000">
                  <a:srgbClr val="A47625"/>
                </a:gs>
                <a:gs pos="88000">
                  <a:srgbClr val="B67E1F"/>
                </a:gs>
                <a:gs pos="100000">
                  <a:srgbClr val="DD9D31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31"/>
            <p:cNvSpPr txBox="1"/>
            <p:nvPr/>
          </p:nvSpPr>
          <p:spPr>
            <a:xfrm>
              <a:off x="3615393" y="409950"/>
              <a:ext cx="725700" cy="72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15225" spcFirstLastPara="1" rIns="15225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Century Gothic"/>
                <a:buNone/>
              </a:pPr>
              <a:r>
                <a:rPr b="0" i="0" lang="en-US" sz="21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STP</a:t>
              </a:r>
              <a:endParaRPr sz="2300"/>
            </a:p>
          </p:txBody>
        </p:sp>
        <p:sp>
          <p:nvSpPr>
            <p:cNvPr id="798" name="Google Shape;798;p31"/>
            <p:cNvSpPr/>
            <p:nvPr/>
          </p:nvSpPr>
          <p:spPr>
            <a:xfrm rot="5400000">
              <a:off x="4781247" y="562169"/>
              <a:ext cx="538500" cy="421200"/>
            </a:xfrm>
            <a:prstGeom prst="triangle">
              <a:avLst>
                <a:gd fmla="val 50000" name="adj"/>
              </a:avLst>
            </a:prstGeom>
            <a:gradFill>
              <a:gsLst>
                <a:gs pos="0">
                  <a:srgbClr val="DDC08A"/>
                </a:gs>
                <a:gs pos="25000">
                  <a:srgbClr val="AD9050"/>
                </a:gs>
                <a:gs pos="38000">
                  <a:srgbClr val="9C7F40"/>
                </a:gs>
                <a:gs pos="55000">
                  <a:srgbClr val="987B31"/>
                </a:gs>
                <a:gs pos="80000">
                  <a:srgbClr val="A27F26"/>
                </a:gs>
                <a:gs pos="88000">
                  <a:srgbClr val="B28821"/>
                </a:gs>
                <a:gs pos="100000">
                  <a:srgbClr val="D9A832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31"/>
            <p:cNvSpPr/>
            <p:nvPr/>
          </p:nvSpPr>
          <p:spPr>
            <a:xfrm>
              <a:off x="5585959" y="259675"/>
              <a:ext cx="1399800" cy="1026000"/>
            </a:xfrm>
            <a:prstGeom prst="ellipse">
              <a:avLst/>
            </a:prstGeom>
            <a:gradFill>
              <a:gsLst>
                <a:gs pos="0">
                  <a:srgbClr val="DCC38A"/>
                </a:gs>
                <a:gs pos="25000">
                  <a:srgbClr val="AC9251"/>
                </a:gs>
                <a:gs pos="38000">
                  <a:srgbClr val="9B8241"/>
                </a:gs>
                <a:gs pos="55000">
                  <a:srgbClr val="987C32"/>
                </a:gs>
                <a:gs pos="80000">
                  <a:srgbClr val="A08028"/>
                </a:gs>
                <a:gs pos="88000">
                  <a:srgbClr val="B08B23"/>
                </a:gs>
                <a:gs pos="100000">
                  <a:srgbClr val="D8AB3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31"/>
            <p:cNvSpPr txBox="1"/>
            <p:nvPr/>
          </p:nvSpPr>
          <p:spPr>
            <a:xfrm>
              <a:off x="5790952" y="409950"/>
              <a:ext cx="989700" cy="72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entury Gothic"/>
                <a:buNone/>
              </a:pPr>
              <a:r>
                <a:rPr b="0" i="0" lang="en-US" sz="13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MENGUJI KEPATUHAN</a:t>
              </a:r>
              <a:endParaRPr sz="1800"/>
            </a:p>
          </p:txBody>
        </p:sp>
        <p:sp>
          <p:nvSpPr>
            <p:cNvPr id="801" name="Google Shape;801;p31"/>
            <p:cNvSpPr/>
            <p:nvPr/>
          </p:nvSpPr>
          <p:spPr>
            <a:xfrm rot="10800000">
              <a:off x="6016573" y="1612481"/>
              <a:ext cx="538500" cy="421200"/>
            </a:xfrm>
            <a:prstGeom prst="triangle">
              <a:avLst>
                <a:gd fmla="val 50000" name="adj"/>
              </a:avLst>
            </a:prstGeom>
            <a:gradFill>
              <a:gsLst>
                <a:gs pos="0">
                  <a:srgbClr val="DBC98B"/>
                </a:gs>
                <a:gs pos="25000">
                  <a:srgbClr val="AA9A52"/>
                </a:gs>
                <a:gs pos="38000">
                  <a:srgbClr val="9A8942"/>
                </a:gs>
                <a:gs pos="55000">
                  <a:srgbClr val="968434"/>
                </a:gs>
                <a:gs pos="80000">
                  <a:srgbClr val="9F8929"/>
                </a:gs>
                <a:gs pos="88000">
                  <a:srgbClr val="AE9426"/>
                </a:gs>
                <a:gs pos="100000">
                  <a:srgbClr val="D5B736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31"/>
            <p:cNvSpPr/>
            <p:nvPr/>
          </p:nvSpPr>
          <p:spPr>
            <a:xfrm>
              <a:off x="5663119" y="2336569"/>
              <a:ext cx="1245600" cy="1026000"/>
            </a:xfrm>
            <a:prstGeom prst="ellipse">
              <a:avLst/>
            </a:prstGeom>
            <a:gradFill>
              <a:gsLst>
                <a:gs pos="0">
                  <a:srgbClr val="D9CA8C"/>
                </a:gs>
                <a:gs pos="25000">
                  <a:srgbClr val="AA9B52"/>
                </a:gs>
                <a:gs pos="38000">
                  <a:srgbClr val="9A8A42"/>
                </a:gs>
                <a:gs pos="55000">
                  <a:srgbClr val="958534"/>
                </a:gs>
                <a:gs pos="80000">
                  <a:srgbClr val="9D8A2B"/>
                </a:gs>
                <a:gs pos="88000">
                  <a:srgbClr val="AD9626"/>
                </a:gs>
                <a:gs pos="100000">
                  <a:srgbClr val="D3B938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31"/>
            <p:cNvSpPr txBox="1"/>
            <p:nvPr/>
          </p:nvSpPr>
          <p:spPr>
            <a:xfrm>
              <a:off x="5845512" y="2486844"/>
              <a:ext cx="880800" cy="72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0150" spcFirstLastPara="1" rIns="10150" wrap="square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800"/>
                <a:buFont typeface="Century Gothic"/>
                <a:buNone/>
              </a:pPr>
              <a:r>
                <a:rPr b="0" i="0" lang="en-US" sz="10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PEMERIKSAAN PAJAK</a:t>
              </a:r>
              <a:endParaRPr sz="1600"/>
            </a:p>
          </p:txBody>
        </p:sp>
        <p:sp>
          <p:nvSpPr>
            <p:cNvPr id="804" name="Google Shape;804;p31"/>
            <p:cNvSpPr/>
            <p:nvPr/>
          </p:nvSpPr>
          <p:spPr>
            <a:xfrm rot="10800000">
              <a:off x="6016573" y="3561299"/>
              <a:ext cx="538500" cy="421200"/>
            </a:xfrm>
            <a:prstGeom prst="triangle">
              <a:avLst>
                <a:gd fmla="val 50000" name="adj"/>
              </a:avLst>
            </a:prstGeom>
            <a:gradFill>
              <a:gsLst>
                <a:gs pos="0">
                  <a:srgbClr val="D8D18D"/>
                </a:gs>
                <a:gs pos="25000">
                  <a:srgbClr val="A7A055"/>
                </a:gs>
                <a:gs pos="38000">
                  <a:srgbClr val="969045"/>
                </a:gs>
                <a:gs pos="55000">
                  <a:srgbClr val="928B37"/>
                </a:gs>
                <a:gs pos="80000">
                  <a:srgbClr val="9A922E"/>
                </a:gs>
                <a:gs pos="88000">
                  <a:srgbClr val="A8A02A"/>
                </a:gs>
                <a:gs pos="100000">
                  <a:srgbClr val="CFC43B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31"/>
            <p:cNvSpPr/>
            <p:nvPr/>
          </p:nvSpPr>
          <p:spPr>
            <a:xfrm>
              <a:off x="5516627" y="4157312"/>
              <a:ext cx="1538400" cy="1538400"/>
            </a:xfrm>
            <a:prstGeom prst="ellipse">
              <a:avLst/>
            </a:prstGeom>
            <a:gradFill>
              <a:gsLst>
                <a:gs pos="0">
                  <a:srgbClr val="D8D18D"/>
                </a:gs>
                <a:gs pos="25000">
                  <a:srgbClr val="A7A055"/>
                </a:gs>
                <a:gs pos="38000">
                  <a:srgbClr val="969045"/>
                </a:gs>
                <a:gs pos="55000">
                  <a:srgbClr val="928B37"/>
                </a:gs>
                <a:gs pos="80000">
                  <a:srgbClr val="9A922E"/>
                </a:gs>
                <a:gs pos="88000">
                  <a:srgbClr val="A8A02A"/>
                </a:gs>
                <a:gs pos="100000">
                  <a:srgbClr val="CFC43B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31"/>
            <p:cNvSpPr txBox="1"/>
            <p:nvPr/>
          </p:nvSpPr>
          <p:spPr>
            <a:xfrm>
              <a:off x="5741926" y="4382611"/>
              <a:ext cx="1087800" cy="108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1750" lIns="31750" spcFirstLastPara="1" rIns="31750" wrap="square" tIns="31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500"/>
                <a:buFont typeface="Century Gothic"/>
                <a:buNone/>
              </a:pPr>
              <a:r>
                <a:rPr b="0" i="0" lang="en-US" sz="28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SKP</a:t>
              </a:r>
              <a:endParaRPr sz="1700"/>
            </a:p>
          </p:txBody>
        </p:sp>
      </p:grp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1" name="Google Shape;811;p32"/>
          <p:cNvGrpSpPr/>
          <p:nvPr/>
        </p:nvGrpSpPr>
        <p:grpSpPr>
          <a:xfrm>
            <a:off x="709573" y="1119807"/>
            <a:ext cx="7880470" cy="4551457"/>
            <a:chOff x="0" y="365771"/>
            <a:chExt cx="6834160" cy="4015047"/>
          </a:xfrm>
        </p:grpSpPr>
        <p:sp>
          <p:nvSpPr>
            <p:cNvPr id="812" name="Google Shape;812;p32"/>
            <p:cNvSpPr/>
            <p:nvPr/>
          </p:nvSpPr>
          <p:spPr>
            <a:xfrm>
              <a:off x="0" y="365771"/>
              <a:ext cx="1708500" cy="1708500"/>
            </a:xfrm>
            <a:prstGeom prst="ellipse">
              <a:avLst/>
            </a:prstGeom>
            <a:gradFill>
              <a:gsLst>
                <a:gs pos="0">
                  <a:srgbClr val="EF8C81"/>
                </a:gs>
                <a:gs pos="25000">
                  <a:srgbClr val="BE5647"/>
                </a:gs>
                <a:gs pos="38000">
                  <a:srgbClr val="AD4537"/>
                </a:gs>
                <a:gs pos="55000">
                  <a:srgbClr val="AB3924"/>
                </a:gs>
                <a:gs pos="80000">
                  <a:srgbClr val="B72E17"/>
                </a:gs>
                <a:gs pos="88000">
                  <a:srgbClr val="C92B10"/>
                </a:gs>
                <a:gs pos="100000">
                  <a:srgbClr val="F63C1E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32"/>
            <p:cNvSpPr txBox="1"/>
            <p:nvPr/>
          </p:nvSpPr>
          <p:spPr>
            <a:xfrm>
              <a:off x="250212" y="615983"/>
              <a:ext cx="1208100" cy="120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900"/>
                <a:buFont typeface="Century Gothic"/>
                <a:buNone/>
              </a:pPr>
              <a:r>
                <a:rPr b="0" i="0" lang="en-US" sz="39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STP/ SKP</a:t>
              </a:r>
              <a:endParaRPr/>
            </a:p>
          </p:txBody>
        </p:sp>
        <p:sp>
          <p:nvSpPr>
            <p:cNvPr id="814" name="Google Shape;814;p32"/>
            <p:cNvSpPr/>
            <p:nvPr/>
          </p:nvSpPr>
          <p:spPr>
            <a:xfrm rot="10800000">
              <a:off x="555372" y="2294949"/>
              <a:ext cx="597900" cy="467700"/>
            </a:xfrm>
            <a:prstGeom prst="triangle">
              <a:avLst>
                <a:gd fmla="val 50000" name="adj"/>
              </a:avLst>
            </a:prstGeom>
            <a:gradFill>
              <a:gsLst>
                <a:gs pos="0">
                  <a:srgbClr val="EF8C81"/>
                </a:gs>
                <a:gs pos="25000">
                  <a:srgbClr val="BE5647"/>
                </a:gs>
                <a:gs pos="38000">
                  <a:srgbClr val="AD4537"/>
                </a:gs>
                <a:gs pos="55000">
                  <a:srgbClr val="AB3924"/>
                </a:gs>
                <a:gs pos="80000">
                  <a:srgbClr val="B72E17"/>
                </a:gs>
                <a:gs pos="88000">
                  <a:srgbClr val="C92B10"/>
                </a:gs>
                <a:gs pos="100000">
                  <a:srgbClr val="F63C1E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32"/>
            <p:cNvSpPr/>
            <p:nvPr/>
          </p:nvSpPr>
          <p:spPr>
            <a:xfrm>
              <a:off x="284474" y="2956793"/>
              <a:ext cx="1139700" cy="1139700"/>
            </a:xfrm>
            <a:prstGeom prst="ellipse">
              <a:avLst/>
            </a:prstGeom>
            <a:gradFill>
              <a:gsLst>
                <a:gs pos="0">
                  <a:srgbClr val="E99984"/>
                </a:gs>
                <a:gs pos="25000">
                  <a:srgbClr val="B96749"/>
                </a:gs>
                <a:gs pos="38000">
                  <a:srgbClr val="A85738"/>
                </a:gs>
                <a:gs pos="55000">
                  <a:srgbClr val="A54D28"/>
                </a:gs>
                <a:gs pos="80000">
                  <a:srgbClr val="B1471A"/>
                </a:gs>
                <a:gs pos="88000">
                  <a:srgbClr val="C24714"/>
                </a:gs>
                <a:gs pos="100000">
                  <a:srgbClr val="EE5D22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32"/>
            <p:cNvSpPr txBox="1"/>
            <p:nvPr/>
          </p:nvSpPr>
          <p:spPr>
            <a:xfrm>
              <a:off x="451365" y="3123684"/>
              <a:ext cx="805800" cy="80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entury Gothic"/>
                <a:buNone/>
              </a:pPr>
              <a:r>
                <a:rPr b="0" i="0" lang="en-US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1 BULAN U/ MELUNASI</a:t>
              </a:r>
              <a:endParaRPr sz="1900"/>
            </a:p>
          </p:txBody>
        </p:sp>
        <p:sp>
          <p:nvSpPr>
            <p:cNvPr id="817" name="Google Shape;817;p32"/>
            <p:cNvSpPr/>
            <p:nvPr/>
          </p:nvSpPr>
          <p:spPr>
            <a:xfrm rot="5400000">
              <a:off x="1849982" y="3292698"/>
              <a:ext cx="597900" cy="467700"/>
            </a:xfrm>
            <a:prstGeom prst="triangle">
              <a:avLst>
                <a:gd fmla="val 50000" name="adj"/>
              </a:avLst>
            </a:prstGeom>
            <a:gradFill>
              <a:gsLst>
                <a:gs pos="0">
                  <a:srgbClr val="E89D84"/>
                </a:gs>
                <a:gs pos="25000">
                  <a:srgbClr val="B86D4A"/>
                </a:gs>
                <a:gs pos="38000">
                  <a:srgbClr val="A75B39"/>
                </a:gs>
                <a:gs pos="55000">
                  <a:srgbClr val="A45228"/>
                </a:gs>
                <a:gs pos="80000">
                  <a:srgbClr val="AE4F1C"/>
                </a:gs>
                <a:gs pos="88000">
                  <a:srgbClr val="C14F15"/>
                </a:gs>
                <a:gs pos="100000">
                  <a:srgbClr val="EB672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32"/>
            <p:cNvSpPr/>
            <p:nvPr/>
          </p:nvSpPr>
          <p:spPr>
            <a:xfrm>
              <a:off x="2847304" y="2956793"/>
              <a:ext cx="1139700" cy="1139700"/>
            </a:xfrm>
            <a:prstGeom prst="ellipse">
              <a:avLst/>
            </a:prstGeom>
            <a:gradFill>
              <a:gsLst>
                <a:gs pos="0">
                  <a:srgbClr val="E6A885"/>
                </a:gs>
                <a:gs pos="25000">
                  <a:srgbClr val="B5784C"/>
                </a:gs>
                <a:gs pos="38000">
                  <a:srgbClr val="A4683C"/>
                </a:gs>
                <a:gs pos="55000">
                  <a:srgbClr val="A0612C"/>
                </a:gs>
                <a:gs pos="80000">
                  <a:srgbClr val="AB5E1F"/>
                </a:gs>
                <a:gs pos="88000">
                  <a:srgbClr val="BC6219"/>
                </a:gs>
                <a:gs pos="100000">
                  <a:srgbClr val="E67D29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32"/>
            <p:cNvSpPr txBox="1"/>
            <p:nvPr/>
          </p:nvSpPr>
          <p:spPr>
            <a:xfrm>
              <a:off x="3014195" y="3123684"/>
              <a:ext cx="805800" cy="80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700" lIns="12700" spcFirstLastPara="1" rIns="12700" wrap="square" tIns="12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Century Gothic"/>
                <a:buNone/>
              </a:pPr>
              <a:r>
                <a:rPr b="0" i="0" lang="en-US" sz="17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HUTANG PAJAK</a:t>
              </a:r>
              <a:endParaRPr sz="2100"/>
            </a:p>
          </p:txBody>
        </p:sp>
        <p:sp>
          <p:nvSpPr>
            <p:cNvPr id="820" name="Google Shape;820;p32"/>
            <p:cNvSpPr/>
            <p:nvPr/>
          </p:nvSpPr>
          <p:spPr>
            <a:xfrm>
              <a:off x="3118110" y="2126230"/>
              <a:ext cx="597900" cy="467700"/>
            </a:xfrm>
            <a:prstGeom prst="triangle">
              <a:avLst>
                <a:gd fmla="val 50000" name="adj"/>
              </a:avLst>
            </a:prstGeom>
            <a:gradFill>
              <a:gsLst>
                <a:gs pos="0">
                  <a:srgbClr val="E3B087"/>
                </a:gs>
                <a:gs pos="25000">
                  <a:srgbClr val="B3824D"/>
                </a:gs>
                <a:gs pos="38000">
                  <a:srgbClr val="A2713D"/>
                </a:gs>
                <a:gs pos="55000">
                  <a:srgbClr val="9E6A2D"/>
                </a:gs>
                <a:gs pos="80000">
                  <a:srgbClr val="A86A22"/>
                </a:gs>
                <a:gs pos="88000">
                  <a:srgbClr val="B9711C"/>
                </a:gs>
                <a:gs pos="100000">
                  <a:srgbClr val="E28C2C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32"/>
            <p:cNvSpPr/>
            <p:nvPr/>
          </p:nvSpPr>
          <p:spPr>
            <a:xfrm>
              <a:off x="2847304" y="650245"/>
              <a:ext cx="1139700" cy="1139700"/>
            </a:xfrm>
            <a:prstGeom prst="ellipse">
              <a:avLst/>
            </a:prstGeom>
            <a:gradFill>
              <a:gsLst>
                <a:gs pos="0">
                  <a:srgbClr val="E2B887"/>
                </a:gs>
                <a:gs pos="25000">
                  <a:srgbClr val="B1884F"/>
                </a:gs>
                <a:gs pos="38000">
                  <a:srgbClr val="A0773E"/>
                </a:gs>
                <a:gs pos="55000">
                  <a:srgbClr val="9C722F"/>
                </a:gs>
                <a:gs pos="80000">
                  <a:srgbClr val="A67323"/>
                </a:gs>
                <a:gs pos="88000">
                  <a:srgbClr val="B67B1E"/>
                </a:gs>
                <a:gs pos="100000">
                  <a:srgbClr val="DF992F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32"/>
            <p:cNvSpPr txBox="1"/>
            <p:nvPr/>
          </p:nvSpPr>
          <p:spPr>
            <a:xfrm>
              <a:off x="2847391" y="817137"/>
              <a:ext cx="1139700" cy="80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entury Gothic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PENAGIHAN PAJAK</a:t>
              </a:r>
              <a:endParaRPr sz="2100"/>
            </a:p>
          </p:txBody>
        </p:sp>
        <p:sp>
          <p:nvSpPr>
            <p:cNvPr id="823" name="Google Shape;823;p32"/>
            <p:cNvSpPr/>
            <p:nvPr/>
          </p:nvSpPr>
          <p:spPr>
            <a:xfrm rot="5400000">
              <a:off x="4412812" y="986151"/>
              <a:ext cx="597900" cy="467700"/>
            </a:xfrm>
            <a:prstGeom prst="triangle">
              <a:avLst>
                <a:gd fmla="val 50000" name="adj"/>
              </a:avLst>
            </a:prstGeom>
            <a:gradFill>
              <a:gsLst>
                <a:gs pos="0">
                  <a:srgbClr val="DCC38A"/>
                </a:gs>
                <a:gs pos="25000">
                  <a:srgbClr val="AC9251"/>
                </a:gs>
                <a:gs pos="38000">
                  <a:srgbClr val="9B8241"/>
                </a:gs>
                <a:gs pos="55000">
                  <a:srgbClr val="987C32"/>
                </a:gs>
                <a:gs pos="80000">
                  <a:srgbClr val="A08028"/>
                </a:gs>
                <a:gs pos="88000">
                  <a:srgbClr val="B08B23"/>
                </a:gs>
                <a:gs pos="100000">
                  <a:srgbClr val="D8AB3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32"/>
            <p:cNvSpPr/>
            <p:nvPr/>
          </p:nvSpPr>
          <p:spPr>
            <a:xfrm>
              <a:off x="5410134" y="650245"/>
              <a:ext cx="1139700" cy="1139700"/>
            </a:xfrm>
            <a:prstGeom prst="ellipse">
              <a:avLst/>
            </a:prstGeom>
            <a:gradFill>
              <a:gsLst>
                <a:gs pos="0">
                  <a:srgbClr val="DCC68B"/>
                </a:gs>
                <a:gs pos="25000">
                  <a:srgbClr val="AB9651"/>
                </a:gs>
                <a:gs pos="38000">
                  <a:srgbClr val="9A8641"/>
                </a:gs>
                <a:gs pos="55000">
                  <a:srgbClr val="978033"/>
                </a:gs>
                <a:gs pos="80000">
                  <a:srgbClr val="A08528"/>
                </a:gs>
                <a:gs pos="88000">
                  <a:srgbClr val="AE9025"/>
                </a:gs>
                <a:gs pos="100000">
                  <a:srgbClr val="D6B135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32"/>
            <p:cNvSpPr txBox="1"/>
            <p:nvPr/>
          </p:nvSpPr>
          <p:spPr>
            <a:xfrm>
              <a:off x="5436412" y="817137"/>
              <a:ext cx="1065900" cy="80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425" lIns="11425" spcFirstLastPara="1" rIns="11425" wrap="square" tIns="1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Century Gothic"/>
                <a:buNone/>
              </a:pPr>
              <a:r>
                <a:rPr b="0" i="0" lang="en-US" sz="16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KEBERATAN</a:t>
              </a:r>
              <a:endParaRPr sz="2100"/>
            </a:p>
          </p:txBody>
        </p:sp>
        <p:sp>
          <p:nvSpPr>
            <p:cNvPr id="826" name="Google Shape;826;p32"/>
            <p:cNvSpPr/>
            <p:nvPr/>
          </p:nvSpPr>
          <p:spPr>
            <a:xfrm rot="10800000">
              <a:off x="5681033" y="2010474"/>
              <a:ext cx="597900" cy="467700"/>
            </a:xfrm>
            <a:prstGeom prst="triangle">
              <a:avLst>
                <a:gd fmla="val 50000" name="adj"/>
              </a:avLst>
            </a:prstGeom>
            <a:gradFill>
              <a:gsLst>
                <a:gs pos="0">
                  <a:srgbClr val="D8D18D"/>
                </a:gs>
                <a:gs pos="25000">
                  <a:srgbClr val="A7A055"/>
                </a:gs>
                <a:gs pos="38000">
                  <a:srgbClr val="969045"/>
                </a:gs>
                <a:gs pos="55000">
                  <a:srgbClr val="928B37"/>
                </a:gs>
                <a:gs pos="80000">
                  <a:srgbClr val="9A922E"/>
                </a:gs>
                <a:gs pos="88000">
                  <a:srgbClr val="A8A02A"/>
                </a:gs>
                <a:gs pos="100000">
                  <a:srgbClr val="CFC43B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32"/>
            <p:cNvSpPr/>
            <p:nvPr/>
          </p:nvSpPr>
          <p:spPr>
            <a:xfrm>
              <a:off x="5125660" y="2672318"/>
              <a:ext cx="1708500" cy="1708500"/>
            </a:xfrm>
            <a:prstGeom prst="ellipse">
              <a:avLst/>
            </a:prstGeom>
            <a:gradFill>
              <a:gsLst>
                <a:gs pos="0">
                  <a:srgbClr val="D8D18D"/>
                </a:gs>
                <a:gs pos="25000">
                  <a:srgbClr val="A7A055"/>
                </a:gs>
                <a:gs pos="38000">
                  <a:srgbClr val="969045"/>
                </a:gs>
                <a:gs pos="55000">
                  <a:srgbClr val="928B37"/>
                </a:gs>
                <a:gs pos="80000">
                  <a:srgbClr val="9A922E"/>
                </a:gs>
                <a:gs pos="88000">
                  <a:srgbClr val="A8A02A"/>
                </a:gs>
                <a:gs pos="100000">
                  <a:srgbClr val="CFC43B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32"/>
            <p:cNvSpPr txBox="1"/>
            <p:nvPr/>
          </p:nvSpPr>
          <p:spPr>
            <a:xfrm>
              <a:off x="5375872" y="2922530"/>
              <a:ext cx="1208100" cy="120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950" lIns="13950" spcFirstLastPara="1" rIns="13950" wrap="square" tIns="13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100"/>
                <a:buFont typeface="Century Gothic"/>
                <a:buNone/>
              </a:pPr>
              <a:r>
                <a:rPr b="0" i="0" lang="en-US" sz="23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BANDING</a:t>
              </a:r>
              <a:endParaRPr sz="2600"/>
            </a:p>
          </p:txBody>
        </p:sp>
      </p:grpSp>
    </p:spTree>
  </p:cSld>
  <p:clrMapOvr>
    <a:masterClrMapping/>
  </p:clrMapOvr>
  <p:transition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3" name="Google Shape;833;p33"/>
          <p:cNvGrpSpPr/>
          <p:nvPr/>
        </p:nvGrpSpPr>
        <p:grpSpPr>
          <a:xfrm>
            <a:off x="2046869" y="903869"/>
            <a:ext cx="5050191" cy="5050191"/>
            <a:chOff x="943085" y="3037"/>
            <a:chExt cx="5050191" cy="5050191"/>
          </a:xfrm>
        </p:grpSpPr>
        <p:sp>
          <p:nvSpPr>
            <p:cNvPr id="834" name="Google Shape;834;p33"/>
            <p:cNvSpPr/>
            <p:nvPr/>
          </p:nvSpPr>
          <p:spPr>
            <a:xfrm>
              <a:off x="2803531" y="1863483"/>
              <a:ext cx="1329300" cy="1329300"/>
            </a:xfrm>
            <a:prstGeom prst="ellipse">
              <a:avLst/>
            </a:prstGeom>
            <a:gradFill>
              <a:gsLst>
                <a:gs pos="0">
                  <a:srgbClr val="D8D28D"/>
                </a:gs>
                <a:gs pos="25000">
                  <a:srgbClr val="A8A156"/>
                </a:gs>
                <a:gs pos="38000">
                  <a:srgbClr val="979146"/>
                </a:gs>
                <a:gs pos="55000">
                  <a:srgbClr val="938C38"/>
                </a:gs>
                <a:gs pos="80000">
                  <a:srgbClr val="9C932D"/>
                </a:gs>
                <a:gs pos="88000">
                  <a:srgbClr val="A9A12B"/>
                </a:gs>
                <a:gs pos="100000">
                  <a:srgbClr val="D0C53C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33"/>
            <p:cNvSpPr txBox="1"/>
            <p:nvPr/>
          </p:nvSpPr>
          <p:spPr>
            <a:xfrm>
              <a:off x="2998213" y="2058165"/>
              <a:ext cx="939900" cy="9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49525" spcFirstLastPara="1" rIns="49525" wrap="square" tIns="4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900"/>
                <a:buFont typeface="Century Gothic"/>
                <a:buNone/>
              </a:pPr>
              <a:r>
                <a:rPr b="0" i="0" lang="en-US" sz="39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SKP</a:t>
              </a:r>
              <a:endParaRPr/>
            </a:p>
          </p:txBody>
        </p:sp>
        <p:sp>
          <p:nvSpPr>
            <p:cNvPr id="836" name="Google Shape;836;p33"/>
            <p:cNvSpPr/>
            <p:nvPr/>
          </p:nvSpPr>
          <p:spPr>
            <a:xfrm rot="-5400000">
              <a:off x="3327573" y="1379895"/>
              <a:ext cx="281400" cy="452100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B5B295"/>
                </a:gs>
                <a:gs pos="25000">
                  <a:srgbClr val="7E7A59"/>
                </a:gs>
                <a:gs pos="38000">
                  <a:srgbClr val="716C4A"/>
                </a:gs>
                <a:gs pos="55000">
                  <a:srgbClr val="69653E"/>
                </a:gs>
                <a:gs pos="80000">
                  <a:srgbClr val="6C683A"/>
                </a:gs>
                <a:gs pos="88000">
                  <a:srgbClr val="757039"/>
                </a:gs>
                <a:gs pos="100000">
                  <a:srgbClr val="928B4D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33"/>
            <p:cNvSpPr txBox="1"/>
            <p:nvPr/>
          </p:nvSpPr>
          <p:spPr>
            <a:xfrm rot="-5400000">
              <a:off x="3369671" y="1512496"/>
              <a:ext cx="197100" cy="27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Century Gothic"/>
                <a:buNone/>
              </a:pPr>
              <a:r>
                <a:t/>
              </a:r>
              <a:endParaRPr b="0" i="0" sz="19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38" name="Google Shape;838;p33"/>
            <p:cNvSpPr/>
            <p:nvPr/>
          </p:nvSpPr>
          <p:spPr>
            <a:xfrm>
              <a:off x="2803531" y="3037"/>
              <a:ext cx="1329300" cy="1329300"/>
            </a:xfrm>
            <a:prstGeom prst="ellipse">
              <a:avLst/>
            </a:prstGeom>
            <a:gradFill>
              <a:gsLst>
                <a:gs pos="0">
                  <a:srgbClr val="B5B295"/>
                </a:gs>
                <a:gs pos="25000">
                  <a:srgbClr val="7E7A59"/>
                </a:gs>
                <a:gs pos="38000">
                  <a:srgbClr val="716C4A"/>
                </a:gs>
                <a:gs pos="55000">
                  <a:srgbClr val="69653E"/>
                </a:gs>
                <a:gs pos="80000">
                  <a:srgbClr val="6C683A"/>
                </a:gs>
                <a:gs pos="88000">
                  <a:srgbClr val="757039"/>
                </a:gs>
                <a:gs pos="100000">
                  <a:srgbClr val="928B4D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33"/>
            <p:cNvSpPr txBox="1"/>
            <p:nvPr/>
          </p:nvSpPr>
          <p:spPr>
            <a:xfrm>
              <a:off x="2998213" y="197719"/>
              <a:ext cx="939900" cy="9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650" lIns="26650" spcFirstLastPara="1" rIns="26650" wrap="square" tIns="26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100"/>
                <a:buFont typeface="Century Gothic"/>
                <a:buNone/>
              </a:pPr>
              <a:r>
                <a:rPr b="0" i="0" lang="en-US" sz="21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SKPLB</a:t>
              </a:r>
              <a:endParaRPr/>
            </a:p>
          </p:txBody>
        </p:sp>
        <p:sp>
          <p:nvSpPr>
            <p:cNvPr id="840" name="Google Shape;840;p33"/>
            <p:cNvSpPr/>
            <p:nvPr/>
          </p:nvSpPr>
          <p:spPr>
            <a:xfrm>
              <a:off x="4249737" y="2302175"/>
              <a:ext cx="281400" cy="452100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D3C28B"/>
                </a:gs>
                <a:gs pos="25000">
                  <a:srgbClr val="A09150"/>
                </a:gs>
                <a:gs pos="38000">
                  <a:srgbClr val="908140"/>
                </a:gs>
                <a:gs pos="55000">
                  <a:srgbClr val="8C7C31"/>
                </a:gs>
                <a:gs pos="80000">
                  <a:srgbClr val="958226"/>
                </a:gs>
                <a:gs pos="88000">
                  <a:srgbClr val="A38C22"/>
                </a:gs>
                <a:gs pos="100000">
                  <a:srgbClr val="C6AC35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33"/>
            <p:cNvSpPr txBox="1"/>
            <p:nvPr/>
          </p:nvSpPr>
          <p:spPr>
            <a:xfrm>
              <a:off x="4249737" y="2392572"/>
              <a:ext cx="197100" cy="27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Century Gothic"/>
                <a:buNone/>
              </a:pPr>
              <a:r>
                <a:t/>
              </a:r>
              <a:endParaRPr b="0" i="0" sz="19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42" name="Google Shape;842;p33"/>
            <p:cNvSpPr/>
            <p:nvPr/>
          </p:nvSpPr>
          <p:spPr>
            <a:xfrm>
              <a:off x="4663976" y="1863483"/>
              <a:ext cx="1329300" cy="1329300"/>
            </a:xfrm>
            <a:prstGeom prst="ellipse">
              <a:avLst/>
            </a:prstGeom>
            <a:gradFill>
              <a:gsLst>
                <a:gs pos="0">
                  <a:srgbClr val="D3C28B"/>
                </a:gs>
                <a:gs pos="25000">
                  <a:srgbClr val="A09150"/>
                </a:gs>
                <a:gs pos="38000">
                  <a:srgbClr val="908140"/>
                </a:gs>
                <a:gs pos="55000">
                  <a:srgbClr val="8C7C31"/>
                </a:gs>
                <a:gs pos="80000">
                  <a:srgbClr val="958226"/>
                </a:gs>
                <a:gs pos="88000">
                  <a:srgbClr val="A38C22"/>
                </a:gs>
                <a:gs pos="100000">
                  <a:srgbClr val="C6AC35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33"/>
            <p:cNvSpPr txBox="1"/>
            <p:nvPr/>
          </p:nvSpPr>
          <p:spPr>
            <a:xfrm>
              <a:off x="4858658" y="2058165"/>
              <a:ext cx="939900" cy="9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650" lIns="26650" spcFirstLastPara="1" rIns="26650" wrap="square" tIns="26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100"/>
                <a:buFont typeface="Century Gothic"/>
                <a:buNone/>
              </a:pPr>
              <a:r>
                <a:rPr b="0" i="0" lang="en-US" sz="21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SKPN</a:t>
              </a:r>
              <a:endParaRPr/>
            </a:p>
          </p:txBody>
        </p:sp>
        <p:sp>
          <p:nvSpPr>
            <p:cNvPr id="844" name="Google Shape;844;p33"/>
            <p:cNvSpPr/>
            <p:nvPr/>
          </p:nvSpPr>
          <p:spPr>
            <a:xfrm rot="5400000">
              <a:off x="3327458" y="3224339"/>
              <a:ext cx="281400" cy="452100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EECD84"/>
                </a:gs>
                <a:gs pos="25000">
                  <a:srgbClr val="BDA04C"/>
                </a:gs>
                <a:gs pos="38000">
                  <a:srgbClr val="AC8F3B"/>
                </a:gs>
                <a:gs pos="55000">
                  <a:srgbClr val="A98A2B"/>
                </a:gs>
                <a:gs pos="80000">
                  <a:srgbClr val="B58F1D"/>
                </a:gs>
                <a:gs pos="88000">
                  <a:srgbClr val="C79D16"/>
                </a:gs>
                <a:gs pos="100000">
                  <a:srgbClr val="F3C026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33"/>
            <p:cNvSpPr txBox="1"/>
            <p:nvPr/>
          </p:nvSpPr>
          <p:spPr>
            <a:xfrm rot="5400000">
              <a:off x="3369662" y="3272639"/>
              <a:ext cx="197100" cy="27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Century Gothic"/>
                <a:buNone/>
              </a:pPr>
              <a:r>
                <a:t/>
              </a:r>
              <a:endParaRPr b="0" i="0" sz="19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46" name="Google Shape;846;p33"/>
            <p:cNvSpPr/>
            <p:nvPr/>
          </p:nvSpPr>
          <p:spPr>
            <a:xfrm>
              <a:off x="2803531" y="3723928"/>
              <a:ext cx="1329300" cy="1329300"/>
            </a:xfrm>
            <a:prstGeom prst="ellipse">
              <a:avLst/>
            </a:prstGeom>
            <a:gradFill>
              <a:gsLst>
                <a:gs pos="0">
                  <a:srgbClr val="EECD84"/>
                </a:gs>
                <a:gs pos="25000">
                  <a:srgbClr val="BDA04C"/>
                </a:gs>
                <a:gs pos="38000">
                  <a:srgbClr val="AC8F3B"/>
                </a:gs>
                <a:gs pos="55000">
                  <a:srgbClr val="A98A2B"/>
                </a:gs>
                <a:gs pos="80000">
                  <a:srgbClr val="B58F1D"/>
                </a:gs>
                <a:gs pos="88000">
                  <a:srgbClr val="C79D16"/>
                </a:gs>
                <a:gs pos="100000">
                  <a:srgbClr val="F3C026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33"/>
            <p:cNvSpPr txBox="1"/>
            <p:nvPr/>
          </p:nvSpPr>
          <p:spPr>
            <a:xfrm>
              <a:off x="2998213" y="3918610"/>
              <a:ext cx="939900" cy="9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650" lIns="26650" spcFirstLastPara="1" rIns="26650" wrap="square" tIns="26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100"/>
                <a:buFont typeface="Century Gothic"/>
                <a:buNone/>
              </a:pPr>
              <a:r>
                <a:rPr b="0" i="0" lang="en-US" sz="21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SKPKB</a:t>
              </a:r>
              <a:endParaRPr/>
            </a:p>
          </p:txBody>
        </p:sp>
        <p:sp>
          <p:nvSpPr>
            <p:cNvPr id="848" name="Google Shape;848;p33"/>
            <p:cNvSpPr/>
            <p:nvPr/>
          </p:nvSpPr>
          <p:spPr>
            <a:xfrm rot="10800000">
              <a:off x="2405293" y="2302060"/>
              <a:ext cx="281400" cy="452100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FFCF81"/>
                </a:gs>
                <a:gs pos="25000">
                  <a:srgbClr val="D5A54E"/>
                </a:gs>
                <a:gs pos="38000">
                  <a:srgbClr val="C2923B"/>
                </a:gs>
                <a:gs pos="55000">
                  <a:srgbClr val="BF8E2C"/>
                </a:gs>
                <a:gs pos="80000">
                  <a:srgbClr val="CD921C"/>
                </a:gs>
                <a:gs pos="88000">
                  <a:srgbClr val="E29D14"/>
                </a:gs>
                <a:gs pos="100000">
                  <a:srgbClr val="FFC12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33"/>
            <p:cNvSpPr txBox="1"/>
            <p:nvPr/>
          </p:nvSpPr>
          <p:spPr>
            <a:xfrm>
              <a:off x="2489665" y="2392572"/>
              <a:ext cx="197100" cy="27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Century Gothic"/>
                <a:buNone/>
              </a:pPr>
              <a:r>
                <a:t/>
              </a:r>
              <a:endParaRPr b="0" i="0" sz="1900" u="none" cap="none" strike="noStrik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50" name="Google Shape;850;p33"/>
            <p:cNvSpPr/>
            <p:nvPr/>
          </p:nvSpPr>
          <p:spPr>
            <a:xfrm>
              <a:off x="943085" y="1863483"/>
              <a:ext cx="1329300" cy="1329300"/>
            </a:xfrm>
            <a:prstGeom prst="ellipse">
              <a:avLst/>
            </a:prstGeom>
            <a:gradFill>
              <a:gsLst>
                <a:gs pos="0">
                  <a:srgbClr val="FFCF81"/>
                </a:gs>
                <a:gs pos="25000">
                  <a:srgbClr val="D5A54E"/>
                </a:gs>
                <a:gs pos="38000">
                  <a:srgbClr val="C2923B"/>
                </a:gs>
                <a:gs pos="55000">
                  <a:srgbClr val="BF8E2C"/>
                </a:gs>
                <a:gs pos="80000">
                  <a:srgbClr val="CD921C"/>
                </a:gs>
                <a:gs pos="88000">
                  <a:srgbClr val="E29D14"/>
                </a:gs>
                <a:gs pos="100000">
                  <a:srgbClr val="FFC124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33"/>
            <p:cNvSpPr txBox="1"/>
            <p:nvPr/>
          </p:nvSpPr>
          <p:spPr>
            <a:xfrm>
              <a:off x="1137767" y="2058165"/>
              <a:ext cx="939900" cy="93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650" lIns="26650" spcFirstLastPara="1" rIns="26650" wrap="square" tIns="26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100"/>
                <a:buFont typeface="Century Gothic"/>
                <a:buNone/>
              </a:pPr>
              <a:r>
                <a:rPr b="0" i="0" lang="en-US" sz="2100" u="none" cap="none" strike="noStrik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SKPKBT</a:t>
              </a:r>
              <a:endParaRPr/>
            </a:p>
          </p:txBody>
        </p:sp>
      </p:grpSp>
    </p:spTree>
  </p:cSld>
  <p:clrMapOvr>
    <a:masterClrMapping/>
  </p:clrMapOvr>
  <p:transition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34"/>
          <p:cNvSpPr txBox="1"/>
          <p:nvPr>
            <p:ph idx="4294967295" type="title"/>
          </p:nvPr>
        </p:nvSpPr>
        <p:spPr>
          <a:xfrm>
            <a:off x="922338" y="180975"/>
            <a:ext cx="8221662" cy="7334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45700" lIns="91425" spcFirstLastPara="1" rIns="91425" wrap="square" tIns="45700">
            <a:normAutofit/>
          </a:bodyPr>
          <a:lstStyle/>
          <a:p>
            <a:pPr indent="-688975" lvl="0" marL="688975" rtl="0" algn="ctr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200"/>
              <a:buFont typeface="Book Antiqua"/>
              <a:buNone/>
            </a:pPr>
            <a:r>
              <a:rPr b="1" lang="en-US" sz="3200"/>
              <a:t> KEBERATAN (PASAL 25, 26A) </a:t>
            </a:r>
            <a:endParaRPr/>
          </a:p>
        </p:txBody>
      </p:sp>
      <p:sp>
        <p:nvSpPr>
          <p:cNvPr id="858" name="Google Shape;858;p34"/>
          <p:cNvSpPr/>
          <p:nvPr/>
        </p:nvSpPr>
        <p:spPr>
          <a:xfrm>
            <a:off x="352425" y="1142984"/>
            <a:ext cx="8650288" cy="54102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Wajib Pajak berhak hadir untuk memberikan penjelasan atau memperoleh penjelasan mengenai keberatannya. (26A (2))</a:t>
            </a:r>
            <a:endParaRPr>
              <a:solidFill>
                <a:schemeClr val="lt1"/>
              </a:solidFill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Penghitungan jangka waktu 3 bulan </a:t>
            </a:r>
            <a:r>
              <a:rPr b="0" i="0" lang="en-US" sz="20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sejak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surat ketetapan pajak </a:t>
            </a:r>
            <a:r>
              <a:rPr b="0" i="0" lang="en-US" sz="20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dikirim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(25 (3))</a:t>
            </a:r>
            <a:endParaRPr>
              <a:solidFill>
                <a:schemeClr val="lt1"/>
              </a:solidFill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Data/informasi yang pada saat pemeriksaan masih berada pada pihak ketiga, dapat dipertimbangkan. (26A (4))</a:t>
            </a:r>
            <a:endParaRPr>
              <a:solidFill>
                <a:schemeClr val="lt1"/>
              </a:solidFill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Wajib Pajak membayar ketetapan pajak paling sedikit sejumlah pajak yang disetujui oleh Wajib Pajak dalam pembahasan akhir. (25 (3a))</a:t>
            </a:r>
            <a:endParaRPr>
              <a:solidFill>
                <a:schemeClr val="lt1"/>
              </a:solidFill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Jangka waktu pelunasan pajak tertangguh sampai dengan keputusan keberatan. (25 (7))</a:t>
            </a:r>
            <a:endParaRPr>
              <a:solidFill>
                <a:schemeClr val="lt1"/>
              </a:solidFill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Jumlah pajak yang diajukan keberatan belum merupakan utang pajak. (25 (8))</a:t>
            </a:r>
            <a:endParaRPr>
              <a:solidFill>
                <a:schemeClr val="lt1"/>
              </a:solidFill>
            </a:endParaRPr>
          </a:p>
          <a:p>
            <a:pPr indent="-355600" lvl="0" marL="457200" marR="0" rtl="0" algn="just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Apabila keberatan Wajib Pajak ditolak dan masih harus membayar kekurangan pajak, dikenai denda 50%. (25 (9))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"/>
                                        <p:tgtEl>
                                          <p:spTgt spid="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35"/>
          <p:cNvSpPr txBox="1"/>
          <p:nvPr>
            <p:ph idx="4294967295" type="title"/>
          </p:nvPr>
        </p:nvSpPr>
        <p:spPr>
          <a:xfrm>
            <a:off x="496888" y="163513"/>
            <a:ext cx="8647112" cy="674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2800"/>
              <a:buFont typeface="Book Antiqua"/>
              <a:buNone/>
            </a:pPr>
            <a:r>
              <a:rPr b="1" lang="en-US" sz="2800"/>
              <a:t>KEBERATAN (PASAL 25)</a:t>
            </a:r>
            <a:endParaRPr/>
          </a:p>
        </p:txBody>
      </p:sp>
      <p:sp>
        <p:nvSpPr>
          <p:cNvPr id="865" name="Google Shape;865;p35"/>
          <p:cNvSpPr txBox="1"/>
          <p:nvPr>
            <p:ph idx="4294967295" type="body"/>
          </p:nvPr>
        </p:nvSpPr>
        <p:spPr>
          <a:xfrm>
            <a:off x="492125" y="1143000"/>
            <a:ext cx="8652000" cy="54864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b="1" lang="en-US" sz="1800"/>
              <a:t>Contoh 1:</a:t>
            </a:r>
            <a:endParaRPr b="1" sz="1800"/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/>
              <a:t>SKPKB hasil pemeriksaan						=		Rp100.000.000,00</a:t>
            </a:r>
            <a:endParaRPr sz="1800"/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/>
              <a:t>Setuju Hasil Pemeriksaan						=		Rp100.000.000,00</a:t>
            </a:r>
            <a:endParaRPr sz="1800"/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/>
              <a:t>Yang Harus Dilunasi Jika Tidak Keberatan		=		Rp100.000.000,00</a:t>
            </a:r>
            <a:endParaRPr sz="1800"/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 u="sng"/>
              <a:t>   </a:t>
            </a:r>
            <a:endParaRPr sz="1800"/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b="1" lang="en-US" sz="1800"/>
              <a:t>Contoh 2:</a:t>
            </a:r>
            <a:endParaRPr b="1" sz="1800"/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/>
              <a:t>SKPKB hasil pemeriksaan						=		Rp100.000.000,00</a:t>
            </a:r>
            <a:endParaRPr sz="1800"/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/>
              <a:t>Setuju Hasil Pemeriksaan						=		 Rp  30.000.000,00                   </a:t>
            </a:r>
            <a:endParaRPr sz="1800"/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t/>
            </a:r>
            <a:endParaRPr sz="1800"/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Century Gothic"/>
              <a:buNone/>
            </a:pPr>
            <a:r>
              <a:rPr b="1" lang="en-US" sz="1800"/>
              <a:t>Harus</a:t>
            </a:r>
            <a:r>
              <a:rPr lang="en-US" sz="1800"/>
              <a:t> Dilunasi Sebelum Mengajukan Keberatan</a:t>
            </a:r>
            <a:r>
              <a:rPr lang="en-US" sz="1800"/>
              <a:t>	=		 </a:t>
            </a:r>
            <a:r>
              <a:rPr lang="en-US" sz="1800"/>
              <a:t>Rp  30.000.000,00</a:t>
            </a:r>
            <a:endParaRPr sz="1800"/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t/>
            </a:r>
            <a:endParaRPr sz="1800"/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/>
              <a:t>Keputusan Keberatan, SKPKB menjadi			=		Rp   80.000.000,00</a:t>
            </a:r>
            <a:endParaRPr sz="1800"/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/>
              <a:t>Pajak Kurang Dibayar </a:t>
            </a:r>
            <a:endParaRPr sz="1800"/>
          </a:p>
          <a:p>
            <a:pPr indent="-228600" lvl="0" marL="8001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/>
              <a:t>(80.000.000 - 30.000.000)					=		 Rp  50.000.000,00</a:t>
            </a:r>
            <a:endParaRPr sz="1800"/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/>
              <a:t>Sanksi Denda </a:t>
            </a:r>
            <a:endParaRPr sz="1800"/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/>
              <a:t>(50% X Rp50.000.000)						=		 Rp  25.000.000,00</a:t>
            </a:r>
            <a:endParaRPr sz="1800"/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t/>
            </a:r>
            <a:endParaRPr sz="1800"/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1200"/>
              </a:spcAft>
              <a:buSzPts val="2000"/>
              <a:buFont typeface="Century Gothic"/>
              <a:buNone/>
            </a:pPr>
            <a:r>
              <a:rPr lang="en-US" sz="1800"/>
              <a:t>Harus Dilunasi jika Tidak Mengajukan Banding 	=		 Rp  75.000.000,00</a:t>
            </a:r>
            <a:endParaRPr sz="1800"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"/>
                                        <p:tgtEl>
                                          <p:spTgt spid="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36"/>
          <p:cNvSpPr txBox="1"/>
          <p:nvPr>
            <p:ph idx="4294967295" type="title"/>
          </p:nvPr>
        </p:nvSpPr>
        <p:spPr>
          <a:xfrm>
            <a:off x="0" y="350838"/>
            <a:ext cx="8072438" cy="65722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688975" lvl="0" marL="688975" rtl="0" algn="ctr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200"/>
              <a:buFont typeface="Book Antiqua"/>
              <a:buNone/>
            </a:pPr>
            <a:r>
              <a:rPr b="1" lang="en-US" sz="3200">
                <a:solidFill>
                  <a:schemeClr val="dk1"/>
                </a:solidFill>
              </a:rPr>
              <a:t>BANDING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72" name="Google Shape;872;p36"/>
          <p:cNvSpPr/>
          <p:nvPr/>
        </p:nvSpPr>
        <p:spPr>
          <a:xfrm>
            <a:off x="280988" y="1285860"/>
            <a:ext cx="8229600" cy="400052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8450" lvl="0" marL="457200" marR="0" rtl="0" algn="just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Pengajuan banding menunda jatuh tempo pelunasan pajak yang belum dibayar sampai 1 bulan sejak terbit putusan banding.</a:t>
            </a:r>
            <a:endParaRPr>
              <a:solidFill>
                <a:schemeClr val="dk1"/>
              </a:solidFill>
            </a:endParaRPr>
          </a:p>
          <a:p>
            <a:pPr indent="-298450" lvl="0" marL="457200" marR="0" rtl="0" algn="just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Jumlah pajak yang diajukan banding belum merupakan utang pajak sehingga tidak ditagih dengan surat paksa.</a:t>
            </a:r>
            <a:endParaRPr>
              <a:solidFill>
                <a:schemeClr val="dk1"/>
              </a:solidFill>
            </a:endParaRPr>
          </a:p>
          <a:p>
            <a:pPr indent="-298450" lvl="0" marL="457200" marR="0" rtl="0" algn="just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Apabila permohonan banding ditolak, dikenai denda sebesar 100% dari pajak yang belum dilunasi.</a:t>
            </a:r>
            <a:endParaRPr>
              <a:solidFill>
                <a:schemeClr val="dk1"/>
              </a:solidFill>
            </a:endParaRPr>
          </a:p>
          <a:p>
            <a:pPr indent="-298450" lvl="0" marL="4572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</a:pPr>
            <a:r>
              <a:rPr b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Wajib Pajak berhak memperoleh keterangan secara tertulis mengenai dasar keputusan keberatan.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"/>
                                        <p:tgtEl>
                                          <p:spTgt spid="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37"/>
          <p:cNvSpPr txBox="1"/>
          <p:nvPr>
            <p:ph idx="4294967295" type="title"/>
          </p:nvPr>
        </p:nvSpPr>
        <p:spPr>
          <a:xfrm>
            <a:off x="639763" y="274638"/>
            <a:ext cx="8504237" cy="79216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1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200"/>
              <a:buFont typeface="Book Antiqua"/>
              <a:buNone/>
            </a:pPr>
            <a:r>
              <a:rPr b="1" lang="en-US" sz="3200">
                <a:solidFill>
                  <a:schemeClr val="dk1"/>
                </a:solidFill>
              </a:rPr>
              <a:t>BANDING (PASAL 27)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79" name="Google Shape;879;p37"/>
          <p:cNvSpPr txBox="1"/>
          <p:nvPr>
            <p:ph idx="4294967295" type="body"/>
          </p:nvPr>
        </p:nvSpPr>
        <p:spPr>
          <a:xfrm>
            <a:off x="492125" y="1447800"/>
            <a:ext cx="8651875" cy="5029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b="1" lang="en-US" sz="1800">
                <a:solidFill>
                  <a:schemeClr val="dk1"/>
                </a:solidFill>
              </a:rPr>
              <a:t>Contoh:</a:t>
            </a:r>
            <a:endParaRPr b="1" sz="1800">
              <a:solidFill>
                <a:schemeClr val="dk1"/>
              </a:solidFill>
            </a:endParaRPr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>
                <a:solidFill>
                  <a:schemeClr val="dk1"/>
                </a:solidFill>
              </a:rPr>
              <a:t>SKPKB hasil pemeriksaan						= Rp100.000.000,00</a:t>
            </a:r>
            <a:endParaRPr sz="1800">
              <a:solidFill>
                <a:schemeClr val="dk1"/>
              </a:solidFill>
            </a:endParaRPr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>
                <a:solidFill>
                  <a:schemeClr val="dk1"/>
                </a:solidFill>
              </a:rPr>
              <a:t>Setuju Hasil Pemeriksaan						= Rp   30.000.000,00</a:t>
            </a:r>
            <a:endParaRPr sz="1800">
              <a:solidFill>
                <a:schemeClr val="dk1"/>
              </a:solidFill>
            </a:endParaRPr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>
                <a:solidFill>
                  <a:schemeClr val="dk1"/>
                </a:solidFill>
              </a:rPr>
              <a:t>Keputusan Keberatan, SKPKB menjadi			= </a:t>
            </a:r>
            <a:r>
              <a:rPr lang="en-US" sz="1800" u="sng">
                <a:solidFill>
                  <a:schemeClr val="dk1"/>
                </a:solidFill>
              </a:rPr>
              <a:t>Rp   80.000.000,00</a:t>
            </a:r>
            <a:endParaRPr sz="1800">
              <a:solidFill>
                <a:schemeClr val="dk1"/>
              </a:solidFill>
            </a:endParaRPr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>
                <a:solidFill>
                  <a:schemeClr val="dk1"/>
                </a:solidFill>
              </a:rPr>
              <a:t>Pajak Kurang Dibayar </a:t>
            </a:r>
            <a:endParaRPr sz="1800">
              <a:solidFill>
                <a:schemeClr val="dk1"/>
              </a:solidFill>
            </a:endParaRPr>
          </a:p>
          <a:p>
            <a:pPr indent="-228600" lvl="0" marL="8001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>
                <a:solidFill>
                  <a:schemeClr val="dk1"/>
                </a:solidFill>
              </a:rPr>
              <a:t>(80.000.000 - 30.000.000)					= </a:t>
            </a:r>
            <a:r>
              <a:rPr lang="en-US" sz="1800" u="sng">
                <a:solidFill>
                  <a:schemeClr val="dk1"/>
                </a:solidFill>
              </a:rPr>
              <a:t>Rp   50.000.000,00</a:t>
            </a:r>
            <a:endParaRPr sz="1800">
              <a:solidFill>
                <a:schemeClr val="dk1"/>
              </a:solidFill>
            </a:endParaRPr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b="1" lang="en-US" sz="1800">
                <a:solidFill>
                  <a:schemeClr val="dk1"/>
                </a:solidFill>
              </a:rPr>
              <a:t>Mengajukan Banding</a:t>
            </a:r>
            <a:endParaRPr b="1" sz="1800">
              <a:solidFill>
                <a:schemeClr val="dk1"/>
              </a:solidFill>
            </a:endParaRPr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>
                <a:solidFill>
                  <a:schemeClr val="dk1"/>
                </a:solidFill>
              </a:rPr>
              <a:t>Putusan Banding, SKPKB menjadi				= Rp  65.000.000,00</a:t>
            </a:r>
            <a:endParaRPr sz="1800">
              <a:solidFill>
                <a:schemeClr val="dk1"/>
              </a:solidFill>
            </a:endParaRPr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>
                <a:solidFill>
                  <a:schemeClr val="dk1"/>
                </a:solidFill>
              </a:rPr>
              <a:t>Pajak Kurang Dibayar </a:t>
            </a:r>
            <a:endParaRPr sz="1800">
              <a:solidFill>
                <a:schemeClr val="dk1"/>
              </a:solidFill>
            </a:endParaRPr>
          </a:p>
          <a:p>
            <a:pPr indent="-228600" lvl="0" marL="8001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>
                <a:solidFill>
                  <a:schemeClr val="dk1"/>
                </a:solidFill>
              </a:rPr>
              <a:t>(65.000.000 - 30.000.000)					= Rp  35.000.000,00</a:t>
            </a:r>
            <a:endParaRPr sz="1800">
              <a:solidFill>
                <a:schemeClr val="dk1"/>
              </a:solidFill>
            </a:endParaRPr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>
                <a:solidFill>
                  <a:schemeClr val="dk1"/>
                </a:solidFill>
              </a:rPr>
              <a:t>Sanksi Denda </a:t>
            </a:r>
            <a:endParaRPr sz="1800">
              <a:solidFill>
                <a:schemeClr val="dk1"/>
              </a:solidFill>
            </a:endParaRPr>
          </a:p>
          <a:p>
            <a:pPr indent="-228600" lvl="0" marL="80010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</a:pPr>
            <a:r>
              <a:rPr lang="en-US" sz="1800">
                <a:solidFill>
                  <a:schemeClr val="dk1"/>
                </a:solidFill>
              </a:rPr>
              <a:t>(100% X Rp35.000.000)					= Rp  35.000.000,00</a:t>
            </a:r>
            <a:endParaRPr sz="1800">
              <a:solidFill>
                <a:schemeClr val="dk1"/>
              </a:solidFill>
            </a:endParaRPr>
          </a:p>
          <a:p>
            <a:pPr indent="-228600" lvl="0" marL="342900" rtl="0" algn="l">
              <a:lnSpc>
                <a:spcPct val="80000"/>
              </a:lnSpc>
              <a:spcBef>
                <a:spcPts val="400"/>
              </a:spcBef>
              <a:spcAft>
                <a:spcPts val="1200"/>
              </a:spcAft>
              <a:buSzPts val="2000"/>
              <a:buFont typeface="Century Gothic"/>
              <a:buNone/>
            </a:pPr>
            <a:r>
              <a:rPr lang="en-US" sz="1800">
                <a:solidFill>
                  <a:schemeClr val="dk1"/>
                </a:solidFill>
              </a:rPr>
              <a:t>Harus Dilunasi								= Rp  70.000.000,00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80"/>
                                        <p:tgtEl>
                                          <p:spTgt spid="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38"/>
          <p:cNvSpPr txBox="1"/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500"/>
              <a:buFont typeface="Book Antiqua"/>
              <a:buNone/>
            </a:pPr>
            <a:r>
              <a:rPr b="1" lang="en-US" sz="3600"/>
              <a:t>CASE STUDY 5</a:t>
            </a:r>
            <a:endParaRPr b="1" sz="3600"/>
          </a:p>
        </p:txBody>
      </p:sp>
      <p:sp>
        <p:nvSpPr>
          <p:cNvPr id="885" name="Google Shape;885;p38"/>
          <p:cNvSpPr txBox="1"/>
          <p:nvPr>
            <p:ph idx="1" type="body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PT Inti menerima STP PPh Pasal 21 Masa Mei 2016 sebesar Rp. 700.000,- tanggal 1 Agustus 2016. Dan STP PPN Masa Mei 2016 sebesar Rp. 500.000,- tanggal 15 Agustus 2016. Pertanyaan:</a:t>
            </a:r>
            <a:endParaRPr sz="1800"/>
          </a:p>
          <a:p>
            <a:pPr indent="-342900" lvl="0" marL="457200" rtl="0" algn="just">
              <a:spcBef>
                <a:spcPts val="48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Kapan paling lambat dibayar STP PPh 21 dan PPN?</a:t>
            </a:r>
            <a:endParaRPr sz="1800"/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Apakah ada hak PT Inti mengajukan Penghapusan/ pengurangan sanksi atas STP dan bagaimana prosedur pengajuannya?</a:t>
            </a:r>
            <a:endParaRPr sz="1800"/>
          </a:p>
        </p:txBody>
      </p:sp>
    </p:spTree>
  </p:cSld>
  <p:clrMapOvr>
    <a:masterClrMapping/>
  </p:clrMapOvr>
  <p:transition>
    <p:fade thruBlk="1"/>
  </p:transition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39"/>
          <p:cNvSpPr txBox="1"/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6B7C72"/>
              </a:buClr>
              <a:buSzPts val="3500"/>
              <a:buFont typeface="Book Antiqua"/>
              <a:buNone/>
            </a:pPr>
            <a:r>
              <a:rPr b="1" lang="en-US" sz="3600"/>
              <a:t>CASE STUDY 6</a:t>
            </a:r>
            <a:endParaRPr b="1" sz="3600"/>
          </a:p>
        </p:txBody>
      </p:sp>
      <p:sp>
        <p:nvSpPr>
          <p:cNvPr id="891" name="Google Shape;891;p39"/>
          <p:cNvSpPr txBox="1"/>
          <p:nvPr>
            <p:ph idx="1" type="body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PT Inti telah dilakukan pemeriksaan PPh Badan Tahun Pajak 2014 oleh Fungsional Pemeriksa KPP Madya Bandung dengan hasil SKPKB PPh Badan senilai Rp. 1.000.000.000,- terbit tanggal 1 Maret 2016. Pertanyaan</a:t>
            </a:r>
            <a:endParaRPr sz="1800"/>
          </a:p>
          <a:p>
            <a:pPr indent="-342900" lvl="0" marL="457200" rtl="0" algn="just">
              <a:spcBef>
                <a:spcPts val="48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Apakah hak PT Inti terkait dengan pemeriksaan pajak tersebut?</a:t>
            </a:r>
            <a:endParaRPr sz="1800"/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800"/>
              <a:t>Apakah prosedur dan persyaratan pengajuan keberatan dan banding?</a:t>
            </a:r>
            <a:endParaRPr sz="1800"/>
          </a:p>
        </p:txBody>
      </p:sp>
    </p:spTree>
  </p:cSld>
  <p:clrMapOvr>
    <a:masterClrMapping/>
  </p:clrMapOvr>
  <p:transition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172a30105a2_0_304"/>
          <p:cNvSpPr txBox="1"/>
          <p:nvPr>
            <p:ph type="title"/>
          </p:nvPr>
        </p:nvSpPr>
        <p:spPr>
          <a:xfrm>
            <a:off x="775350" y="1734900"/>
            <a:ext cx="7593300" cy="338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TERIMAKASIH</a:t>
            </a:r>
            <a:endParaRPr b="1" sz="6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HP 08122397235</a:t>
            </a:r>
            <a:endParaRPr b="1" sz="21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juan.tritax@gmail.com</a:t>
            </a:r>
            <a:endParaRPr b="1" sz="21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website:</a:t>
            </a:r>
            <a:r>
              <a:rPr b="1" lang="en-US" sz="2100">
                <a:solidFill>
                  <a:schemeClr val="accent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1" lang="en-US" sz="2100" u="sng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RDE.TRIACT.CO.ID</a:t>
            </a:r>
            <a:endParaRPr b="1" sz="2100" u="sng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instagram: tritaxconsulting</a:t>
            </a:r>
            <a:endParaRPr b="1" sz="32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898" name="Google Shape;898;g172a30105a2_0_3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5885100"/>
            <a:ext cx="2648599" cy="85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C2D42"/>
      </a:dk1>
      <a:lt1>
        <a:srgbClr val="FFFFFF"/>
      </a:lt1>
      <a:dk2>
        <a:srgbClr val="D9D9D9"/>
      </a:dk2>
      <a:lt2>
        <a:srgbClr val="5CBEC5"/>
      </a:lt2>
      <a:accent1>
        <a:srgbClr val="EC7307"/>
      </a:accent1>
      <a:accent2>
        <a:srgbClr val="EC7307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2011-04-18T04:23:55Z</dcterms:created>
  <dc:creator>Axioo</dc:creator>
</cp:coreProperties>
</file>