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BD29C8-9627-4F8B-9CC3-E132143CCF7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DB98AB-B475-46C8-ADA0-866CA1EF01C1}">
      <dgm:prSet phldrT="[Text]"/>
      <dgm:spPr/>
      <dgm:t>
        <a:bodyPr/>
        <a:lstStyle/>
        <a:p>
          <a:r>
            <a:rPr lang="en-US" dirty="0" err="1" smtClean="0"/>
            <a:t>Penyerahan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 </a:t>
          </a:r>
          <a:r>
            <a:rPr lang="en-US" dirty="0" err="1" smtClean="0"/>
            <a:t>Kena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yang </a:t>
          </a:r>
          <a:r>
            <a:rPr lang="en-US" dirty="0" err="1" smtClean="0"/>
            <a:t>tergolong</a:t>
          </a:r>
          <a:r>
            <a:rPr lang="en-US" dirty="0" smtClean="0"/>
            <a:t> </a:t>
          </a:r>
          <a:r>
            <a:rPr lang="en-US" dirty="0" err="1" smtClean="0"/>
            <a:t>mewah</a:t>
          </a:r>
          <a:r>
            <a:rPr lang="en-US" dirty="0" smtClean="0"/>
            <a:t> yang </a:t>
          </a:r>
          <a:r>
            <a:rPr lang="en-US" dirty="0" err="1" smtClean="0"/>
            <a:t>dilakukan</a:t>
          </a:r>
          <a:r>
            <a:rPr lang="en-US" dirty="0" smtClean="0"/>
            <a:t> </a:t>
          </a:r>
          <a:r>
            <a:rPr lang="en-US" dirty="0" err="1" smtClean="0"/>
            <a:t>oleh</a:t>
          </a:r>
          <a:r>
            <a:rPr lang="en-US" dirty="0" smtClean="0"/>
            <a:t> </a:t>
          </a:r>
          <a:r>
            <a:rPr lang="en-US" dirty="0" err="1" smtClean="0"/>
            <a:t>pengusaha</a:t>
          </a:r>
          <a:r>
            <a:rPr lang="en-US" dirty="0" smtClean="0"/>
            <a:t> yang </a:t>
          </a:r>
          <a:r>
            <a:rPr lang="en-US" dirty="0" err="1" smtClean="0"/>
            <a:t>menghasilkan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 </a:t>
          </a:r>
          <a:r>
            <a:rPr lang="en-US" dirty="0" err="1" smtClean="0"/>
            <a:t>tersebut</a:t>
          </a:r>
          <a:r>
            <a:rPr lang="en-US" dirty="0" smtClean="0"/>
            <a:t> di </a:t>
          </a:r>
          <a:r>
            <a:rPr lang="en-US" dirty="0" err="1" smtClean="0"/>
            <a:t>dalam</a:t>
          </a:r>
          <a:r>
            <a:rPr lang="en-US" dirty="0" smtClean="0"/>
            <a:t> Daerah </a:t>
          </a:r>
          <a:r>
            <a:rPr lang="en-US" dirty="0" err="1" smtClean="0"/>
            <a:t>Pabean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kegiatan</a:t>
          </a:r>
          <a:r>
            <a:rPr lang="en-US" dirty="0" smtClean="0"/>
            <a:t> </a:t>
          </a:r>
          <a:r>
            <a:rPr lang="en-US" dirty="0" err="1" smtClean="0"/>
            <a:t>usaha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pekerjaannya</a:t>
          </a:r>
          <a:r>
            <a:rPr lang="en-US" dirty="0" smtClean="0"/>
            <a:t>.</a:t>
          </a:r>
          <a:endParaRPr lang="en-US" dirty="0"/>
        </a:p>
      </dgm:t>
    </dgm:pt>
    <dgm:pt modelId="{1FC28D40-A2D2-4599-B4E5-538F32DDA578}" type="parTrans" cxnId="{C3767C4D-3491-4AAE-AA49-E7FFC5F3AEA3}">
      <dgm:prSet/>
      <dgm:spPr/>
      <dgm:t>
        <a:bodyPr/>
        <a:lstStyle/>
        <a:p>
          <a:endParaRPr lang="en-US"/>
        </a:p>
      </dgm:t>
    </dgm:pt>
    <dgm:pt modelId="{0C557F56-A55E-41C3-A85B-44217DEA52DA}" type="sibTrans" cxnId="{C3767C4D-3491-4AAE-AA49-E7FFC5F3AEA3}">
      <dgm:prSet/>
      <dgm:spPr/>
      <dgm:t>
        <a:bodyPr/>
        <a:lstStyle/>
        <a:p>
          <a:endParaRPr lang="en-US"/>
        </a:p>
      </dgm:t>
    </dgm:pt>
    <dgm:pt modelId="{3EB93C99-0D8E-4601-B3EF-ABAC1B363931}">
      <dgm:prSet phldrT="[Text]"/>
      <dgm:spPr/>
      <dgm:t>
        <a:bodyPr/>
        <a:lstStyle/>
        <a:p>
          <a:r>
            <a:rPr lang="en-US" dirty="0" err="1" smtClean="0"/>
            <a:t>Impor</a:t>
          </a:r>
          <a:r>
            <a:rPr lang="en-US" dirty="0" smtClean="0"/>
            <a:t> </a:t>
          </a:r>
          <a:r>
            <a:rPr lang="en-US" dirty="0" err="1" smtClean="0"/>
            <a:t>Barang</a:t>
          </a:r>
          <a:r>
            <a:rPr lang="en-US" dirty="0" smtClean="0"/>
            <a:t> </a:t>
          </a:r>
          <a:r>
            <a:rPr lang="en-US" dirty="0" err="1" smtClean="0"/>
            <a:t>Kena</a:t>
          </a:r>
          <a:r>
            <a:rPr lang="en-US" dirty="0" smtClean="0"/>
            <a:t> </a:t>
          </a:r>
          <a:r>
            <a:rPr lang="en-US" dirty="0" err="1" smtClean="0"/>
            <a:t>Pajak</a:t>
          </a:r>
          <a:r>
            <a:rPr lang="en-US" dirty="0" smtClean="0"/>
            <a:t> yang </a:t>
          </a:r>
          <a:r>
            <a:rPr lang="en-US" dirty="0" err="1" smtClean="0"/>
            <a:t>tergolong</a:t>
          </a:r>
          <a:r>
            <a:rPr lang="en-US" dirty="0" smtClean="0"/>
            <a:t> </a:t>
          </a:r>
          <a:r>
            <a:rPr lang="en-US" dirty="0" err="1" smtClean="0"/>
            <a:t>mewah</a:t>
          </a:r>
          <a:endParaRPr lang="en-US" dirty="0"/>
        </a:p>
      </dgm:t>
    </dgm:pt>
    <dgm:pt modelId="{FFB4ADE6-2F03-415A-BB54-2BFFD6944769}" type="parTrans" cxnId="{C700F80A-E0F6-4DEF-81F2-FE38CDAF0A31}">
      <dgm:prSet/>
      <dgm:spPr/>
      <dgm:t>
        <a:bodyPr/>
        <a:lstStyle/>
        <a:p>
          <a:endParaRPr lang="en-US"/>
        </a:p>
      </dgm:t>
    </dgm:pt>
    <dgm:pt modelId="{276DAEB5-A8FE-4B37-9A3F-E52E67FFA6B5}" type="sibTrans" cxnId="{C700F80A-E0F6-4DEF-81F2-FE38CDAF0A31}">
      <dgm:prSet/>
      <dgm:spPr/>
      <dgm:t>
        <a:bodyPr/>
        <a:lstStyle/>
        <a:p>
          <a:endParaRPr lang="en-US"/>
        </a:p>
      </dgm:t>
    </dgm:pt>
    <dgm:pt modelId="{F10B962A-9117-47F6-8C03-4FC30F1BF9D5}">
      <dgm:prSet phldrT="[Text]"/>
      <dgm:spPr/>
      <dgm:t>
        <a:bodyPr/>
        <a:lstStyle/>
        <a:p>
          <a:r>
            <a:rPr lang="en-US" b="0" dirty="0" smtClean="0"/>
            <a:t>OBJEK </a:t>
          </a:r>
          <a:r>
            <a:rPr lang="en-US" b="0" dirty="0" err="1" smtClean="0"/>
            <a:t>PPnBM</a:t>
          </a:r>
          <a:endParaRPr lang="en-US" b="0" dirty="0"/>
        </a:p>
      </dgm:t>
    </dgm:pt>
    <dgm:pt modelId="{339F7BF9-4FFA-4850-A0A0-8926765093F8}" type="sibTrans" cxnId="{47F9762A-E8E7-49B8-BF43-88D4621CAEC7}">
      <dgm:prSet/>
      <dgm:spPr/>
      <dgm:t>
        <a:bodyPr/>
        <a:lstStyle/>
        <a:p>
          <a:endParaRPr lang="en-US"/>
        </a:p>
      </dgm:t>
    </dgm:pt>
    <dgm:pt modelId="{B2C5F85F-F8D4-4D00-ADF6-6E0C69347AA2}" type="parTrans" cxnId="{47F9762A-E8E7-49B8-BF43-88D4621CAEC7}">
      <dgm:prSet/>
      <dgm:spPr/>
      <dgm:t>
        <a:bodyPr/>
        <a:lstStyle/>
        <a:p>
          <a:endParaRPr lang="en-US"/>
        </a:p>
      </dgm:t>
    </dgm:pt>
    <dgm:pt modelId="{3B8E3B2C-12EA-4E8E-A403-8559ED4976DE}" type="pres">
      <dgm:prSet presAssocID="{15BD29C8-9627-4F8B-9CC3-E132143CCF7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DD8CF3-C037-40B5-B22A-A75FECDEE05B}" type="pres">
      <dgm:prSet presAssocID="{F10B962A-9117-47F6-8C03-4FC30F1BF9D5}" presName="root1" presStyleCnt="0"/>
      <dgm:spPr/>
    </dgm:pt>
    <dgm:pt modelId="{8A8CF68B-9CF2-4919-9DD3-8A2FAC57F11B}" type="pres">
      <dgm:prSet presAssocID="{F10B962A-9117-47F6-8C03-4FC30F1BF9D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D15396-7CC4-45EE-8221-B2D7F6804191}" type="pres">
      <dgm:prSet presAssocID="{F10B962A-9117-47F6-8C03-4FC30F1BF9D5}" presName="level2hierChild" presStyleCnt="0"/>
      <dgm:spPr/>
    </dgm:pt>
    <dgm:pt modelId="{3FF485D2-60DA-4490-8C86-03579A289A06}" type="pres">
      <dgm:prSet presAssocID="{1FC28D40-A2D2-4599-B4E5-538F32DDA578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D192E954-6C8E-4CF7-BE3A-683C8D24073F}" type="pres">
      <dgm:prSet presAssocID="{1FC28D40-A2D2-4599-B4E5-538F32DDA578}" presName="connTx" presStyleLbl="parChTrans1D2" presStyleIdx="0" presStyleCnt="2"/>
      <dgm:spPr/>
      <dgm:t>
        <a:bodyPr/>
        <a:lstStyle/>
        <a:p>
          <a:endParaRPr lang="en-US"/>
        </a:p>
      </dgm:t>
    </dgm:pt>
    <dgm:pt modelId="{0809A680-81E5-42EA-B52E-153C936BBD1B}" type="pres">
      <dgm:prSet presAssocID="{34DB98AB-B475-46C8-ADA0-866CA1EF01C1}" presName="root2" presStyleCnt="0"/>
      <dgm:spPr/>
    </dgm:pt>
    <dgm:pt modelId="{D99FE2A6-1A79-4C1D-B45F-F93DC2ECB183}" type="pres">
      <dgm:prSet presAssocID="{34DB98AB-B475-46C8-ADA0-866CA1EF01C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0C4C90-BC35-4882-8923-88516A40C35B}" type="pres">
      <dgm:prSet presAssocID="{34DB98AB-B475-46C8-ADA0-866CA1EF01C1}" presName="level3hierChild" presStyleCnt="0"/>
      <dgm:spPr/>
    </dgm:pt>
    <dgm:pt modelId="{E24E91EC-F1F1-4427-851D-DAB4D871F6FF}" type="pres">
      <dgm:prSet presAssocID="{FFB4ADE6-2F03-415A-BB54-2BFFD6944769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3896D397-96FC-4F12-8D52-B40A25FD952E}" type="pres">
      <dgm:prSet presAssocID="{FFB4ADE6-2F03-415A-BB54-2BFFD6944769}" presName="connTx" presStyleLbl="parChTrans1D2" presStyleIdx="1" presStyleCnt="2"/>
      <dgm:spPr/>
      <dgm:t>
        <a:bodyPr/>
        <a:lstStyle/>
        <a:p>
          <a:endParaRPr lang="en-US"/>
        </a:p>
      </dgm:t>
    </dgm:pt>
    <dgm:pt modelId="{A5D9A219-5A41-4DF5-8B92-ED153398367D}" type="pres">
      <dgm:prSet presAssocID="{3EB93C99-0D8E-4601-B3EF-ABAC1B363931}" presName="root2" presStyleCnt="0"/>
      <dgm:spPr/>
    </dgm:pt>
    <dgm:pt modelId="{FBFA887C-BE4B-4A09-BA2A-A2B159410EA5}" type="pres">
      <dgm:prSet presAssocID="{3EB93C99-0D8E-4601-B3EF-ABAC1B36393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0EF035-7946-4F9A-8A42-FE555B9B5498}" type="pres">
      <dgm:prSet presAssocID="{3EB93C99-0D8E-4601-B3EF-ABAC1B363931}" presName="level3hierChild" presStyleCnt="0"/>
      <dgm:spPr/>
    </dgm:pt>
  </dgm:ptLst>
  <dgm:cxnLst>
    <dgm:cxn modelId="{347D80D7-BBBB-4C05-9231-D56FA14B8499}" type="presOf" srcId="{1FC28D40-A2D2-4599-B4E5-538F32DDA578}" destId="{D192E954-6C8E-4CF7-BE3A-683C8D24073F}" srcOrd="1" destOrd="0" presId="urn:microsoft.com/office/officeart/2005/8/layout/hierarchy2"/>
    <dgm:cxn modelId="{43F92E1C-0E8C-471F-96C9-F042EFAFDF12}" type="presOf" srcId="{15BD29C8-9627-4F8B-9CC3-E132143CCF78}" destId="{3B8E3B2C-12EA-4E8E-A403-8559ED4976DE}" srcOrd="0" destOrd="0" presId="urn:microsoft.com/office/officeart/2005/8/layout/hierarchy2"/>
    <dgm:cxn modelId="{AFE0DD8F-E1C9-49B6-BED2-493C7C135DFF}" type="presOf" srcId="{34DB98AB-B475-46C8-ADA0-866CA1EF01C1}" destId="{D99FE2A6-1A79-4C1D-B45F-F93DC2ECB183}" srcOrd="0" destOrd="0" presId="urn:microsoft.com/office/officeart/2005/8/layout/hierarchy2"/>
    <dgm:cxn modelId="{F7CC5566-1FFA-4C4E-8E86-B3AEA1D8F496}" type="presOf" srcId="{FFB4ADE6-2F03-415A-BB54-2BFFD6944769}" destId="{3896D397-96FC-4F12-8D52-B40A25FD952E}" srcOrd="1" destOrd="0" presId="urn:microsoft.com/office/officeart/2005/8/layout/hierarchy2"/>
    <dgm:cxn modelId="{47F9762A-E8E7-49B8-BF43-88D4621CAEC7}" srcId="{15BD29C8-9627-4F8B-9CC3-E132143CCF78}" destId="{F10B962A-9117-47F6-8C03-4FC30F1BF9D5}" srcOrd="0" destOrd="0" parTransId="{B2C5F85F-F8D4-4D00-ADF6-6E0C69347AA2}" sibTransId="{339F7BF9-4FFA-4850-A0A0-8926765093F8}"/>
    <dgm:cxn modelId="{2ED41E74-02B0-47FC-8273-B67EF4926E7E}" type="presOf" srcId="{FFB4ADE6-2F03-415A-BB54-2BFFD6944769}" destId="{E24E91EC-F1F1-4427-851D-DAB4D871F6FF}" srcOrd="0" destOrd="0" presId="urn:microsoft.com/office/officeart/2005/8/layout/hierarchy2"/>
    <dgm:cxn modelId="{52A14580-69B9-4746-B431-129C5B2BD3AC}" type="presOf" srcId="{3EB93C99-0D8E-4601-B3EF-ABAC1B363931}" destId="{FBFA887C-BE4B-4A09-BA2A-A2B159410EA5}" srcOrd="0" destOrd="0" presId="urn:microsoft.com/office/officeart/2005/8/layout/hierarchy2"/>
    <dgm:cxn modelId="{71E36F74-16BF-4FE1-8FAA-93E88C98D01A}" type="presOf" srcId="{F10B962A-9117-47F6-8C03-4FC30F1BF9D5}" destId="{8A8CF68B-9CF2-4919-9DD3-8A2FAC57F11B}" srcOrd="0" destOrd="0" presId="urn:microsoft.com/office/officeart/2005/8/layout/hierarchy2"/>
    <dgm:cxn modelId="{C700F80A-E0F6-4DEF-81F2-FE38CDAF0A31}" srcId="{F10B962A-9117-47F6-8C03-4FC30F1BF9D5}" destId="{3EB93C99-0D8E-4601-B3EF-ABAC1B363931}" srcOrd="1" destOrd="0" parTransId="{FFB4ADE6-2F03-415A-BB54-2BFFD6944769}" sibTransId="{276DAEB5-A8FE-4B37-9A3F-E52E67FFA6B5}"/>
    <dgm:cxn modelId="{C3767C4D-3491-4AAE-AA49-E7FFC5F3AEA3}" srcId="{F10B962A-9117-47F6-8C03-4FC30F1BF9D5}" destId="{34DB98AB-B475-46C8-ADA0-866CA1EF01C1}" srcOrd="0" destOrd="0" parTransId="{1FC28D40-A2D2-4599-B4E5-538F32DDA578}" sibTransId="{0C557F56-A55E-41C3-A85B-44217DEA52DA}"/>
    <dgm:cxn modelId="{31A197B1-4D5E-4006-99E8-76840059CEED}" type="presOf" srcId="{1FC28D40-A2D2-4599-B4E5-538F32DDA578}" destId="{3FF485D2-60DA-4490-8C86-03579A289A06}" srcOrd="0" destOrd="0" presId="urn:microsoft.com/office/officeart/2005/8/layout/hierarchy2"/>
    <dgm:cxn modelId="{EA5C0AFD-D8C2-451A-9363-75EDD38A515D}" type="presParOf" srcId="{3B8E3B2C-12EA-4E8E-A403-8559ED4976DE}" destId="{06DD8CF3-C037-40B5-B22A-A75FECDEE05B}" srcOrd="0" destOrd="0" presId="urn:microsoft.com/office/officeart/2005/8/layout/hierarchy2"/>
    <dgm:cxn modelId="{CB075D96-9A2C-467F-B5D2-64FE3F60D598}" type="presParOf" srcId="{06DD8CF3-C037-40B5-B22A-A75FECDEE05B}" destId="{8A8CF68B-9CF2-4919-9DD3-8A2FAC57F11B}" srcOrd="0" destOrd="0" presId="urn:microsoft.com/office/officeart/2005/8/layout/hierarchy2"/>
    <dgm:cxn modelId="{BA0FD0C7-FFA3-460A-B169-3C1D634F171C}" type="presParOf" srcId="{06DD8CF3-C037-40B5-B22A-A75FECDEE05B}" destId="{C4D15396-7CC4-45EE-8221-B2D7F6804191}" srcOrd="1" destOrd="0" presId="urn:microsoft.com/office/officeart/2005/8/layout/hierarchy2"/>
    <dgm:cxn modelId="{9BD4CD94-8ADC-4D20-97A9-6BFC80AAABFA}" type="presParOf" srcId="{C4D15396-7CC4-45EE-8221-B2D7F6804191}" destId="{3FF485D2-60DA-4490-8C86-03579A289A06}" srcOrd="0" destOrd="0" presId="urn:microsoft.com/office/officeart/2005/8/layout/hierarchy2"/>
    <dgm:cxn modelId="{02B76A74-6215-462B-974C-39467DB4F00D}" type="presParOf" srcId="{3FF485D2-60DA-4490-8C86-03579A289A06}" destId="{D192E954-6C8E-4CF7-BE3A-683C8D24073F}" srcOrd="0" destOrd="0" presId="urn:microsoft.com/office/officeart/2005/8/layout/hierarchy2"/>
    <dgm:cxn modelId="{ED256270-CED4-4A06-A3EB-8670E59BD0F6}" type="presParOf" srcId="{C4D15396-7CC4-45EE-8221-B2D7F6804191}" destId="{0809A680-81E5-42EA-B52E-153C936BBD1B}" srcOrd="1" destOrd="0" presId="urn:microsoft.com/office/officeart/2005/8/layout/hierarchy2"/>
    <dgm:cxn modelId="{9217C5D9-5085-4A27-B52F-ADDA1A505E38}" type="presParOf" srcId="{0809A680-81E5-42EA-B52E-153C936BBD1B}" destId="{D99FE2A6-1A79-4C1D-B45F-F93DC2ECB183}" srcOrd="0" destOrd="0" presId="urn:microsoft.com/office/officeart/2005/8/layout/hierarchy2"/>
    <dgm:cxn modelId="{49980CAA-AF2B-4812-A079-29E12F66A632}" type="presParOf" srcId="{0809A680-81E5-42EA-B52E-153C936BBD1B}" destId="{F10C4C90-BC35-4882-8923-88516A40C35B}" srcOrd="1" destOrd="0" presId="urn:microsoft.com/office/officeart/2005/8/layout/hierarchy2"/>
    <dgm:cxn modelId="{D97A984D-B9D0-478B-9F49-E40D3ADB1F44}" type="presParOf" srcId="{C4D15396-7CC4-45EE-8221-B2D7F6804191}" destId="{E24E91EC-F1F1-4427-851D-DAB4D871F6FF}" srcOrd="2" destOrd="0" presId="urn:microsoft.com/office/officeart/2005/8/layout/hierarchy2"/>
    <dgm:cxn modelId="{713DA2CA-F6AE-4674-9D67-981FE00C29FF}" type="presParOf" srcId="{E24E91EC-F1F1-4427-851D-DAB4D871F6FF}" destId="{3896D397-96FC-4F12-8D52-B40A25FD952E}" srcOrd="0" destOrd="0" presId="urn:microsoft.com/office/officeart/2005/8/layout/hierarchy2"/>
    <dgm:cxn modelId="{1AE560CD-2FE4-487E-A2FD-DDD3C4DDC791}" type="presParOf" srcId="{C4D15396-7CC4-45EE-8221-B2D7F6804191}" destId="{A5D9A219-5A41-4DF5-8B92-ED153398367D}" srcOrd="3" destOrd="0" presId="urn:microsoft.com/office/officeart/2005/8/layout/hierarchy2"/>
    <dgm:cxn modelId="{946A2832-4489-411E-9C66-EE7578095398}" type="presParOf" srcId="{A5D9A219-5A41-4DF5-8B92-ED153398367D}" destId="{FBFA887C-BE4B-4A09-BA2A-A2B159410EA5}" srcOrd="0" destOrd="0" presId="urn:microsoft.com/office/officeart/2005/8/layout/hierarchy2"/>
    <dgm:cxn modelId="{CAA93656-3275-44F3-BE21-7BDA34C6B620}" type="presParOf" srcId="{A5D9A219-5A41-4DF5-8B92-ED153398367D}" destId="{250EF035-7946-4F9A-8A42-FE555B9B549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8CF68B-9CF2-4919-9DD3-8A2FAC57F11B}">
      <dsp:nvSpPr>
        <dsp:cNvPr id="0" name=""/>
        <dsp:cNvSpPr/>
      </dsp:nvSpPr>
      <dsp:spPr>
        <a:xfrm>
          <a:off x="1411441" y="984215"/>
          <a:ext cx="3419610" cy="1709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0" kern="1200" dirty="0" smtClean="0"/>
            <a:t>OBJEK </a:t>
          </a:r>
          <a:r>
            <a:rPr lang="en-US" sz="1900" b="0" kern="1200" dirty="0" err="1" smtClean="0"/>
            <a:t>PPnBM</a:t>
          </a:r>
          <a:endParaRPr lang="en-US" sz="1900" b="0" kern="1200" dirty="0"/>
        </a:p>
      </dsp:txBody>
      <dsp:txXfrm>
        <a:off x="1461519" y="1034293"/>
        <a:ext cx="3319454" cy="1609649"/>
      </dsp:txXfrm>
    </dsp:sp>
    <dsp:sp modelId="{3FF485D2-60DA-4490-8C86-03579A289A06}">
      <dsp:nvSpPr>
        <dsp:cNvPr id="0" name=""/>
        <dsp:cNvSpPr/>
      </dsp:nvSpPr>
      <dsp:spPr>
        <a:xfrm rot="19457599">
          <a:off x="4672722" y="1305713"/>
          <a:ext cx="168450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684505" y="41835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472862" y="1305436"/>
        <a:ext cx="84225" cy="84225"/>
      </dsp:txXfrm>
    </dsp:sp>
    <dsp:sp modelId="{D99FE2A6-1A79-4C1D-B45F-F93DC2ECB183}">
      <dsp:nvSpPr>
        <dsp:cNvPr id="0" name=""/>
        <dsp:cNvSpPr/>
      </dsp:nvSpPr>
      <dsp:spPr>
        <a:xfrm>
          <a:off x="6198897" y="1077"/>
          <a:ext cx="3419610" cy="1709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Penyerahan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Barang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Kena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Pajak</a:t>
          </a:r>
          <a:r>
            <a:rPr lang="en-US" sz="1900" kern="1200" dirty="0" smtClean="0"/>
            <a:t> yang </a:t>
          </a:r>
          <a:r>
            <a:rPr lang="en-US" sz="1900" kern="1200" dirty="0" err="1" smtClean="0"/>
            <a:t>tergolong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mewah</a:t>
          </a:r>
          <a:r>
            <a:rPr lang="en-US" sz="1900" kern="1200" dirty="0" smtClean="0"/>
            <a:t> yang </a:t>
          </a:r>
          <a:r>
            <a:rPr lang="en-US" sz="1900" kern="1200" dirty="0" err="1" smtClean="0"/>
            <a:t>dilakukan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oleh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pengusaha</a:t>
          </a:r>
          <a:r>
            <a:rPr lang="en-US" sz="1900" kern="1200" dirty="0" smtClean="0"/>
            <a:t> yang </a:t>
          </a:r>
          <a:r>
            <a:rPr lang="en-US" sz="1900" kern="1200" dirty="0" err="1" smtClean="0"/>
            <a:t>menghasilkan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barang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tersebut</a:t>
          </a:r>
          <a:r>
            <a:rPr lang="en-US" sz="1900" kern="1200" dirty="0" smtClean="0"/>
            <a:t> di </a:t>
          </a:r>
          <a:r>
            <a:rPr lang="en-US" sz="1900" kern="1200" dirty="0" err="1" smtClean="0"/>
            <a:t>dalam</a:t>
          </a:r>
          <a:r>
            <a:rPr lang="en-US" sz="1900" kern="1200" dirty="0" smtClean="0"/>
            <a:t> Daerah </a:t>
          </a:r>
          <a:r>
            <a:rPr lang="en-US" sz="1900" kern="1200" dirty="0" err="1" smtClean="0"/>
            <a:t>Pabean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dalam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kegiatan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usaha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atau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pekerjaannya</a:t>
          </a:r>
          <a:r>
            <a:rPr lang="en-US" sz="1900" kern="1200" dirty="0" smtClean="0"/>
            <a:t>.</a:t>
          </a:r>
          <a:endParaRPr lang="en-US" sz="1900" kern="1200" dirty="0"/>
        </a:p>
      </dsp:txBody>
      <dsp:txXfrm>
        <a:off x="6248975" y="51155"/>
        <a:ext cx="3319454" cy="1609649"/>
      </dsp:txXfrm>
    </dsp:sp>
    <dsp:sp modelId="{E24E91EC-F1F1-4427-851D-DAB4D871F6FF}">
      <dsp:nvSpPr>
        <dsp:cNvPr id="0" name=""/>
        <dsp:cNvSpPr/>
      </dsp:nvSpPr>
      <dsp:spPr>
        <a:xfrm rot="2142401">
          <a:off x="4672722" y="2288851"/>
          <a:ext cx="1684505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684505" y="41835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5472862" y="2288574"/>
        <a:ext cx="84225" cy="84225"/>
      </dsp:txXfrm>
    </dsp:sp>
    <dsp:sp modelId="{FBFA887C-BE4B-4A09-BA2A-A2B159410EA5}">
      <dsp:nvSpPr>
        <dsp:cNvPr id="0" name=""/>
        <dsp:cNvSpPr/>
      </dsp:nvSpPr>
      <dsp:spPr>
        <a:xfrm>
          <a:off x="6198897" y="1967353"/>
          <a:ext cx="3419610" cy="1709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Impor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Barang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Kena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Pajak</a:t>
          </a:r>
          <a:r>
            <a:rPr lang="en-US" sz="1900" kern="1200" dirty="0" smtClean="0"/>
            <a:t> yang </a:t>
          </a:r>
          <a:r>
            <a:rPr lang="en-US" sz="1900" kern="1200" dirty="0" err="1" smtClean="0"/>
            <a:t>tergolong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mewah</a:t>
          </a:r>
          <a:endParaRPr lang="en-US" sz="1900" kern="1200" dirty="0"/>
        </a:p>
      </dsp:txBody>
      <dsp:txXfrm>
        <a:off x="6248975" y="2017431"/>
        <a:ext cx="3319454" cy="1609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6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49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68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831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140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94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3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244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6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9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7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79300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rde.triact.co.id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rde.triact.co.id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Pajak</a:t>
            </a:r>
            <a:r>
              <a:rPr lang="en-US" b="1" dirty="0" smtClean="0"/>
              <a:t> </a:t>
            </a:r>
            <a:r>
              <a:rPr lang="en-US" b="1" dirty="0" err="1" smtClean="0"/>
              <a:t>penjualan</a:t>
            </a:r>
            <a:r>
              <a:rPr lang="en-US" b="1" dirty="0" smtClean="0"/>
              <a:t> </a:t>
            </a:r>
            <a:r>
              <a:rPr lang="en-US" b="1" dirty="0" err="1" smtClean="0"/>
              <a:t>atas</a:t>
            </a:r>
            <a:r>
              <a:rPr lang="en-US" b="1" dirty="0" smtClean="0"/>
              <a:t> </a:t>
            </a:r>
            <a:r>
              <a:rPr lang="en-US" b="1" dirty="0" err="1" smtClean="0"/>
              <a:t>barang</a:t>
            </a:r>
            <a:r>
              <a:rPr lang="en-US" b="1" dirty="0" smtClean="0"/>
              <a:t> </a:t>
            </a:r>
            <a:r>
              <a:rPr lang="en-US" b="1" dirty="0" err="1" smtClean="0"/>
              <a:t>mewah</a:t>
            </a:r>
            <a:r>
              <a:rPr lang="en-US" b="1" dirty="0" smtClean="0"/>
              <a:t> (</a:t>
            </a:r>
            <a:r>
              <a:rPr lang="en-US" b="1" dirty="0" err="1" smtClean="0"/>
              <a:t>ppnbm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Juan </a:t>
            </a:r>
            <a:r>
              <a:rPr lang="en-US" dirty="0" err="1" smtClean="0"/>
              <a:t>kasma</a:t>
            </a:r>
            <a:r>
              <a:rPr lang="en-US" dirty="0" smtClean="0"/>
              <a:t>, </a:t>
            </a:r>
            <a:r>
              <a:rPr lang="en-US" dirty="0" err="1" smtClean="0"/>
              <a:t>s.e.</a:t>
            </a:r>
            <a:r>
              <a:rPr lang="en-US" dirty="0" smtClean="0"/>
              <a:t>, </a:t>
            </a:r>
            <a:r>
              <a:rPr lang="en-US" dirty="0" err="1" smtClean="0"/>
              <a:t>m.ak</a:t>
            </a:r>
            <a:r>
              <a:rPr lang="en-US" dirty="0" smtClean="0"/>
              <a:t>., </a:t>
            </a:r>
            <a:r>
              <a:rPr lang="en-US" dirty="0" err="1" smtClean="0"/>
              <a:t>cpa</a:t>
            </a:r>
            <a:r>
              <a:rPr lang="en-US" dirty="0" smtClean="0"/>
              <a:t>., </a:t>
            </a:r>
            <a:r>
              <a:rPr lang="en-US" dirty="0" err="1" smtClean="0"/>
              <a:t>bkp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924" t="30001" r="11928" b="28627"/>
          <a:stretch/>
        </p:blipFill>
        <p:spPr>
          <a:xfrm>
            <a:off x="8686800" y="4983746"/>
            <a:ext cx="2887940" cy="931736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8909404" y="5915482"/>
            <a:ext cx="2977795" cy="4449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Website: </a:t>
            </a:r>
            <a:r>
              <a:rPr lang="en-US" dirty="0" smtClean="0">
                <a:solidFill>
                  <a:schemeClr val="bg1"/>
                </a:solidFill>
                <a:hlinkClick r:id="rId3"/>
              </a:rPr>
              <a:t>rde.triact.co.id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5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APA ITU PPNBM?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64810"/>
          </a:xfrm>
        </p:spPr>
        <p:txBody>
          <a:bodyPr>
            <a:normAutofit fontScale="92500"/>
          </a:bodyPr>
          <a:lstStyle/>
          <a:p>
            <a:r>
              <a:rPr lang="en-US" sz="2400" dirty="0" err="1"/>
              <a:t>Pajak</a:t>
            </a:r>
            <a:r>
              <a:rPr lang="en-US" sz="2400" dirty="0"/>
              <a:t> </a:t>
            </a: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Mewah</a:t>
            </a:r>
            <a:r>
              <a:rPr lang="en-US" sz="2400" dirty="0"/>
              <a:t> (</a:t>
            </a:r>
            <a:r>
              <a:rPr lang="en-US" sz="2400" dirty="0" err="1"/>
              <a:t>PPnBM</a:t>
            </a:r>
            <a:r>
              <a:rPr lang="en-US" sz="2400" dirty="0"/>
              <a:t>)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yang </a:t>
            </a:r>
            <a:r>
              <a:rPr lang="en-US" sz="2400" dirty="0" err="1"/>
              <a:t>dikenakan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Kena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(BKP) yang </a:t>
            </a:r>
            <a:r>
              <a:rPr lang="en-US" sz="2400" dirty="0" err="1"/>
              <a:t>mewah</a:t>
            </a:r>
            <a:r>
              <a:rPr lang="en-US" sz="2400" dirty="0"/>
              <a:t>. 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/>
              <a:t>PPnBM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menciptakan</a:t>
            </a:r>
            <a:r>
              <a:rPr lang="en-US" sz="2400" dirty="0"/>
              <a:t> </a:t>
            </a:r>
            <a:r>
              <a:rPr lang="en-US" sz="2400" dirty="0" err="1"/>
              <a:t>keseimbangan</a:t>
            </a:r>
            <a:r>
              <a:rPr lang="en-US" sz="2400" dirty="0"/>
              <a:t> </a:t>
            </a:r>
            <a:r>
              <a:rPr lang="en-US" sz="2400" dirty="0" err="1"/>
              <a:t>beban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penghasilan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penghasilan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PPnBm</a:t>
            </a:r>
            <a:r>
              <a:rPr lang="en-US" sz="2400" dirty="0"/>
              <a:t> juga </a:t>
            </a:r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mengendalikan</a:t>
            </a:r>
            <a:r>
              <a:rPr lang="en-US" sz="2400" dirty="0"/>
              <a:t> </a:t>
            </a:r>
            <a:r>
              <a:rPr lang="en-US" sz="2400" dirty="0" err="1"/>
              <a:t>pola</a:t>
            </a:r>
            <a:r>
              <a:rPr lang="en-US" sz="2400" dirty="0"/>
              <a:t> </a:t>
            </a:r>
            <a:r>
              <a:rPr lang="en-US" sz="2400" dirty="0" err="1"/>
              <a:t>konsumsi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BKP </a:t>
            </a:r>
            <a:r>
              <a:rPr lang="en-US" sz="2400" dirty="0" err="1"/>
              <a:t>mewah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pengusaha</a:t>
            </a:r>
            <a:r>
              <a:rPr lang="en-US" sz="2400" dirty="0"/>
              <a:t> </a:t>
            </a:r>
            <a:r>
              <a:rPr lang="en-US" sz="2400" dirty="0" err="1"/>
              <a:t>lokal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memasarkan</a:t>
            </a:r>
            <a:r>
              <a:rPr lang="en-US" sz="2400" dirty="0"/>
              <a:t> </a:t>
            </a:r>
            <a:r>
              <a:rPr lang="en-US" sz="2400" dirty="0" err="1"/>
              <a:t>dagangannya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Pemungutan</a:t>
            </a:r>
            <a:r>
              <a:rPr lang="en-US" sz="2400" dirty="0"/>
              <a:t> </a:t>
            </a:r>
            <a:r>
              <a:rPr lang="en-US" sz="2400" dirty="0" err="1"/>
              <a:t>PPnBM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sekali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penyerahan</a:t>
            </a:r>
            <a:r>
              <a:rPr lang="en-US" sz="2400" dirty="0"/>
              <a:t> BKP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produsen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pabrikan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impor</a:t>
            </a:r>
            <a:r>
              <a:rPr lang="en-US" sz="2400" dirty="0"/>
              <a:t> BKP </a:t>
            </a:r>
            <a:r>
              <a:rPr lang="en-US" sz="2400" dirty="0" err="1"/>
              <a:t>tergolong</a:t>
            </a:r>
            <a:r>
              <a:rPr lang="en-US" sz="2400" dirty="0"/>
              <a:t> </a:t>
            </a:r>
            <a:r>
              <a:rPr lang="en-US" sz="2400" dirty="0" err="1"/>
              <a:t>mewah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dilihat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tarifnya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, </a:t>
            </a:r>
            <a:r>
              <a:rPr lang="en-US" sz="2400" dirty="0" err="1"/>
              <a:t>tarif</a:t>
            </a:r>
            <a:r>
              <a:rPr lang="en-US" sz="2400" dirty="0"/>
              <a:t> </a:t>
            </a:r>
            <a:r>
              <a:rPr lang="en-US" sz="2400" dirty="0" err="1"/>
              <a:t>PPnBM</a:t>
            </a:r>
            <a:r>
              <a:rPr lang="en-US" sz="2400" dirty="0"/>
              <a:t> </a:t>
            </a:r>
            <a:r>
              <a:rPr lang="en-US" sz="2400" dirty="0" err="1"/>
              <a:t>tergolong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ketimbang</a:t>
            </a:r>
            <a:r>
              <a:rPr lang="en-US" sz="2400" dirty="0"/>
              <a:t> PPN.</a:t>
            </a:r>
          </a:p>
        </p:txBody>
      </p:sp>
    </p:spTree>
    <p:extLst>
      <p:ext uri="{BB962C8B-B14F-4D97-AF65-F5344CB8AC3E}">
        <p14:creationId xmlns:p14="http://schemas.microsoft.com/office/powerpoint/2010/main" val="38682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01675"/>
            <a:ext cx="11029950" cy="1014413"/>
          </a:xfrm>
        </p:spPr>
        <p:txBody>
          <a:bodyPr/>
          <a:lstStyle/>
          <a:p>
            <a:r>
              <a:rPr lang="en-US" dirty="0" smtClean="0"/>
              <a:t>PPNBM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52569782"/>
              </p:ext>
            </p:extLst>
          </p:nvPr>
        </p:nvGraphicFramePr>
        <p:xfrm>
          <a:off x="0" y="849313"/>
          <a:ext cx="11029950" cy="3678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581192" y="4730283"/>
            <a:ext cx="11029615" cy="1182304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sv-SE" sz="2000" dirty="0"/>
              <a:t>Pajak Penjualan atas Barang Mewah dikenakan </a:t>
            </a:r>
            <a:r>
              <a:rPr lang="sv-SE" sz="2000" dirty="0" smtClean="0"/>
              <a:t>hanya </a:t>
            </a:r>
            <a:r>
              <a:rPr lang="fi-FI" sz="2000" dirty="0" smtClean="0"/>
              <a:t>1 </a:t>
            </a:r>
            <a:r>
              <a:rPr lang="fi-FI" sz="2000" dirty="0"/>
              <a:t>(satu) kali pada waktu penyerahan Barang </a:t>
            </a:r>
            <a:r>
              <a:rPr lang="fi-FI" sz="2000" dirty="0" smtClean="0"/>
              <a:t>Kena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tergolong</a:t>
            </a:r>
            <a:r>
              <a:rPr lang="en-US" sz="2000" dirty="0"/>
              <a:t> </a:t>
            </a:r>
            <a:r>
              <a:rPr lang="en-US" sz="2000" dirty="0" err="1"/>
              <a:t>mewah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pengusaha</a:t>
            </a:r>
            <a:r>
              <a:rPr lang="en-US" sz="2000" dirty="0"/>
              <a:t> </a:t>
            </a:r>
            <a:r>
              <a:rPr lang="en-US" sz="2000" dirty="0" smtClean="0"/>
              <a:t>yang </a:t>
            </a:r>
            <a:r>
              <a:rPr lang="en-US" sz="2000" dirty="0" err="1" smtClean="0"/>
              <a:t>menghasilkan</a:t>
            </a:r>
            <a:r>
              <a:rPr lang="en-US" sz="2000" dirty="0" smtClean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impor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 smtClean="0"/>
              <a:t>Kena</a:t>
            </a:r>
            <a:r>
              <a:rPr lang="en-US" sz="2000" dirty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tergolong</a:t>
            </a:r>
            <a:r>
              <a:rPr lang="en-US" sz="2000" dirty="0"/>
              <a:t> </a:t>
            </a:r>
            <a:r>
              <a:rPr lang="en-US" sz="2000" dirty="0" err="1" smtClean="0"/>
              <a:t>mewah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063316" y="6294027"/>
            <a:ext cx="2547491" cy="393565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400" dirty="0" err="1" smtClean="0"/>
              <a:t>Pasal</a:t>
            </a:r>
            <a:r>
              <a:rPr lang="en-US" sz="1400" dirty="0" smtClean="0"/>
              <a:t> 5 </a:t>
            </a:r>
            <a:r>
              <a:rPr lang="en-US" sz="1400" dirty="0" err="1" smtClean="0"/>
              <a:t>ayat</a:t>
            </a:r>
            <a:r>
              <a:rPr lang="en-US" sz="1400" dirty="0" smtClean="0"/>
              <a:t> (1) </a:t>
            </a:r>
            <a:r>
              <a:rPr lang="en-US" sz="1400" dirty="0" err="1" smtClean="0"/>
              <a:t>dan</a:t>
            </a:r>
            <a:r>
              <a:rPr lang="en-US" sz="1400" dirty="0" smtClean="0"/>
              <a:t> (2) UU PPN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9633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DASAR PERTIMBANGAN PENGENAAN PPNBM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penyerahan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Kena</a:t>
            </a:r>
            <a:r>
              <a:rPr lang="en-US" sz="2000" dirty="0"/>
              <a:t> </a:t>
            </a:r>
            <a:r>
              <a:rPr lang="en-US" sz="2000" dirty="0" err="1"/>
              <a:t>Pajak</a:t>
            </a:r>
            <a:r>
              <a:rPr lang="en-US" sz="2000" dirty="0"/>
              <a:t> yang </a:t>
            </a:r>
            <a:r>
              <a:rPr lang="en-US" sz="2000" dirty="0" err="1" smtClean="0"/>
              <a:t>tergolong</a:t>
            </a:r>
            <a:r>
              <a:rPr lang="en-US" sz="2000" dirty="0" smtClean="0"/>
              <a:t> </a:t>
            </a:r>
            <a:r>
              <a:rPr lang="en-US" sz="2000" dirty="0" err="1" smtClean="0"/>
              <a:t>mewah</a:t>
            </a:r>
            <a:r>
              <a:rPr lang="en-US" sz="2000" dirty="0" smtClean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produsen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impor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 smtClean="0"/>
              <a:t>Kena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tergolong</a:t>
            </a:r>
            <a:r>
              <a:rPr lang="en-US" sz="2000" dirty="0"/>
              <a:t> </a:t>
            </a:r>
            <a:r>
              <a:rPr lang="en-US" sz="2000" dirty="0" err="1"/>
              <a:t>mewah</a:t>
            </a:r>
            <a:r>
              <a:rPr lang="en-US" sz="2000" dirty="0"/>
              <a:t>, di </a:t>
            </a:r>
            <a:r>
              <a:rPr lang="en-US" sz="2000" dirty="0" err="1"/>
              <a:t>samping</a:t>
            </a:r>
            <a:r>
              <a:rPr lang="en-US" sz="2000" dirty="0"/>
              <a:t> </a:t>
            </a:r>
            <a:r>
              <a:rPr lang="en-US" sz="2000" dirty="0" err="1" smtClean="0"/>
              <a:t>dikenai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/>
              <a:t>Pertambahan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, </a:t>
            </a:r>
            <a:r>
              <a:rPr lang="en-US" sz="2000" dirty="0" err="1"/>
              <a:t>dikenai</a:t>
            </a:r>
            <a:r>
              <a:rPr lang="en-US" sz="2000" dirty="0"/>
              <a:t> juga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Penjualan</a:t>
            </a:r>
            <a:r>
              <a:rPr lang="en-US" sz="2000" dirty="0" smtClean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Barang</a:t>
            </a:r>
            <a:r>
              <a:rPr lang="en-US" sz="2000" dirty="0"/>
              <a:t> </a:t>
            </a:r>
            <a:r>
              <a:rPr lang="en-US" sz="2000" dirty="0" err="1"/>
              <a:t>Mewah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pertimbangan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bahwa</a:t>
            </a:r>
            <a:r>
              <a:rPr lang="en-US" sz="2000" dirty="0"/>
              <a:t>:</a:t>
            </a:r>
          </a:p>
          <a:p>
            <a:pPr marL="174625" indent="-174625"/>
            <a:r>
              <a:rPr lang="en-US" sz="2000" dirty="0" err="1" smtClean="0"/>
              <a:t>perlu</a:t>
            </a:r>
            <a:r>
              <a:rPr lang="en-US" sz="2000" dirty="0" smtClean="0"/>
              <a:t> </a:t>
            </a:r>
            <a:r>
              <a:rPr lang="en-US" sz="2000" dirty="0" err="1"/>
              <a:t>keseimbangan</a:t>
            </a:r>
            <a:r>
              <a:rPr lang="en-US" sz="2000" dirty="0"/>
              <a:t> </a:t>
            </a:r>
            <a:r>
              <a:rPr lang="en-US" sz="2000" dirty="0" err="1"/>
              <a:t>pembebanan</a:t>
            </a:r>
            <a:r>
              <a:rPr lang="en-US" sz="2000" dirty="0"/>
              <a:t> </a:t>
            </a:r>
            <a:r>
              <a:rPr lang="en-US" sz="2000" dirty="0" err="1"/>
              <a:t>pajak</a:t>
            </a:r>
            <a:r>
              <a:rPr lang="en-US" sz="2000" dirty="0"/>
              <a:t> </a:t>
            </a:r>
            <a:r>
              <a:rPr lang="en-US" sz="2000" dirty="0" err="1" smtClean="0"/>
              <a:t>antara</a:t>
            </a:r>
            <a:r>
              <a:rPr lang="en-US" sz="2000" dirty="0" smtClean="0"/>
              <a:t> </a:t>
            </a:r>
            <a:r>
              <a:rPr lang="en-US" sz="2000" dirty="0" err="1" smtClean="0"/>
              <a:t>konsumen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berpenghasilan</a:t>
            </a:r>
            <a:r>
              <a:rPr lang="en-US" sz="2000" dirty="0"/>
              <a:t> </a:t>
            </a:r>
            <a:r>
              <a:rPr lang="en-US" sz="2000" dirty="0" err="1"/>
              <a:t>rendah</a:t>
            </a:r>
            <a:r>
              <a:rPr lang="en-US" sz="2000" dirty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konsumen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berpenghasilan</a:t>
            </a:r>
            <a:r>
              <a:rPr lang="en-US" sz="2000" dirty="0"/>
              <a:t> </a:t>
            </a:r>
            <a:r>
              <a:rPr lang="en-US" sz="2000" dirty="0" err="1" smtClean="0"/>
              <a:t>tinggi</a:t>
            </a:r>
            <a:r>
              <a:rPr lang="en-US" sz="2000" dirty="0" smtClean="0"/>
              <a:t>;</a:t>
            </a:r>
          </a:p>
          <a:p>
            <a:pPr marL="174625" indent="-174625"/>
            <a:r>
              <a:rPr lang="en-US" sz="2000" dirty="0" err="1" smtClean="0"/>
              <a:t>perlu</a:t>
            </a:r>
            <a:r>
              <a:rPr lang="en-US" sz="2000" dirty="0" smtClean="0"/>
              <a:t> </a:t>
            </a:r>
            <a:r>
              <a:rPr lang="en-US" sz="2000" dirty="0" err="1"/>
              <a:t>adanya</a:t>
            </a:r>
            <a:r>
              <a:rPr lang="en-US" sz="2000" dirty="0"/>
              <a:t> </a:t>
            </a:r>
            <a:r>
              <a:rPr lang="en-US" sz="2000" dirty="0" err="1"/>
              <a:t>pengendalian</a:t>
            </a:r>
            <a:r>
              <a:rPr lang="en-US" sz="2000" dirty="0"/>
              <a:t> </a:t>
            </a:r>
            <a:r>
              <a:rPr lang="en-US" sz="2000" dirty="0" err="1"/>
              <a:t>pola</a:t>
            </a:r>
            <a:r>
              <a:rPr lang="en-US" sz="2000" dirty="0"/>
              <a:t> </a:t>
            </a:r>
            <a:r>
              <a:rPr lang="en-US" sz="2000" dirty="0" err="1"/>
              <a:t>konsumsi</a:t>
            </a:r>
            <a:r>
              <a:rPr lang="en-US" sz="2000" dirty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</a:t>
            </a:r>
            <a:r>
              <a:rPr lang="en-US" sz="2000" dirty="0" err="1"/>
              <a:t>Kena</a:t>
            </a:r>
            <a:r>
              <a:rPr lang="en-US" sz="2000" dirty="0"/>
              <a:t> </a:t>
            </a:r>
            <a:r>
              <a:rPr lang="en-US" sz="2000" dirty="0" err="1"/>
              <a:t>Pajak</a:t>
            </a:r>
            <a:r>
              <a:rPr lang="en-US" sz="2000" dirty="0"/>
              <a:t> yang </a:t>
            </a:r>
            <a:r>
              <a:rPr lang="en-US" sz="2000" dirty="0" err="1"/>
              <a:t>tergolong</a:t>
            </a:r>
            <a:r>
              <a:rPr lang="en-US" sz="2000" dirty="0"/>
              <a:t> </a:t>
            </a:r>
            <a:r>
              <a:rPr lang="en-US" sz="2000" dirty="0" err="1" smtClean="0"/>
              <a:t>mewah</a:t>
            </a:r>
            <a:r>
              <a:rPr lang="en-US" sz="2000" dirty="0" smtClean="0"/>
              <a:t>;</a:t>
            </a:r>
          </a:p>
          <a:p>
            <a:pPr marL="174625" indent="-174625"/>
            <a:r>
              <a:rPr lang="en-US" sz="2000" dirty="0" err="1" smtClean="0"/>
              <a:t>perlu</a:t>
            </a:r>
            <a:r>
              <a:rPr lang="en-US" sz="2000" dirty="0" smtClean="0"/>
              <a:t> </a:t>
            </a:r>
            <a:r>
              <a:rPr lang="en-US" sz="2000" dirty="0" err="1"/>
              <a:t>adanya</a:t>
            </a:r>
            <a:r>
              <a:rPr lang="en-US" sz="2000" dirty="0"/>
              <a:t> </a:t>
            </a:r>
            <a:r>
              <a:rPr lang="en-US" sz="2000" dirty="0" err="1"/>
              <a:t>perlindungan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 smtClean="0"/>
              <a:t>produsen</a:t>
            </a:r>
            <a:r>
              <a:rPr lang="en-US" sz="2000" dirty="0" smtClean="0"/>
              <a:t> </a:t>
            </a:r>
            <a:r>
              <a:rPr lang="en-US" sz="2000" dirty="0" err="1" smtClean="0"/>
              <a:t>kecil</a:t>
            </a:r>
            <a:r>
              <a:rPr lang="en-US" sz="2000" dirty="0" smtClean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tradisional</a:t>
            </a:r>
            <a:r>
              <a:rPr lang="en-US" sz="2000" dirty="0"/>
              <a:t>; </a:t>
            </a:r>
            <a:r>
              <a:rPr lang="en-US" sz="2000" dirty="0" err="1" smtClean="0"/>
              <a:t>dan</a:t>
            </a:r>
            <a:endParaRPr lang="en-US" sz="2000" dirty="0" smtClean="0"/>
          </a:p>
          <a:p>
            <a:pPr marL="174625" indent="-174625"/>
            <a:r>
              <a:rPr lang="en-US" sz="2000" dirty="0" err="1" smtClean="0"/>
              <a:t>perlu</a:t>
            </a:r>
            <a:r>
              <a:rPr lang="en-US" sz="2000" dirty="0" smtClean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mengamankan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negara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950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Mewah</a:t>
            </a:r>
            <a:r>
              <a:rPr lang="en-US" dirty="0"/>
              <a:t> </a:t>
            </a:r>
            <a:r>
              <a:rPr lang="en-US" dirty="0" err="1" smtClean="0"/>
              <a:t>ditetapkan</a:t>
            </a:r>
            <a:r>
              <a:rPr lang="en-US" dirty="0"/>
              <a:t> </a:t>
            </a:r>
            <a:r>
              <a:rPr lang="en-US" dirty="0" smtClean="0"/>
              <a:t>paling </a:t>
            </a:r>
            <a:r>
              <a:rPr lang="en-US" dirty="0" err="1"/>
              <a:t>rendah</a:t>
            </a:r>
            <a:r>
              <a:rPr lang="en-US" dirty="0"/>
              <a:t> 10% (</a:t>
            </a:r>
            <a:r>
              <a:rPr lang="en-US" dirty="0" err="1"/>
              <a:t>sepuluh</a:t>
            </a:r>
            <a:r>
              <a:rPr lang="en-US" dirty="0"/>
              <a:t> </a:t>
            </a:r>
            <a:r>
              <a:rPr lang="en-US" dirty="0" err="1"/>
              <a:t>persen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paling </a:t>
            </a:r>
            <a:r>
              <a:rPr lang="en-US" dirty="0" err="1" smtClean="0"/>
              <a:t>tinggi</a:t>
            </a:r>
            <a:r>
              <a:rPr lang="en-US" dirty="0"/>
              <a:t> </a:t>
            </a:r>
            <a:r>
              <a:rPr lang="en-US" dirty="0" smtClean="0"/>
              <a:t>200</a:t>
            </a:r>
            <a:r>
              <a:rPr lang="en-US" dirty="0"/>
              <a:t>% (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ratus</a:t>
            </a:r>
            <a:r>
              <a:rPr lang="en-US" dirty="0"/>
              <a:t> </a:t>
            </a:r>
            <a:r>
              <a:rPr lang="en-US" dirty="0" err="1"/>
              <a:t>persen</a:t>
            </a:r>
            <a:r>
              <a:rPr lang="en-US" dirty="0"/>
              <a:t>).</a:t>
            </a:r>
          </a:p>
          <a:p>
            <a:r>
              <a:rPr lang="en-US" dirty="0" err="1" smtClean="0"/>
              <a:t>Ekspor</a:t>
            </a:r>
            <a:r>
              <a:rPr lang="en-US" dirty="0" smtClean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Kena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yang </a:t>
            </a:r>
            <a:r>
              <a:rPr lang="en-US" dirty="0" err="1"/>
              <a:t>tergolong</a:t>
            </a:r>
            <a:r>
              <a:rPr lang="en-US" dirty="0"/>
              <a:t> </a:t>
            </a:r>
            <a:r>
              <a:rPr lang="en-US" dirty="0" err="1" smtClean="0"/>
              <a:t>mewah</a:t>
            </a:r>
            <a:r>
              <a:rPr lang="en-US" dirty="0" smtClean="0"/>
              <a:t>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tarif</a:t>
            </a:r>
            <a:r>
              <a:rPr lang="en-US" dirty="0"/>
              <a:t> 0% (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persen</a:t>
            </a:r>
            <a:r>
              <a:rPr lang="en-US" dirty="0" smtClean="0"/>
              <a:t>).</a:t>
            </a:r>
          </a:p>
          <a:p>
            <a:r>
              <a:rPr lang="en-US" dirty="0" err="1" smtClean="0"/>
              <a:t>Golongan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tarif</a:t>
            </a:r>
            <a:r>
              <a:rPr lang="en-US" dirty="0" smtClean="0"/>
              <a:t> BKP yang </a:t>
            </a:r>
            <a:r>
              <a:rPr lang="en-US" dirty="0" err="1" smtClean="0"/>
              <a:t>tergolong</a:t>
            </a:r>
            <a:r>
              <a:rPr lang="en-US" dirty="0" smtClean="0"/>
              <a:t> </a:t>
            </a:r>
            <a:r>
              <a:rPr lang="en-US" dirty="0" err="1" smtClean="0"/>
              <a:t>mewah</a:t>
            </a:r>
            <a:r>
              <a:rPr lang="en-US" dirty="0" smtClean="0"/>
              <a:t> yang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PPnBM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PP</a:t>
            </a:r>
          </a:p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yang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PPnBM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PMK</a:t>
            </a:r>
          </a:p>
          <a:p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PPnBM</a:t>
            </a:r>
            <a:r>
              <a:rPr lang="en-US" dirty="0" smtClean="0"/>
              <a:t> </a:t>
            </a:r>
            <a:r>
              <a:rPr lang="en-US" dirty="0" err="1" smtClean="0"/>
              <a:t>dibagi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2, </a:t>
            </a:r>
            <a:r>
              <a:rPr lang="en-US" dirty="0" err="1" smtClean="0"/>
              <a:t>yaitu</a:t>
            </a:r>
            <a:r>
              <a:rPr lang="en-US" dirty="0" smtClean="0"/>
              <a:t>: (</a:t>
            </a:r>
            <a:r>
              <a:rPr lang="en-US" dirty="0" err="1" smtClean="0"/>
              <a:t>i</a:t>
            </a:r>
            <a:r>
              <a:rPr lang="en-US" dirty="0" smtClean="0"/>
              <a:t>) </a:t>
            </a:r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PPnBM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kendaraan</a:t>
            </a:r>
            <a:r>
              <a:rPr lang="en-US" dirty="0" smtClean="0"/>
              <a:t> </a:t>
            </a:r>
            <a:r>
              <a:rPr lang="en-US" dirty="0" err="1" smtClean="0"/>
              <a:t>bermotor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(ii) </a:t>
            </a:r>
            <a:r>
              <a:rPr lang="en-US" dirty="0" err="1" smtClean="0"/>
              <a:t>Tarif</a:t>
            </a:r>
            <a:r>
              <a:rPr lang="en-US" dirty="0" smtClean="0"/>
              <a:t> </a:t>
            </a:r>
            <a:r>
              <a:rPr lang="en-US" dirty="0" err="1" smtClean="0"/>
              <a:t>PPnBM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non </a:t>
            </a:r>
            <a:r>
              <a:rPr lang="en-US" dirty="0" err="1" smtClean="0"/>
              <a:t>kendaraan</a:t>
            </a:r>
            <a:r>
              <a:rPr lang="en-US" dirty="0" smtClean="0"/>
              <a:t> </a:t>
            </a:r>
            <a:r>
              <a:rPr lang="en-US" dirty="0" err="1" smtClean="0"/>
              <a:t>bermotor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828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PENGELOMPOKKAN TARIF </a:t>
            </a:r>
            <a:r>
              <a:rPr lang="en-US" dirty="0" smtClean="0"/>
              <a:t>PPNBM KENDARAAN </a:t>
            </a:r>
            <a:r>
              <a:rPr lang="en-US" dirty="0"/>
              <a:t>BERMOTOR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61605"/>
              </p:ext>
            </p:extLst>
          </p:nvPr>
        </p:nvGraphicFramePr>
        <p:xfrm>
          <a:off x="672433" y="2055171"/>
          <a:ext cx="10933079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825"/>
                <a:gridCol w="754363"/>
                <a:gridCol w="95958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TARIF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URAIAN BARANG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10%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15 (lima </a:t>
                      </a:r>
                      <a:r>
                        <a:rPr lang="en-US" sz="1200" dirty="0" err="1" smtClean="0"/>
                        <a:t>belas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nyala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kompresi</a:t>
                      </a:r>
                      <a:r>
                        <a:rPr lang="en-US" sz="1200" dirty="0" smtClean="0"/>
                        <a:t> (diesel/semi diesel),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sv-SE" sz="1200" dirty="0" smtClean="0"/>
                        <a:t>dengan semua kapasitas isi silinder.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orang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1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(4x2),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1500 cc.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orang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sept:luh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tennasuk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wagon.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nyala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kompresi</a:t>
                      </a:r>
                      <a:r>
                        <a:rPr lang="en-US" sz="1200" dirty="0" smtClean="0"/>
                        <a:t> (diesel/semi diesel).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.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1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(4x2),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1500 cc.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20%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dart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1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(4x2),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1500 cc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2500 cc.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orang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dart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1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(4x2),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nyala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kompresi</a:t>
                      </a:r>
                      <a:r>
                        <a:rPr lang="en-US" sz="1200" dirty="0" smtClean="0"/>
                        <a:t> (diesel/semi diesel),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dart 1500 cc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2500 cc.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ka.bin</a:t>
                      </a:r>
                      <a:r>
                        <a:rPr lang="en-US" sz="1200" dirty="0" smtClean="0"/>
                        <a:t> yang </a:t>
                      </a:r>
                      <a:r>
                        <a:rPr lang="en-US" sz="1200" dirty="0" err="1" smtClean="0"/>
                        <a:t>dirancang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2 (</a:t>
                      </a:r>
                      <a:r>
                        <a:rPr lang="en-US" sz="1200" dirty="0" err="1" smtClean="0"/>
                        <a:t>dua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baris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tcmpat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ducluk</a:t>
                      </a:r>
                      <a:r>
                        <a:rPr lang="en-US" sz="1200" dirty="0" smtClean="0"/>
                        <a:t> (double cabin)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penumpang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melebihi</a:t>
                      </a:r>
                      <a:r>
                        <a:rPr lang="en-US" sz="1200" dirty="0" smtClean="0"/>
                        <a:t> 3 (</a:t>
                      </a:r>
                      <a:r>
                        <a:rPr lang="en-US" sz="1200" dirty="0" err="1" smtClean="0"/>
                        <a:t>tiga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tetapi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melebihi</a:t>
                      </a:r>
                      <a:r>
                        <a:rPr lang="en-US" sz="1200" dirty="0" smtClean="0"/>
                        <a:t> 6 (</a:t>
                      </a:r>
                      <a:r>
                        <a:rPr lang="en-US" sz="1200" dirty="0" err="1" smtClean="0"/>
                        <a:t>enam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memiliki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bak</a:t>
                      </a:r>
                      <a:r>
                        <a:rPr lang="en-US" sz="1200" dirty="0" smtClean="0"/>
                        <a:t> (</a:t>
                      </a:r>
                      <a:r>
                        <a:rPr lang="en-US" sz="1200" dirty="0" err="1" smtClean="0"/>
                        <a:t>terbuka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tertutup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barang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nyala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kompresi</a:t>
                      </a:r>
                      <a:r>
                        <a:rPr lang="en-US" sz="1200" dirty="0" smtClean="0"/>
                        <a:t> (diesel/semi diesel),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.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1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(4x2)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2 (</a:t>
                      </a:r>
                      <a:r>
                        <a:rPr lang="en-US" sz="1200" dirty="0" err="1" smtClean="0"/>
                        <a:t>dua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(4x4),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semua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massa</a:t>
                      </a:r>
                      <a:r>
                        <a:rPr lang="en-US" sz="1200" dirty="0" smtClean="0"/>
                        <a:t> total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5 (lima) ton.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9063316" y="6342155"/>
            <a:ext cx="2547491" cy="393565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400" dirty="0" smtClean="0"/>
              <a:t>PMK No. 33/PMK.03/2017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4926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PENGELOMPOKKAN TARIF </a:t>
            </a:r>
            <a:r>
              <a:rPr lang="en-US" dirty="0" smtClean="0"/>
              <a:t>PPNBM KENDARAAN </a:t>
            </a:r>
            <a:r>
              <a:rPr lang="en-US" dirty="0"/>
              <a:t>BERMOTOR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73470"/>
              </p:ext>
            </p:extLst>
          </p:nvPr>
        </p:nvGraphicFramePr>
        <p:xfrm>
          <a:off x="672433" y="2079235"/>
          <a:ext cx="10933079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825"/>
                <a:gridCol w="754363"/>
                <a:gridCol w="95958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TARIF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URAIAN BARANG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30%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orang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1500 cc: 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wagon;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2 (</a:t>
                      </a:r>
                      <a:r>
                        <a:rPr lang="en-US" sz="1200" dirty="0" err="1" smtClean="0"/>
                        <a:t>dua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(4x4)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nyala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kompresi</a:t>
                      </a:r>
                      <a:r>
                        <a:rPr lang="en-US" sz="1200" dirty="0" smtClean="0"/>
                        <a:t> (diesel/semi diesel),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dart 2500 cc: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wagon;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1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(4.x2);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40%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orang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siste:n</a:t>
                      </a:r>
                      <a:r>
                        <a:rPr lang="en-US" sz="1200" dirty="0" smtClean="0"/>
                        <a:t> I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(4x2),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2500 cc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3000 cc.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orang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1500 cc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3000 cc: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wagon;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2 (</a:t>
                      </a:r>
                      <a:r>
                        <a:rPr lang="en-US" sz="1200" dirty="0" err="1" smtClean="0"/>
                        <a:t>dua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(4x4)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orang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dart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nyala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kompresi</a:t>
                      </a:r>
                      <a:r>
                        <a:rPr lang="en-US" sz="1200" dirty="0" smtClean="0"/>
                        <a:t> (diesel/semi diesel).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1500 cc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2500 cc: -sedan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wagon;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wagon. </a:t>
                      </a:r>
                      <a:r>
                        <a:rPr lang="en-US" sz="1200" dirty="0" err="1" smtClean="0"/>
                        <a:t>dcngan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2 (</a:t>
                      </a:r>
                      <a:r>
                        <a:rPr lang="en-US" sz="1200" dirty="0" err="1" smtClean="0"/>
                        <a:t>clua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(4x4).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50%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Semua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jenis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khusus</a:t>
                      </a:r>
                      <a:r>
                        <a:rPr lang="en-US" sz="1200" dirty="0" smtClean="0"/>
                        <a:t> yang </a:t>
                      </a:r>
                      <a:r>
                        <a:rPr lang="en-US" sz="1200" dirty="0" err="1" smtClean="0"/>
                        <a:t>dibuat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golf.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76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PENGELOMPOKKAN TARIF </a:t>
            </a:r>
            <a:r>
              <a:rPr lang="en-US" dirty="0" smtClean="0"/>
              <a:t>PPNBM KENDARAAN </a:t>
            </a:r>
            <a:r>
              <a:rPr lang="en-US" dirty="0"/>
              <a:t>BERMOTOR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165166"/>
              </p:ext>
            </p:extLst>
          </p:nvPr>
        </p:nvGraphicFramePr>
        <p:xfrm>
          <a:off x="672432" y="2067203"/>
          <a:ext cx="10829757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884"/>
                <a:gridCol w="764794"/>
                <a:gridCol w="947407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TARIF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URAIAN BARANG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60%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beroda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dua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dart 250 cc </a:t>
                      </a:r>
                      <a:r>
                        <a:rPr lang="en-US" sz="1200" dirty="0" err="1" smtClean="0"/>
                        <a:t>sampai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500 cc: </a:t>
                      </a:r>
                      <a:r>
                        <a:rPr lang="en-US" sz="1200" dirty="0" err="1" smtClean="0"/>
                        <a:t>Sepeda</a:t>
                      </a:r>
                      <a:r>
                        <a:rPr lang="en-US" sz="1200" dirty="0" smtClean="0"/>
                        <a:t> motor (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n:oped)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sepeda</a:t>
                      </a:r>
                      <a:r>
                        <a:rPr lang="en-US" sz="1200" dirty="0" smtClean="0"/>
                        <a:t> yang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tambahan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tanpa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kereta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pasangan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kereta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pasangan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sisi</a:t>
                      </a:r>
                      <a:r>
                        <a:rPr lang="en-US" sz="1200" dirty="0" smtClean="0"/>
                        <a:t>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khusus</a:t>
                      </a:r>
                      <a:r>
                        <a:rPr lang="en-US" sz="1200" dirty="0" smtClean="0"/>
                        <a:t> yang </a:t>
                      </a:r>
                      <a:r>
                        <a:rPr lang="en-US" sz="1200" dirty="0" err="1" smtClean="0"/>
                        <a:t>dibuat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perjalanan</a:t>
                      </a:r>
                      <a:r>
                        <a:rPr lang="en-US" sz="1200" dirty="0" smtClean="0"/>
                        <a:t> di </a:t>
                      </a:r>
                      <a:r>
                        <a:rPr lang="en-US" sz="1200" dirty="0" err="1" smtClean="0"/>
                        <a:t>atas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salju</a:t>
                      </a:r>
                      <a:r>
                        <a:rPr lang="en-US" sz="1200" dirty="0" smtClean="0"/>
                        <a:t>, di </a:t>
                      </a:r>
                      <a:r>
                        <a:rPr lang="en-US" sz="1200" dirty="0" err="1" smtClean="0"/>
                        <a:t>pantai</a:t>
                      </a:r>
                      <a:r>
                        <a:rPr lang="en-US" sz="1200" dirty="0" smtClean="0"/>
                        <a:t>. di </a:t>
                      </a:r>
                      <a:r>
                        <a:rPr lang="en-US" sz="1200" dirty="0" err="1" smtClean="0"/>
                        <a:t>gunung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semacam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itu</a:t>
                      </a:r>
                      <a:r>
                        <a:rPr lang="en-US" sz="1200" dirty="0" smtClean="0"/>
                        <a:t>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125%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tcrmasuk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cetus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api</a:t>
                      </a:r>
                      <a:r>
                        <a:rPr lang="en-US" sz="1200" dirty="0" smtClean="0"/>
                        <a:t>.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clilengkapi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3000 cc: 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wagon;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1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(4x2);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2 (</a:t>
                      </a:r>
                      <a:r>
                        <a:rPr lang="en-US" sz="1200" dirty="0" err="1" smtClean="0"/>
                        <a:t>dua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(4x4)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pengangkutan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kurang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10 (</a:t>
                      </a:r>
                      <a:r>
                        <a:rPr lang="en-US" sz="1200" dirty="0" err="1" smtClean="0"/>
                        <a:t>sepuluh</a:t>
                      </a:r>
                      <a:r>
                        <a:rPr lang="en-US" sz="1200" dirty="0" smtClean="0"/>
                        <a:t>) orang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pengemudi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bakar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nyala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kompresi</a:t>
                      </a:r>
                      <a:r>
                        <a:rPr lang="en-US" sz="1200" dirty="0" smtClean="0"/>
                        <a:t> (diesel/semi diesel), </a:t>
                      </a:r>
                      <a:r>
                        <a:rPr lang="en-US" sz="1200" dirty="0" err="1" smtClean="0"/>
                        <a:t>baik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listrik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maupun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tidak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dart 2500 cc: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wagon;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1 (</a:t>
                      </a:r>
                      <a:r>
                        <a:rPr lang="en-US" sz="1200" dirty="0" err="1" smtClean="0"/>
                        <a:t>satu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(4.x2); </a:t>
                      </a:r>
                      <a:r>
                        <a:rPr lang="en-US" sz="1200" dirty="0" err="1" smtClean="0"/>
                        <a:t>selain</a:t>
                      </a:r>
                      <a:r>
                        <a:rPr lang="en-US" sz="1200" dirty="0" smtClean="0"/>
                        <a:t> sedan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station wagon,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sistem</a:t>
                      </a:r>
                      <a:r>
                        <a:rPr lang="en-US" sz="1200" dirty="0" smtClean="0"/>
                        <a:t> 2 (</a:t>
                      </a:r>
                      <a:r>
                        <a:rPr lang="en-US" sz="1200" dirty="0" err="1" smtClean="0"/>
                        <a:t>dua</a:t>
                      </a:r>
                      <a:r>
                        <a:rPr lang="en-US" sz="1200" dirty="0" smtClean="0"/>
                        <a:t>) </a:t>
                      </a:r>
                      <a:r>
                        <a:rPr lang="en-US" sz="1200" dirty="0" err="1" smtClean="0"/>
                        <a:t>gardan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penggerak</a:t>
                      </a:r>
                      <a:r>
                        <a:rPr lang="en-US" sz="1200" dirty="0" smtClean="0"/>
                        <a:t> (4x4);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err="1" smtClean="0"/>
                        <a:t>Kendaraan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bermotor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beroda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dua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kapasitas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isi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silinder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lebih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dirty="0" smtClean="0"/>
                        <a:t> 500 cc: </a:t>
                      </a:r>
                      <a:r>
                        <a:rPr lang="en-US" sz="1200" dirty="0" err="1" smtClean="0"/>
                        <a:t>Sepeda</a:t>
                      </a:r>
                      <a:r>
                        <a:rPr lang="en-US" sz="1200" dirty="0" smtClean="0"/>
                        <a:t> motor (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moped) </a:t>
                      </a:r>
                      <a:r>
                        <a:rPr lang="en-US" sz="1200" dirty="0" err="1" smtClean="0"/>
                        <a:t>dan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sepeda</a:t>
                      </a:r>
                      <a:r>
                        <a:rPr lang="en-US" sz="1200" dirty="0" smtClean="0"/>
                        <a:t> yang </a:t>
                      </a:r>
                      <a:r>
                        <a:rPr lang="en-US" sz="1200" dirty="0" err="1" smtClean="0"/>
                        <a:t>dilengkapi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motor </a:t>
                      </a:r>
                      <a:r>
                        <a:rPr lang="en-US" sz="1200" dirty="0" err="1" smtClean="0"/>
                        <a:t>tambahan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dengan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tanpa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kereta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pasangan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sisi</a:t>
                      </a:r>
                      <a:r>
                        <a:rPr lang="en-US" sz="1200" dirty="0" smtClean="0"/>
                        <a:t>, </a:t>
                      </a:r>
                      <a:r>
                        <a:rPr lang="en-US" sz="1200" dirty="0" err="1" smtClean="0"/>
                        <a:t>termasuk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kereta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pasangan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sisi</a:t>
                      </a:r>
                      <a:r>
                        <a:rPr lang="en-US" sz="1200" dirty="0" smtClean="0"/>
                        <a:t>.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 smtClean="0"/>
                        <a:t>Trailer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semitrailer </a:t>
                      </a:r>
                      <a:r>
                        <a:rPr lang="en-US" sz="1200" dirty="0" err="1" smtClean="0"/>
                        <a:t>dari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tipe</a:t>
                      </a:r>
                      <a:r>
                        <a:rPr lang="en-US" sz="1200" dirty="0" smtClean="0"/>
                        <a:t> caravan, </a:t>
                      </a:r>
                      <a:r>
                        <a:rPr lang="en-US" sz="1200" dirty="0" err="1" smtClean="0"/>
                        <a:t>untuk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perumahan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atau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kemah</a:t>
                      </a:r>
                      <a:r>
                        <a:rPr lang="en-US" sz="1200" dirty="0" smtClean="0"/>
                        <a:t>.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74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PENGELOMPOKKAN TARIF PPNBM NON KENDARAAN BERMOTOR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063316" y="6294027"/>
            <a:ext cx="2547491" cy="393565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400" dirty="0" smtClean="0"/>
              <a:t>PMK No. 96/PMK.03/2021</a:t>
            </a:r>
            <a:endParaRPr lang="en-US" sz="1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263014"/>
              </p:ext>
            </p:extLst>
          </p:nvPr>
        </p:nvGraphicFramePr>
        <p:xfrm>
          <a:off x="1575803" y="2067203"/>
          <a:ext cx="9040395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903"/>
                <a:gridCol w="718222"/>
                <a:gridCol w="77672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TARIF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URAIAN BARANG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20%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err="1" smtClean="0"/>
                        <a:t>Kelompok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hunian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mewah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seperti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rumah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mewah</a:t>
                      </a:r>
                      <a:r>
                        <a:rPr lang="en-US" sz="1400" dirty="0" smtClean="0"/>
                        <a:t>, </a:t>
                      </a:r>
                      <a:r>
                        <a:rPr lang="en-US" sz="1400" dirty="0" err="1" smtClean="0"/>
                        <a:t>apartemen</a:t>
                      </a:r>
                      <a:r>
                        <a:rPr lang="en-US" sz="1400" dirty="0" smtClean="0"/>
                        <a:t>, </a:t>
                      </a:r>
                      <a:r>
                        <a:rPr lang="en-US" sz="1400" dirty="0" err="1" smtClean="0"/>
                        <a:t>kondominium</a:t>
                      </a:r>
                      <a:r>
                        <a:rPr lang="en-US" sz="1400" dirty="0" smtClean="0"/>
                        <a:t>, town house,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sejenisnya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dengan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harga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jual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sehesar</a:t>
                      </a:r>
                      <a:r>
                        <a:rPr lang="en-US" sz="1400" dirty="0" smtClean="0"/>
                        <a:t> Rp30.000.000.000,00 (</a:t>
                      </a:r>
                      <a:r>
                        <a:rPr lang="en-US" sz="1400" dirty="0" err="1" smtClean="0"/>
                        <a:t>tiga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puluh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miliar</a:t>
                      </a:r>
                      <a:r>
                        <a:rPr lang="en-US" sz="1400" dirty="0" smtClean="0"/>
                        <a:t> rupiah) </a:t>
                      </a:r>
                      <a:r>
                        <a:rPr lang="en-US" sz="1400" dirty="0" err="1" smtClean="0"/>
                        <a:t>atau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lebih</a:t>
                      </a:r>
                      <a:r>
                        <a:rPr lang="en-US" sz="140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40%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lphaLcPeriod"/>
                      </a:pPr>
                      <a:r>
                        <a:rPr lang="en-US" sz="1400" smtClean="0"/>
                        <a:t>Kelompok balon udara dan balon udara yang dapat dikemudikan, pesawat udara lainnya tanpa tenaga penggerak. </a:t>
                      </a:r>
                    </a:p>
                    <a:p>
                      <a:pPr marL="228600" indent="-228600" algn="just">
                        <a:buAutoNum type="alphaLcPeriod"/>
                      </a:pPr>
                      <a:r>
                        <a:rPr lang="en-US" sz="1400" smtClean="0"/>
                        <a:t>Kelompok peluru senjata api dan senjata api lainnya, kecuali untuk keperluan negara: Peluru dan bagiannya, tidak termasuk peluru senapan angin.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50%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lphaLcPeriod"/>
                      </a:pPr>
                      <a:r>
                        <a:rPr lang="en-US" sz="1400" dirty="0" err="1" smtClean="0"/>
                        <a:t>Kelompok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pesawat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udara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selain</a:t>
                      </a:r>
                      <a:r>
                        <a:rPr lang="en-US" sz="1400" dirty="0" smtClean="0"/>
                        <a:t> yang </a:t>
                      </a:r>
                      <a:r>
                        <a:rPr lang="en-US" sz="1400" dirty="0" err="1" smtClean="0"/>
                        <a:t>dikenakan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tarif</a:t>
                      </a:r>
                      <a:r>
                        <a:rPr lang="en-US" sz="1400" dirty="0" smtClean="0"/>
                        <a:t> 40%, </a:t>
                      </a:r>
                      <a:r>
                        <a:rPr lang="en-US" sz="1400" dirty="0" err="1" smtClean="0"/>
                        <a:t>kecuali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untuk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keperluan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negara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atau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angkutan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udara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niaga</a:t>
                      </a:r>
                      <a:r>
                        <a:rPr lang="en-US" sz="1400" dirty="0" smtClean="0"/>
                        <a:t>: </a:t>
                      </a:r>
                      <a:r>
                        <a:rPr lang="en-US" sz="1400" dirty="0" err="1" smtClean="0"/>
                        <a:t>Helikopter</a:t>
                      </a:r>
                      <a:r>
                        <a:rPr lang="en-US" sz="1400" dirty="0" smtClean="0"/>
                        <a:t>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err="1" smtClean="0"/>
                        <a:t>Pesawat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udara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kendaraan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udara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lainnya</a:t>
                      </a:r>
                      <a:r>
                        <a:rPr lang="en-US" sz="1400" dirty="0" smtClean="0"/>
                        <a:t>, </a:t>
                      </a:r>
                      <a:r>
                        <a:rPr lang="en-US" sz="1400" dirty="0" err="1" smtClean="0"/>
                        <a:t>selain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helikopter</a:t>
                      </a:r>
                      <a:r>
                        <a:rPr lang="en-US" sz="1400" dirty="0" smtClean="0"/>
                        <a:t>. </a:t>
                      </a:r>
                    </a:p>
                    <a:p>
                      <a:pPr marL="228600" indent="-228600" algn="just">
                        <a:buAutoNum type="alphaLcPeriod"/>
                      </a:pPr>
                      <a:r>
                        <a:rPr lang="en-US" sz="1400" dirty="0" err="1" smtClean="0"/>
                        <a:t>Kelompok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senjata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api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senjata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api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lainnya</a:t>
                      </a:r>
                      <a:r>
                        <a:rPr lang="en-US" sz="1400" dirty="0" smtClean="0"/>
                        <a:t>, </a:t>
                      </a:r>
                      <a:r>
                        <a:rPr lang="en-US" sz="1400" dirty="0" err="1" smtClean="0"/>
                        <a:t>kecuali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untuk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keperluan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negara</a:t>
                      </a:r>
                      <a:r>
                        <a:rPr lang="en-US" sz="1400" dirty="0" smtClean="0"/>
                        <a:t>: </a:t>
                      </a:r>
                      <a:r>
                        <a:rPr lang="en-US" sz="1400" dirty="0" err="1" smtClean="0"/>
                        <a:t>Senjata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artileri</a:t>
                      </a:r>
                      <a:r>
                        <a:rPr lang="en-US" sz="1400" dirty="0" smtClean="0"/>
                        <a:t>;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Revolver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dirty="0" smtClean="0"/>
                        <a:t> pistol; </a:t>
                      </a:r>
                      <a:r>
                        <a:rPr lang="en-US" sz="1400" dirty="0" err="1" smtClean="0"/>
                        <a:t>Senjata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api</a:t>
                      </a:r>
                      <a:r>
                        <a:rPr lang="en-US" sz="1400" dirty="0" smtClean="0"/>
                        <a:t> (</a:t>
                      </a:r>
                      <a:r>
                        <a:rPr lang="en-US" sz="1400" dirty="0" err="1" smtClean="0"/>
                        <a:t>selain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senjata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artileri</a:t>
                      </a:r>
                      <a:r>
                        <a:rPr lang="en-US" sz="1400" dirty="0" smtClean="0"/>
                        <a:t>, revolver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dirty="0" smtClean="0"/>
                        <a:t> pistol)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peralatan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semacam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itu</a:t>
                      </a:r>
                      <a:r>
                        <a:rPr lang="en-US" sz="1400" baseline="0" dirty="0" smtClean="0"/>
                        <a:t> yang </a:t>
                      </a:r>
                      <a:r>
                        <a:rPr lang="en-US" sz="1400" baseline="0" dirty="0" err="1" smtClean="0"/>
                        <a:t>dioperasikan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dengan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penembakan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bahan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peledak</a:t>
                      </a:r>
                      <a:r>
                        <a:rPr lang="en-US" sz="1400" baseline="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75%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 err="1" smtClean="0"/>
                        <a:t>Kelompok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kapal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pesiar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mewah</a:t>
                      </a:r>
                      <a:r>
                        <a:rPr lang="en-US" sz="1400" dirty="0" smtClean="0"/>
                        <a:t>, </a:t>
                      </a:r>
                      <a:r>
                        <a:rPr lang="en-US" sz="1400" dirty="0" err="1" smtClean="0"/>
                        <a:t>kecuali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untuk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keperluan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negara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atau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angkutan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umum</a:t>
                      </a:r>
                      <a:r>
                        <a:rPr lang="en-US" sz="1400" dirty="0" smtClean="0"/>
                        <a:t>:</a:t>
                      </a:r>
                    </a:p>
                    <a:p>
                      <a:pPr marL="228600" indent="-228600" algn="just">
                        <a:buAutoNum type="alphaLcPeriod"/>
                      </a:pPr>
                      <a:r>
                        <a:rPr lang="nn-NO" sz="1400" dirty="0" smtClean="0"/>
                        <a:t>Kapal pesiar, kapal ekskursi, </a:t>
                      </a:r>
                      <a:r>
                        <a:rPr lang="nl-NL" sz="1400" dirty="0" smtClean="0"/>
                        <a:t>dan kendaraan air semacam itu terutama dirancang</a:t>
                      </a:r>
                      <a:r>
                        <a:rPr lang="nl-NL" sz="1400" baseline="0" dirty="0" smtClean="0"/>
                        <a:t> utuk pengangkutan orang, kapal feri </a:t>
                      </a:r>
                      <a:r>
                        <a:rPr lang="fi-FI" sz="1400" baseline="0" dirty="0" smtClean="0"/>
                        <a:t>dari semua jenis, kecuali untuk kepentingan negara atau angkutan umum.</a:t>
                      </a:r>
                    </a:p>
                    <a:p>
                      <a:pPr marL="228600" indent="-228600" algn="just">
                        <a:buAutoNum type="alphaLcPeriod"/>
                      </a:pPr>
                      <a:r>
                        <a:rPr lang="en-US" sz="1400" dirty="0" smtClean="0"/>
                        <a:t>Yacht, </a:t>
                      </a:r>
                      <a:r>
                        <a:rPr lang="en-US" sz="1400" dirty="0" err="1" smtClean="0"/>
                        <a:t>kecuali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untuk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kepentingan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negara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atau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angkutan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umum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atau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usaha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pariwisata</a:t>
                      </a:r>
                      <a:r>
                        <a:rPr lang="en-US" sz="1400" dirty="0" smtClean="0"/>
                        <a:t>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66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81191" y="1912523"/>
            <a:ext cx="10993549" cy="303295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b="1" dirty="0" smtClean="0">
                <a:solidFill>
                  <a:schemeClr val="accent3">
                    <a:lumMod val="50000"/>
                  </a:schemeClr>
                </a:solidFill>
              </a:rPr>
              <a:t>TERIMA KASIH</a:t>
            </a:r>
          </a:p>
          <a:p>
            <a:pPr algn="ctr"/>
            <a:endParaRPr lang="pt-BR" sz="25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pt-BR" sz="2500" dirty="0" smtClean="0">
                <a:solidFill>
                  <a:schemeClr val="accent3">
                    <a:lumMod val="50000"/>
                  </a:schemeClr>
                </a:solidFill>
              </a:rPr>
              <a:t>HP </a:t>
            </a:r>
            <a:r>
              <a:rPr lang="pt-BR" sz="2500" dirty="0">
                <a:solidFill>
                  <a:schemeClr val="accent3">
                    <a:lumMod val="50000"/>
                  </a:schemeClr>
                </a:solidFill>
              </a:rPr>
              <a:t>08122397235</a:t>
            </a:r>
          </a:p>
          <a:p>
            <a:pPr algn="ctr"/>
            <a:r>
              <a:rPr lang="pt-BR" sz="2500" dirty="0">
                <a:solidFill>
                  <a:schemeClr val="accent3">
                    <a:lumMod val="50000"/>
                  </a:schemeClr>
                </a:solidFill>
              </a:rPr>
              <a:t>juan.tritax@gmail.com</a:t>
            </a:r>
          </a:p>
          <a:p>
            <a:pPr algn="ctr"/>
            <a:r>
              <a:rPr lang="pt-BR" sz="2500" dirty="0">
                <a:solidFill>
                  <a:schemeClr val="accent3">
                    <a:lumMod val="50000"/>
                  </a:schemeClr>
                </a:solidFill>
              </a:rPr>
              <a:t>website: </a:t>
            </a:r>
            <a:r>
              <a:rPr lang="pt-BR" sz="2500" dirty="0" smtClean="0">
                <a:solidFill>
                  <a:schemeClr val="accent3">
                    <a:lumMod val="50000"/>
                  </a:schemeClr>
                </a:solidFill>
                <a:hlinkClick r:id="rId2"/>
              </a:rPr>
              <a:t>RDE.TRIACT.CO.ID</a:t>
            </a:r>
            <a:endParaRPr lang="pt-BR" sz="25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pt-BR" sz="2500" dirty="0" smtClean="0">
                <a:solidFill>
                  <a:schemeClr val="accent3">
                    <a:lumMod val="50000"/>
                  </a:schemeClr>
                </a:solidFill>
              </a:rPr>
              <a:t>instagram</a:t>
            </a:r>
            <a:r>
              <a:rPr lang="pt-BR" sz="2500" dirty="0">
                <a:solidFill>
                  <a:schemeClr val="accent3">
                    <a:lumMod val="50000"/>
                  </a:schemeClr>
                </a:solidFill>
              </a:rPr>
              <a:t>: tritaxconsulting</a:t>
            </a:r>
            <a:endParaRPr lang="en-US" sz="25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924" t="30001" r="11928" b="28627"/>
          <a:stretch/>
        </p:blipFill>
        <p:spPr>
          <a:xfrm>
            <a:off x="8686800" y="5365883"/>
            <a:ext cx="2887940" cy="93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1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245</TotalTime>
  <Words>1654</Words>
  <Application>Microsoft Office PowerPoint</Application>
  <PresentationFormat>Widescreen</PresentationFormat>
  <Paragraphs>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Gill Sans MT</vt:lpstr>
      <vt:lpstr>Wingdings 2</vt:lpstr>
      <vt:lpstr>Dividend</vt:lpstr>
      <vt:lpstr>Pajak penjualan atas barang mewah (ppnbm)</vt:lpstr>
      <vt:lpstr>APA ITU PPNBM?</vt:lpstr>
      <vt:lpstr>PPNBM</vt:lpstr>
      <vt:lpstr>DASAR PERTIMBANGAN PENGENAAN PPNBM</vt:lpstr>
      <vt:lpstr>TARIF</vt:lpstr>
      <vt:lpstr>PENGELOMPOKKAN TARIF PPNBM KENDARAAN BERMOTOR</vt:lpstr>
      <vt:lpstr>PENGELOMPOKKAN TARIF PPNBM KENDARAAN BERMOTOR</vt:lpstr>
      <vt:lpstr>PENGELOMPOKKAN TARIF PPNBM KENDARAAN BERMOTOR</vt:lpstr>
      <vt:lpstr>PENGELOMPOKKAN TARIF PPNBM NON KENDARAAN BERMOTOR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Pajak penjualan atas barang mewah (ppnbm)</dc:title>
  <dc:creator>amd</dc:creator>
  <cp:lastModifiedBy>amd</cp:lastModifiedBy>
  <cp:revision>14</cp:revision>
  <dcterms:created xsi:type="dcterms:W3CDTF">2022-10-21T03:53:30Z</dcterms:created>
  <dcterms:modified xsi:type="dcterms:W3CDTF">2022-10-21T08:51:23Z</dcterms:modified>
</cp:coreProperties>
</file>